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1pPr>
    <a:lvl2pPr marL="1840096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2pPr>
    <a:lvl3pPr marL="368019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3pPr>
    <a:lvl4pPr marL="5520290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4pPr>
    <a:lvl5pPr marL="7360387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5pPr>
    <a:lvl6pPr marL="920048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6pPr>
    <a:lvl7pPr marL="11040581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7pPr>
    <a:lvl8pPr marL="12880677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8pPr>
    <a:lvl9pPr marL="1472077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57" autoAdjust="0"/>
    <p:restoredTop sz="95084" autoAdjust="0"/>
  </p:normalViewPr>
  <p:slideViewPr>
    <p:cSldViewPr snapToGrid="0" snapToObjects="1">
      <p:cViewPr>
        <p:scale>
          <a:sx n="44" d="100"/>
          <a:sy n="44" d="100"/>
        </p:scale>
        <p:origin x="464" y="488"/>
      </p:cViewPr>
      <p:guideLst>
        <p:guide orient="horz" pos="6735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009C-D6A8-4318-94CA-A19EA845F4DB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B82C-4D46-4B36-BBB1-C40B41E5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1pPr>
    <a:lvl2pPr marL="324659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2pPr>
    <a:lvl3pPr marL="649316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3pPr>
    <a:lvl4pPr marL="973974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4pPr>
    <a:lvl5pPr marL="1298632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5pPr>
    <a:lvl6pPr marL="1623290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6pPr>
    <a:lvl7pPr marL="1947948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7pPr>
    <a:lvl8pPr marL="2272606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8pPr>
    <a:lvl9pPr marL="2597265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685800"/>
            <a:ext cx="485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B82C-4D46-4B36-BBB1-C40B41E56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4" y="6642786"/>
            <a:ext cx="25733932" cy="45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12117393"/>
            <a:ext cx="21192650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4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8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9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20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8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1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856342"/>
            <a:ext cx="6811923" cy="182453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856342"/>
            <a:ext cx="19931181" cy="182453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5" y="13740963"/>
            <a:ext cx="25733932" cy="4247026"/>
          </a:xfrm>
        </p:spPr>
        <p:txBody>
          <a:bodyPr anchor="t"/>
          <a:lstStyle>
            <a:lvl1pPr algn="l">
              <a:defRPr sz="128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5" y="9063294"/>
            <a:ext cx="25733932" cy="4677667"/>
          </a:xfrm>
        </p:spPr>
        <p:txBody>
          <a:bodyPr anchor="b"/>
          <a:lstStyle>
            <a:lvl1pPr marL="0" indent="0">
              <a:buNone/>
              <a:defRPr sz="6381">
                <a:solidFill>
                  <a:schemeClr val="tx1">
                    <a:tint val="75000"/>
                  </a:schemeClr>
                </a:solidFill>
              </a:defRPr>
            </a:lvl1pPr>
            <a:lvl2pPr marL="1464059" indent="0">
              <a:buNone/>
              <a:defRPr sz="5749">
                <a:solidFill>
                  <a:schemeClr val="tx1">
                    <a:tint val="75000"/>
                  </a:schemeClr>
                </a:solidFill>
              </a:defRPr>
            </a:lvl2pPr>
            <a:lvl3pPr marL="2928117" indent="0">
              <a:buNone/>
              <a:defRPr sz="5119">
                <a:solidFill>
                  <a:schemeClr val="tx1">
                    <a:tint val="75000"/>
                  </a:schemeClr>
                </a:solidFill>
              </a:defRPr>
            </a:lvl3pPr>
            <a:lvl4pPr marL="4392176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4pPr>
            <a:lvl5pPr marL="5856234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5pPr>
            <a:lvl6pPr marL="7320292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6pPr>
            <a:lvl7pPr marL="8784351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7pPr>
            <a:lvl8pPr marL="10248409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8pPr>
            <a:lvl9pPr marL="11712467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3" y="4989519"/>
            <a:ext cx="13371552" cy="14112203"/>
          </a:xfrm>
        </p:spPr>
        <p:txBody>
          <a:bodyPr/>
          <a:lstStyle>
            <a:lvl1pPr>
              <a:defRPr sz="8976"/>
            </a:lvl1pPr>
            <a:lvl2pPr>
              <a:defRPr sz="7713"/>
            </a:lvl2pPr>
            <a:lvl3pPr>
              <a:defRPr sz="6381"/>
            </a:lvl3pPr>
            <a:lvl4pPr>
              <a:defRPr sz="5749"/>
            </a:lvl4pPr>
            <a:lvl5pPr>
              <a:defRPr sz="5749"/>
            </a:lvl5pPr>
            <a:lvl6pPr>
              <a:defRPr sz="5749"/>
            </a:lvl6pPr>
            <a:lvl7pPr>
              <a:defRPr sz="5749"/>
            </a:lvl7pPr>
            <a:lvl8pPr>
              <a:defRPr sz="5749"/>
            </a:lvl8pPr>
            <a:lvl9pPr>
              <a:defRPr sz="57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3" y="4989519"/>
            <a:ext cx="13371552" cy="14112203"/>
          </a:xfrm>
        </p:spPr>
        <p:txBody>
          <a:bodyPr/>
          <a:lstStyle>
            <a:lvl1pPr>
              <a:defRPr sz="8976"/>
            </a:lvl1pPr>
            <a:lvl2pPr>
              <a:defRPr sz="7713"/>
            </a:lvl2pPr>
            <a:lvl3pPr>
              <a:defRPr sz="6381"/>
            </a:lvl3pPr>
            <a:lvl4pPr>
              <a:defRPr sz="5749"/>
            </a:lvl4pPr>
            <a:lvl5pPr>
              <a:defRPr sz="5749"/>
            </a:lvl5pPr>
            <a:lvl6pPr>
              <a:defRPr sz="5749"/>
            </a:lvl6pPr>
            <a:lvl7pPr>
              <a:defRPr sz="5749"/>
            </a:lvl7pPr>
            <a:lvl8pPr>
              <a:defRPr sz="5749"/>
            </a:lvl8pPr>
            <a:lvl9pPr>
              <a:defRPr sz="57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4786571"/>
            <a:ext cx="13376810" cy="1994813"/>
          </a:xfrm>
        </p:spPr>
        <p:txBody>
          <a:bodyPr anchor="b"/>
          <a:lstStyle>
            <a:lvl1pPr marL="0" indent="0">
              <a:buNone/>
              <a:defRPr sz="7713" b="1"/>
            </a:lvl1pPr>
            <a:lvl2pPr marL="1464059" indent="0">
              <a:buNone/>
              <a:defRPr sz="6381" b="1"/>
            </a:lvl2pPr>
            <a:lvl3pPr marL="2928117" indent="0">
              <a:buNone/>
              <a:defRPr sz="5749" b="1"/>
            </a:lvl3pPr>
            <a:lvl4pPr marL="4392176" indent="0">
              <a:buNone/>
              <a:defRPr sz="5119" b="1"/>
            </a:lvl4pPr>
            <a:lvl5pPr marL="5856234" indent="0">
              <a:buNone/>
              <a:defRPr sz="5119" b="1"/>
            </a:lvl5pPr>
            <a:lvl6pPr marL="7320292" indent="0">
              <a:buNone/>
              <a:defRPr sz="5119" b="1"/>
            </a:lvl6pPr>
            <a:lvl7pPr marL="8784351" indent="0">
              <a:buNone/>
              <a:defRPr sz="5119" b="1"/>
            </a:lvl7pPr>
            <a:lvl8pPr marL="10248409" indent="0">
              <a:buNone/>
              <a:defRPr sz="5119" b="1"/>
            </a:lvl8pPr>
            <a:lvl9pPr marL="11712467" indent="0">
              <a:buNone/>
              <a:defRPr sz="51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6781385"/>
            <a:ext cx="13376810" cy="12320336"/>
          </a:xfrm>
        </p:spPr>
        <p:txBody>
          <a:bodyPr/>
          <a:lstStyle>
            <a:lvl1pPr>
              <a:defRPr sz="7713"/>
            </a:lvl1pPr>
            <a:lvl2pPr>
              <a:defRPr sz="6381"/>
            </a:lvl2pPr>
            <a:lvl3pPr>
              <a:defRPr sz="5749"/>
            </a:lvl3pPr>
            <a:lvl4pPr>
              <a:defRPr sz="5119"/>
            </a:lvl4pPr>
            <a:lvl5pPr>
              <a:defRPr sz="5119"/>
            </a:lvl5pPr>
            <a:lvl6pPr>
              <a:defRPr sz="5119"/>
            </a:lvl6pPr>
            <a:lvl7pPr>
              <a:defRPr sz="5119"/>
            </a:lvl7pPr>
            <a:lvl8pPr>
              <a:defRPr sz="5119"/>
            </a:lvl8pPr>
            <a:lvl9pPr>
              <a:defRPr sz="51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4786571"/>
            <a:ext cx="13382066" cy="1994813"/>
          </a:xfrm>
        </p:spPr>
        <p:txBody>
          <a:bodyPr anchor="b"/>
          <a:lstStyle>
            <a:lvl1pPr marL="0" indent="0">
              <a:buNone/>
              <a:defRPr sz="7713" b="1"/>
            </a:lvl1pPr>
            <a:lvl2pPr marL="1464059" indent="0">
              <a:buNone/>
              <a:defRPr sz="6381" b="1"/>
            </a:lvl2pPr>
            <a:lvl3pPr marL="2928117" indent="0">
              <a:buNone/>
              <a:defRPr sz="5749" b="1"/>
            </a:lvl3pPr>
            <a:lvl4pPr marL="4392176" indent="0">
              <a:buNone/>
              <a:defRPr sz="5119" b="1"/>
            </a:lvl4pPr>
            <a:lvl5pPr marL="5856234" indent="0">
              <a:buNone/>
              <a:defRPr sz="5119" b="1"/>
            </a:lvl5pPr>
            <a:lvl6pPr marL="7320292" indent="0">
              <a:buNone/>
              <a:defRPr sz="5119" b="1"/>
            </a:lvl6pPr>
            <a:lvl7pPr marL="8784351" indent="0">
              <a:buNone/>
              <a:defRPr sz="5119" b="1"/>
            </a:lvl7pPr>
            <a:lvl8pPr marL="10248409" indent="0">
              <a:buNone/>
              <a:defRPr sz="5119" b="1"/>
            </a:lvl8pPr>
            <a:lvl9pPr marL="11712467" indent="0">
              <a:buNone/>
              <a:defRPr sz="51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6781385"/>
            <a:ext cx="13382066" cy="12320336"/>
          </a:xfrm>
        </p:spPr>
        <p:txBody>
          <a:bodyPr/>
          <a:lstStyle>
            <a:lvl1pPr>
              <a:defRPr sz="7713"/>
            </a:lvl1pPr>
            <a:lvl2pPr>
              <a:defRPr sz="6381"/>
            </a:lvl2pPr>
            <a:lvl3pPr>
              <a:defRPr sz="5749"/>
            </a:lvl3pPr>
            <a:lvl4pPr>
              <a:defRPr sz="5119"/>
            </a:lvl4pPr>
            <a:lvl5pPr>
              <a:defRPr sz="5119"/>
            </a:lvl5pPr>
            <a:lvl6pPr>
              <a:defRPr sz="5119"/>
            </a:lvl6pPr>
            <a:lvl7pPr>
              <a:defRPr sz="5119"/>
            </a:lvl7pPr>
            <a:lvl8pPr>
              <a:defRPr sz="5119"/>
            </a:lvl8pPr>
            <a:lvl9pPr>
              <a:defRPr sz="51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851385"/>
            <a:ext cx="9960337" cy="3623336"/>
          </a:xfrm>
        </p:spPr>
        <p:txBody>
          <a:bodyPr anchor="b"/>
          <a:lstStyle>
            <a:lvl1pPr algn="l">
              <a:defRPr sz="63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9" y="851391"/>
            <a:ext cx="16924685" cy="18250332"/>
          </a:xfrm>
        </p:spPr>
        <p:txBody>
          <a:bodyPr/>
          <a:lstStyle>
            <a:lvl1pPr>
              <a:defRPr sz="10238"/>
            </a:lvl1pPr>
            <a:lvl2pPr>
              <a:defRPr sz="8976"/>
            </a:lvl2pPr>
            <a:lvl3pPr>
              <a:defRPr sz="7713"/>
            </a:lvl3pPr>
            <a:lvl4pPr>
              <a:defRPr sz="6381"/>
            </a:lvl4pPr>
            <a:lvl5pPr>
              <a:defRPr sz="6381"/>
            </a:lvl5pPr>
            <a:lvl6pPr>
              <a:defRPr sz="6381"/>
            </a:lvl6pPr>
            <a:lvl7pPr>
              <a:defRPr sz="6381"/>
            </a:lvl7pPr>
            <a:lvl8pPr>
              <a:defRPr sz="6381"/>
            </a:lvl8pPr>
            <a:lvl9pPr>
              <a:defRPr sz="6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4474726"/>
            <a:ext cx="9960337" cy="14626996"/>
          </a:xfrm>
        </p:spPr>
        <p:txBody>
          <a:bodyPr/>
          <a:lstStyle>
            <a:lvl1pPr marL="0" indent="0">
              <a:buNone/>
              <a:defRPr sz="4487"/>
            </a:lvl1pPr>
            <a:lvl2pPr marL="1464059" indent="0">
              <a:buNone/>
              <a:defRPr sz="3857"/>
            </a:lvl2pPr>
            <a:lvl3pPr marL="2928117" indent="0">
              <a:buNone/>
              <a:defRPr sz="3225"/>
            </a:lvl3pPr>
            <a:lvl4pPr marL="4392176" indent="0">
              <a:buNone/>
              <a:defRPr sz="2875"/>
            </a:lvl4pPr>
            <a:lvl5pPr marL="5856234" indent="0">
              <a:buNone/>
              <a:defRPr sz="2875"/>
            </a:lvl5pPr>
            <a:lvl6pPr marL="7320292" indent="0">
              <a:buNone/>
              <a:defRPr sz="2875"/>
            </a:lvl6pPr>
            <a:lvl7pPr marL="8784351" indent="0">
              <a:buNone/>
              <a:defRPr sz="2875"/>
            </a:lvl7pPr>
            <a:lvl8pPr marL="10248409" indent="0">
              <a:buNone/>
              <a:defRPr sz="2875"/>
            </a:lvl8pPr>
            <a:lvl9pPr marL="11712467" indent="0">
              <a:buNone/>
              <a:defRPr sz="2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6" y="14968537"/>
            <a:ext cx="18165128" cy="1767121"/>
          </a:xfrm>
        </p:spPr>
        <p:txBody>
          <a:bodyPr anchor="b"/>
          <a:lstStyle>
            <a:lvl1pPr algn="l">
              <a:defRPr sz="63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6" y="1910667"/>
            <a:ext cx="18165128" cy="12830175"/>
          </a:xfrm>
        </p:spPr>
        <p:txBody>
          <a:bodyPr/>
          <a:lstStyle>
            <a:lvl1pPr marL="0" indent="0">
              <a:buNone/>
              <a:defRPr sz="10238"/>
            </a:lvl1pPr>
            <a:lvl2pPr marL="1464059" indent="0">
              <a:buNone/>
              <a:defRPr sz="8976"/>
            </a:lvl2pPr>
            <a:lvl3pPr marL="2928117" indent="0">
              <a:buNone/>
              <a:defRPr sz="7713"/>
            </a:lvl3pPr>
            <a:lvl4pPr marL="4392176" indent="0">
              <a:buNone/>
              <a:defRPr sz="6381"/>
            </a:lvl4pPr>
            <a:lvl5pPr marL="5856234" indent="0">
              <a:buNone/>
              <a:defRPr sz="6381"/>
            </a:lvl5pPr>
            <a:lvl6pPr marL="7320292" indent="0">
              <a:buNone/>
              <a:defRPr sz="6381"/>
            </a:lvl6pPr>
            <a:lvl7pPr marL="8784351" indent="0">
              <a:buNone/>
              <a:defRPr sz="6381"/>
            </a:lvl7pPr>
            <a:lvl8pPr marL="10248409" indent="0">
              <a:buNone/>
              <a:defRPr sz="6381"/>
            </a:lvl8pPr>
            <a:lvl9pPr marL="11712467" indent="0">
              <a:buNone/>
              <a:defRPr sz="63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6" y="16735662"/>
            <a:ext cx="18165128" cy="2509605"/>
          </a:xfrm>
        </p:spPr>
        <p:txBody>
          <a:bodyPr/>
          <a:lstStyle>
            <a:lvl1pPr marL="0" indent="0">
              <a:buNone/>
              <a:defRPr sz="4487"/>
            </a:lvl1pPr>
            <a:lvl2pPr marL="1464059" indent="0">
              <a:buNone/>
              <a:defRPr sz="3857"/>
            </a:lvl2pPr>
            <a:lvl3pPr marL="2928117" indent="0">
              <a:buNone/>
              <a:defRPr sz="3225"/>
            </a:lvl3pPr>
            <a:lvl4pPr marL="4392176" indent="0">
              <a:buNone/>
              <a:defRPr sz="2875"/>
            </a:lvl4pPr>
            <a:lvl5pPr marL="5856234" indent="0">
              <a:buNone/>
              <a:defRPr sz="2875"/>
            </a:lvl5pPr>
            <a:lvl6pPr marL="7320292" indent="0">
              <a:buNone/>
              <a:defRPr sz="2875"/>
            </a:lvl6pPr>
            <a:lvl7pPr marL="8784351" indent="0">
              <a:buNone/>
              <a:defRPr sz="2875"/>
            </a:lvl7pPr>
            <a:lvl8pPr marL="10248409" indent="0">
              <a:buNone/>
              <a:defRPr sz="2875"/>
            </a:lvl8pPr>
            <a:lvl9pPr marL="11712467" indent="0">
              <a:buNone/>
              <a:defRPr sz="2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2" y="856340"/>
            <a:ext cx="27247691" cy="3563938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4989519"/>
            <a:ext cx="27247691" cy="14112203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19819455"/>
            <a:ext cx="7064215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19819455"/>
            <a:ext cx="9587151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8" y="19819455"/>
            <a:ext cx="7064215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1464059" rtl="0" eaLnBrk="1" latinLnBrk="0" hangingPunct="1">
        <a:spcBef>
          <a:spcPct val="0"/>
        </a:spcBef>
        <a:buNone/>
        <a:defRPr sz="14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8045" indent="-1098045" algn="l" defTabSz="1464059" rtl="0" eaLnBrk="1" latinLnBrk="0" hangingPunct="1">
        <a:spcBef>
          <a:spcPct val="20000"/>
        </a:spcBef>
        <a:buFont typeface="Arial"/>
        <a:buChar char="•"/>
        <a:defRPr sz="10238" kern="1200">
          <a:solidFill>
            <a:schemeClr val="tx1"/>
          </a:solidFill>
          <a:latin typeface="+mn-lt"/>
          <a:ea typeface="+mn-ea"/>
          <a:cs typeface="+mn-cs"/>
        </a:defRPr>
      </a:lvl1pPr>
      <a:lvl2pPr marL="2379096" indent="-915038" algn="l" defTabSz="1464059" rtl="0" eaLnBrk="1" latinLnBrk="0" hangingPunct="1">
        <a:spcBef>
          <a:spcPct val="20000"/>
        </a:spcBef>
        <a:buFont typeface="Arial"/>
        <a:buChar char="–"/>
        <a:defRPr sz="8976" kern="1200">
          <a:solidFill>
            <a:schemeClr val="tx1"/>
          </a:solidFill>
          <a:latin typeface="+mn-lt"/>
          <a:ea typeface="+mn-ea"/>
          <a:cs typeface="+mn-cs"/>
        </a:defRPr>
      </a:lvl2pPr>
      <a:lvl3pPr marL="3660145" indent="-732030" algn="l" defTabSz="1464059" rtl="0" eaLnBrk="1" latinLnBrk="0" hangingPunct="1">
        <a:spcBef>
          <a:spcPct val="20000"/>
        </a:spcBef>
        <a:buFont typeface="Arial"/>
        <a:buChar char="•"/>
        <a:defRPr sz="7713" kern="1200">
          <a:solidFill>
            <a:schemeClr val="tx1"/>
          </a:solidFill>
          <a:latin typeface="+mn-lt"/>
          <a:ea typeface="+mn-ea"/>
          <a:cs typeface="+mn-cs"/>
        </a:defRPr>
      </a:lvl3pPr>
      <a:lvl4pPr marL="5124205" indent="-732030" algn="l" defTabSz="1464059" rtl="0" eaLnBrk="1" latinLnBrk="0" hangingPunct="1">
        <a:spcBef>
          <a:spcPct val="20000"/>
        </a:spcBef>
        <a:buFont typeface="Arial"/>
        <a:buChar char="–"/>
        <a:defRPr sz="6381" kern="1200">
          <a:solidFill>
            <a:schemeClr val="tx1"/>
          </a:solidFill>
          <a:latin typeface="+mn-lt"/>
          <a:ea typeface="+mn-ea"/>
          <a:cs typeface="+mn-cs"/>
        </a:defRPr>
      </a:lvl4pPr>
      <a:lvl5pPr marL="6588264" indent="-732030" algn="l" defTabSz="1464059" rtl="0" eaLnBrk="1" latinLnBrk="0" hangingPunct="1">
        <a:spcBef>
          <a:spcPct val="20000"/>
        </a:spcBef>
        <a:buFont typeface="Arial"/>
        <a:buChar char="»"/>
        <a:defRPr sz="6381" kern="1200">
          <a:solidFill>
            <a:schemeClr val="tx1"/>
          </a:solidFill>
          <a:latin typeface="+mn-lt"/>
          <a:ea typeface="+mn-ea"/>
          <a:cs typeface="+mn-cs"/>
        </a:defRPr>
      </a:lvl5pPr>
      <a:lvl6pPr marL="8052321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6pPr>
      <a:lvl7pPr marL="9516379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7pPr>
      <a:lvl8pPr marL="10980437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8pPr>
      <a:lvl9pPr marL="12444496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1pPr>
      <a:lvl2pPr marL="1464059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2pPr>
      <a:lvl3pPr marL="2928117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3pPr>
      <a:lvl4pPr marL="4392176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4pPr>
      <a:lvl5pPr marL="5856234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5pPr>
      <a:lvl6pPr marL="7320292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6pPr>
      <a:lvl7pPr marL="8784351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7pPr>
      <a:lvl8pPr marL="10248409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8pPr>
      <a:lvl9pPr marL="11712467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onurkeles.boun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11" Type="http://schemas.openxmlformats.org/officeDocument/2006/relationships/image" Target="../media/image7.png"/><Relationship Id="rId5" Type="http://schemas.openxmlformats.org/officeDocument/2006/relationships/image" Target="../media/image1.tif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mailto:kadir.gokgoz1@boun.edu.tr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46" y="5184"/>
            <a:ext cx="30038555" cy="12457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667" b="1" dirty="0">
                <a:solidFill>
                  <a:schemeClr val="bg1"/>
                </a:solidFill>
                <a:latin typeface="Gill Sans MT" panose="020B0502020104020203" pitchFamily="34" charset="77"/>
              </a:rPr>
              <a:t>Scale-based Analysis of Referential Accessibility among Native and Late Signers</a:t>
            </a:r>
          </a:p>
          <a:p>
            <a:pPr algn="ctr"/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Onur Keleş </a:t>
            </a:r>
            <a:r>
              <a:rPr lang="en-US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(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Boğaziçi </a:t>
            </a:r>
            <a:r>
              <a:rPr lang="tr-TR" sz="2828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3"/>
              </a:rPr>
              <a:t>onurkeles.boun@gmail.com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 &amp; Kadir Gökgöz (Boğaziçi </a:t>
            </a:r>
            <a:r>
              <a:rPr lang="tr-TR" sz="2828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4"/>
              </a:rPr>
              <a:t>kadir.gokgoz1@boun.edu.tr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6429" y="1333492"/>
            <a:ext cx="9942207" cy="822542"/>
            <a:chOff x="132937" y="3333815"/>
            <a:chExt cx="13800665" cy="455296"/>
          </a:xfrm>
        </p:grpSpPr>
        <p:sp>
          <p:nvSpPr>
            <p:cNvPr id="5" name="TextBox 4"/>
            <p:cNvSpPr txBox="1"/>
            <p:nvPr/>
          </p:nvSpPr>
          <p:spPr>
            <a:xfrm>
              <a:off x="218125" y="3678305"/>
              <a:ext cx="13715477" cy="11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701" b="1" dirty="0">
                <a:solidFill>
                  <a:srgbClr val="C00000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937" y="3333815"/>
              <a:ext cx="13800665" cy="337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67" b="1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FOCUS OF THE STUDY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6429" y="15777219"/>
            <a:ext cx="9942207" cy="52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Age of Acquisition Effects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6796" y="18656627"/>
            <a:ext cx="9874895" cy="2842759"/>
            <a:chOff x="93251" y="38491843"/>
            <a:chExt cx="14632357" cy="1422074"/>
          </a:xfrm>
        </p:grpSpPr>
        <p:sp>
          <p:nvSpPr>
            <p:cNvPr id="11" name="TextBox 10"/>
            <p:cNvSpPr txBox="1"/>
            <p:nvPr/>
          </p:nvSpPr>
          <p:spPr>
            <a:xfrm>
              <a:off x="93251" y="38789920"/>
              <a:ext cx="14532617" cy="112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90" i="1" dirty="0"/>
                <a:t>[1] </a:t>
              </a:r>
              <a:r>
                <a:rPr lang="en-US" sz="990" i="1" dirty="0" err="1"/>
                <a:t>Ahn</a:t>
              </a:r>
              <a:r>
                <a:rPr lang="en-US" sz="990" i="1" dirty="0"/>
                <a:t> D. The determinacy scale: A competition mechanism for anaphoric expressions [PhD Thesis]. Harvard University;</a:t>
              </a:r>
              <a:r>
                <a:rPr lang="en-US" sz="990" dirty="0"/>
                <a:t> </a:t>
              </a:r>
              <a:r>
                <a:rPr lang="en-US" sz="990" i="1" dirty="0"/>
                <a:t>2019. [2] Ariel M. Accessing Noun-Phrase Antecedents. Routledge; 1990. 284 p. [3] Becker C. Narrative competences of Deaf children in German</a:t>
              </a:r>
              <a:r>
                <a:rPr lang="en-US" sz="990" dirty="0"/>
                <a:t> </a:t>
              </a:r>
              <a:r>
                <a:rPr lang="en-US" sz="990" i="1" dirty="0"/>
                <a:t>Sign Language. Sign Language &amp; Linguistics. 2009, 12(2):113–60 [4] Bel A, </a:t>
              </a:r>
              <a:r>
                <a:rPr lang="en-US" sz="990" i="1" dirty="0" err="1"/>
                <a:t>Ortells</a:t>
              </a:r>
              <a:r>
                <a:rPr lang="en-US" sz="990" i="1" dirty="0"/>
                <a:t> M, Morgan G. Reference control in the narratives of adult</a:t>
              </a:r>
              <a:r>
                <a:rPr lang="en-US" sz="990" dirty="0"/>
                <a:t> </a:t>
              </a:r>
              <a:r>
                <a:rPr lang="en-US" sz="990" i="1" dirty="0"/>
                <a:t>sign language learners. International Journal of Bilingualism. 2015;19(5):608–24 [5] Boudreault P, Mayberry R. Grammatical processing in American Sign Language: Age of first-language acquisition effects in relation to syntactic structure. Language and Cognitive Processes. 2006. [6] </a:t>
              </a:r>
              <a:r>
                <a:rPr lang="en-US" sz="990" i="1" dirty="0" err="1"/>
                <a:t>Bürkner</a:t>
              </a:r>
              <a:r>
                <a:rPr lang="en-US" sz="990" i="1" dirty="0"/>
                <a:t> P-C. Advanced Bayesian Multilevel Modeling with</a:t>
              </a:r>
              <a:r>
                <a:rPr lang="en-US" sz="990" dirty="0"/>
                <a:t> </a:t>
              </a:r>
              <a:r>
                <a:rPr lang="en-US" sz="990" i="1" dirty="0"/>
                <a:t>the R Package brms. The R Journal. 2018; 10(1):395. [7] </a:t>
              </a:r>
              <a:r>
                <a:rPr lang="en-US" sz="990" i="1" dirty="0" err="1"/>
                <a:t>Czubek</a:t>
              </a:r>
              <a:r>
                <a:rPr lang="en-US" sz="990" i="1" dirty="0"/>
                <a:t> TA. A comprehensive study of referring expressions in ASL. 2017;244. [8]</a:t>
              </a:r>
              <a:r>
                <a:rPr lang="en-US" sz="990" dirty="0"/>
                <a:t> </a:t>
              </a:r>
              <a:r>
                <a:rPr lang="en-US" sz="990" i="1" dirty="0"/>
                <a:t>Frederiksen AT, Mayberry RI. Reference tracking in early stages of different modality L2 acquisition: Limited over-explicitness in novice ASL</a:t>
              </a:r>
              <a:r>
                <a:rPr lang="en-US" sz="990" dirty="0"/>
                <a:t> </a:t>
              </a:r>
              <a:r>
                <a:rPr lang="en-US" sz="990" i="1" dirty="0"/>
                <a:t>signers’ referring expressions. Second Language Research. 2019;35(2):253–83. [9] Morgan G. Discourse cohesion in sign and speech. 2000. [10]</a:t>
              </a:r>
              <a:r>
                <a:rPr lang="en-US" sz="990" dirty="0"/>
                <a:t> </a:t>
              </a:r>
              <a:r>
                <a:rPr lang="en-US" sz="990" i="1" dirty="0" err="1"/>
                <a:t>Nuhbalaoglu</a:t>
              </a:r>
              <a:r>
                <a:rPr lang="en-US" sz="990" i="1" dirty="0"/>
                <a:t> D. Comprehension and production of referential expressions in German Sign Language and Turkish Sign Language: An empirical</a:t>
              </a:r>
              <a:r>
                <a:rPr lang="en-US" sz="990" dirty="0"/>
                <a:t> </a:t>
              </a:r>
              <a:r>
                <a:rPr lang="en-US" sz="990" i="1" dirty="0"/>
                <a:t>approach [Doctoral Dissertation]. [Germany]: Georg-August-Universität Göttingen; 2018. [11] </a:t>
              </a:r>
              <a:r>
                <a:rPr lang="en-US" sz="990" i="1" dirty="0" err="1"/>
                <a:t>Perniss</a:t>
              </a:r>
              <a:r>
                <a:rPr lang="en-US" sz="990" i="1" dirty="0"/>
                <a:t> P, </a:t>
              </a:r>
              <a:r>
                <a:rPr lang="en-US" sz="990" i="1" dirty="0" err="1"/>
                <a:t>Özyürek</a:t>
              </a:r>
              <a:r>
                <a:rPr lang="en-US" sz="990" i="1" dirty="0"/>
                <a:t> A. Visible Cohesion: A Comparison of Reference Tracking in Sign, Speech, and Co-Speech Gesture. Topics in Cognitive Science. 2015. [12] </a:t>
              </a:r>
              <a:r>
                <a:rPr lang="en-US" sz="990" i="1" dirty="0" err="1"/>
                <a:t>Sloetjes</a:t>
              </a:r>
              <a:r>
                <a:rPr lang="en-US" sz="990" i="1" dirty="0"/>
                <a:t> H, </a:t>
              </a:r>
              <a:r>
                <a:rPr lang="en-US" sz="990" i="1" dirty="0" err="1"/>
                <a:t>Wittenburg</a:t>
              </a:r>
              <a:r>
                <a:rPr lang="en-US" sz="990" i="1" dirty="0"/>
                <a:t> P. Annotation by Category:</a:t>
              </a:r>
              <a:r>
                <a:rPr lang="en-US" sz="990" dirty="0"/>
                <a:t> </a:t>
              </a:r>
              <a:r>
                <a:rPr lang="en-US" sz="990" i="1" dirty="0"/>
                <a:t>ELAN and ISO DCR. In: Proceedings of the Sixth International Conference on Language Resources and Evaluation (LREC’08). Marrakech,</a:t>
              </a:r>
              <a:r>
                <a:rPr lang="en-US" sz="990" dirty="0"/>
                <a:t> </a:t>
              </a:r>
              <a:r>
                <a:rPr lang="en-US" sz="990" i="1" dirty="0"/>
                <a:t>Morocco: European Language Resources Association (ELRA); 2008. [13] Swabey LA. The Cognitive Status, Form and Distribution of Referring</a:t>
              </a:r>
              <a:r>
                <a:rPr lang="en-US" sz="990" dirty="0"/>
                <a:t> </a:t>
              </a:r>
              <a:r>
                <a:rPr lang="en-US" sz="990" i="1" dirty="0"/>
                <a:t>Expressions in ASL and English Narratives [Unpublished Doctoral Dissertation]. [</a:t>
              </a:r>
              <a:r>
                <a:rPr lang="en-US" sz="990" i="1" dirty="0" err="1"/>
                <a:t>Minnepolis</a:t>
              </a:r>
              <a:r>
                <a:rPr lang="en-US" sz="990" i="1" dirty="0"/>
                <a:t>, USA]: University of Minnesota; 2002. [14] Toole</a:t>
              </a:r>
              <a:r>
                <a:rPr lang="en-US" sz="990" dirty="0"/>
                <a:t> </a:t>
              </a:r>
              <a:r>
                <a:rPr lang="en-US" sz="990" i="1" dirty="0"/>
                <a:t>J. The Effect of Genre on Referential Choice. In 1996. p. 263. [15] Williams J. Zero Anaphora in Second Language Acquisition: A Comparison</a:t>
              </a:r>
              <a:r>
                <a:rPr lang="en-US" sz="990" dirty="0"/>
                <a:t> </a:t>
              </a:r>
              <a:r>
                <a:rPr lang="en-US" sz="990" i="1" dirty="0"/>
                <a:t>among Three Varieties of English. Studies in Second Language Acquisition. 1988; 10(3):339–70.</a:t>
              </a:r>
              <a:endParaRPr lang="en-US" sz="990" dirty="0"/>
            </a:p>
            <a:p>
              <a:pPr algn="just"/>
              <a:endParaRPr lang="en-US" sz="1131" i="1" dirty="0">
                <a:solidFill>
                  <a:schemeClr val="tx2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251" y="38491843"/>
              <a:ext cx="14632357" cy="262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4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References &amp; Acknowledgements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059242" y="15843691"/>
            <a:ext cx="9942206" cy="553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3" b="1" dirty="0">
                <a:latin typeface="Gill Sans MT" pitchFamily="34" charset="0"/>
                <a:cs typeface="Times New Roman"/>
              </a:rPr>
              <a:t>Participants: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8 native and 8 late deaf adult signers.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Late signers’ exposure to TİD between ages 3-17.</a:t>
            </a:r>
          </a:p>
          <a:p>
            <a:endParaRPr lang="en-US" sz="2263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Procedure: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Participants shown 10 short wordless clips from a cartoon and asked to retell them. </a:t>
            </a:r>
          </a:p>
          <a:p>
            <a:endParaRPr lang="en-US" sz="2263" b="1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Accessibility Scoring (following [14])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5 for most accessible and -2 for least accessible) based on: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the number of propositions </a:t>
            </a:r>
            <a:r>
              <a:rPr lang="en-US" sz="1980" dirty="0">
                <a:latin typeface="Gill Sans MT" pitchFamily="34" charset="0"/>
                <a:cs typeface="Times New Roman"/>
              </a:rPr>
              <a:t>back to previous mention of the current referent 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topicality/saliency of the current referent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number of matched competitors </a:t>
            </a:r>
            <a:r>
              <a:rPr lang="en-US" sz="1980" dirty="0">
                <a:latin typeface="Gill Sans MT" pitchFamily="34" charset="0"/>
                <a:cs typeface="Times New Roman"/>
              </a:rPr>
              <a:t>between the referent and its previous mention </a:t>
            </a:r>
          </a:p>
          <a:p>
            <a:endParaRPr lang="en-US" sz="2263" b="1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Annotation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Using ELAN [12], we annotated the accessibility score, discourse status, and REAT.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0807" y="1333494"/>
            <a:ext cx="9942206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HIGHLIGHTS</a:t>
            </a:r>
            <a:endParaRPr lang="en-US" sz="3367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21BCB-31B9-2847-A8F5-85A5DD604C6D}"/>
              </a:ext>
            </a:extLst>
          </p:cNvPr>
          <p:cNvSpPr txBox="1"/>
          <p:nvPr/>
        </p:nvSpPr>
        <p:spPr>
          <a:xfrm>
            <a:off x="146429" y="8214926"/>
            <a:ext cx="9942207" cy="523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Referent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Tracking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in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Sign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Languages</a:t>
            </a:r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AAE394B-53F5-E649-B408-30CD52CF9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99" t="42794" r="26452" b="26969"/>
          <a:stretch/>
        </p:blipFill>
        <p:spPr>
          <a:xfrm>
            <a:off x="53994373" y="-5102757"/>
            <a:ext cx="585897" cy="5769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4618F-9A0B-2B4B-9C7E-48F61CAB8189}"/>
              </a:ext>
            </a:extLst>
          </p:cNvPr>
          <p:cNvSpPr txBox="1"/>
          <p:nvPr/>
        </p:nvSpPr>
        <p:spPr>
          <a:xfrm>
            <a:off x="20232710" y="1320191"/>
            <a:ext cx="9874895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RESULTS</a:t>
            </a:r>
            <a:endParaRPr lang="en-US" sz="3367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A00997B-81FE-1741-8F13-02BF5D57A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94" y="-4326"/>
            <a:ext cx="1331972" cy="1308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459D-03AC-D1CB-A359-906ACCDB882B}"/>
              </a:ext>
            </a:extLst>
          </p:cNvPr>
          <p:cNvSpPr txBox="1"/>
          <p:nvPr/>
        </p:nvSpPr>
        <p:spPr>
          <a:xfrm>
            <a:off x="10171405" y="2342883"/>
            <a:ext cx="9880836" cy="296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Deaf native and late signers’ reference tracking examined with a story-telling paradigm in Turkish Sign Language. 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In introduced and re-introduced contexts, nominals mainly used for referents with low accessibility.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AE33A-0C90-0D35-1435-56ECF4F18016}"/>
              </a:ext>
            </a:extLst>
          </p:cNvPr>
          <p:cNvSpPr txBox="1"/>
          <p:nvPr/>
        </p:nvSpPr>
        <p:spPr>
          <a:xfrm>
            <a:off x="10068875" y="15247875"/>
            <a:ext cx="9942207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66593-6B51-7917-3B8B-E7063705E612}"/>
              </a:ext>
            </a:extLst>
          </p:cNvPr>
          <p:cNvSpPr txBox="1"/>
          <p:nvPr/>
        </p:nvSpPr>
        <p:spPr>
          <a:xfrm>
            <a:off x="20107715" y="16373633"/>
            <a:ext cx="9942207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DISCUSSION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7D5B210-55C8-9F94-87B6-AA7F0789A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1055" y="11218274"/>
            <a:ext cx="9285788" cy="508519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72B546A-D753-A955-28DB-46BC008CE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1055" y="5741239"/>
            <a:ext cx="9291836" cy="46242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20057DC-E60C-C4FA-E3CB-C1FCDBBA3276}"/>
              </a:ext>
            </a:extLst>
          </p:cNvPr>
          <p:cNvSpPr txBox="1"/>
          <p:nvPr/>
        </p:nvSpPr>
        <p:spPr>
          <a:xfrm>
            <a:off x="20507420" y="10394065"/>
            <a:ext cx="9145470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b="1" i="1" dirty="0">
                <a:latin typeface="Gill Sans MT" panose="020B0502020104020203" pitchFamily="34" charset="77"/>
              </a:rPr>
              <a:t>Native signers </a:t>
            </a:r>
            <a:r>
              <a:rPr lang="en-US" sz="2263" i="1" dirty="0">
                <a:latin typeface="Gill Sans MT" panose="020B0502020104020203" pitchFamily="34" charset="77"/>
              </a:rPr>
              <a:t>had </a:t>
            </a:r>
            <a:r>
              <a:rPr lang="en-US" sz="2263" b="1" i="1" dirty="0">
                <a:latin typeface="Gill Sans MT" panose="020B0502020104020203" pitchFamily="34" charset="77"/>
              </a:rPr>
              <a:t>slightly higher mean accessibility ratings </a:t>
            </a:r>
            <a:r>
              <a:rPr lang="en-US" sz="2263" i="1" dirty="0">
                <a:latin typeface="Gill Sans MT" panose="020B0502020104020203" pitchFamily="34" charset="77"/>
              </a:rPr>
              <a:t>(</a:t>
            </a:r>
            <a:r>
              <a:rPr lang="el-GR" sz="2263" i="1" dirty="0"/>
              <a:t>β = 0.14, 95% </a:t>
            </a:r>
            <a:r>
              <a:rPr lang="en-US" sz="2263" i="1" dirty="0">
                <a:latin typeface="Gill Sans MT" panose="020B0502020104020203" pitchFamily="34" charset="77"/>
              </a:rPr>
              <a:t>CI [0.01,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i="1" dirty="0">
                <a:latin typeface="Gill Sans MT" panose="020B0502020104020203" pitchFamily="34" charset="77"/>
              </a:rPr>
              <a:t>0.28]) </a:t>
            </a:r>
            <a:r>
              <a:rPr lang="en-US" sz="2263" b="1" i="1" dirty="0">
                <a:latin typeface="Gill Sans MT" panose="020B0502020104020203" pitchFamily="34" charset="77"/>
              </a:rPr>
              <a:t>despite employing similar mean numbers of REAT.</a:t>
            </a:r>
            <a:endParaRPr lang="en-US" sz="2263" b="1" dirty="0">
              <a:latin typeface="Gill Sans MT" panose="020B0502020104020203" pitchFamily="34" charset="77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9B4DA3C-E92E-C609-9CF5-91B4B8E55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29649" y="16353909"/>
            <a:ext cx="3609795" cy="101479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8E17D1E-80B5-1E06-918B-0BD21CFD1B12}"/>
              </a:ext>
            </a:extLst>
          </p:cNvPr>
          <p:cNvSpPr txBox="1"/>
          <p:nvPr/>
        </p:nvSpPr>
        <p:spPr>
          <a:xfrm>
            <a:off x="20453498" y="3390101"/>
            <a:ext cx="9596424" cy="218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b="1" i="1" dirty="0">
                <a:latin typeface="Gill Sans MT" panose="020B0502020104020203" pitchFamily="34" charset="77"/>
              </a:rPr>
              <a:t>Maintenance condition greatly increased accessibility ratings </a:t>
            </a:r>
            <a:r>
              <a:rPr lang="en-US" sz="2263" i="1" dirty="0">
                <a:latin typeface="Gill Sans MT" panose="020B0502020104020203" pitchFamily="34" charset="77"/>
              </a:rPr>
              <a:t>(</a:t>
            </a:r>
            <a:r>
              <a:rPr lang="el-GR" sz="2263" i="1" dirty="0">
                <a:latin typeface="Gill Sans MT" panose="020B0502020104020203" pitchFamily="34" charset="77"/>
              </a:rPr>
              <a:t>β = 4.86, 95% </a:t>
            </a:r>
            <a:r>
              <a:rPr lang="en-US" sz="2263" i="1" dirty="0">
                <a:latin typeface="Gill Sans MT" panose="020B0502020104020203" pitchFamily="34" charset="77"/>
              </a:rPr>
              <a:t>CI [4.76, 4.95]) whereas </a:t>
            </a:r>
            <a:r>
              <a:rPr lang="en-US" sz="2263" b="1" i="1" dirty="0">
                <a:latin typeface="Gill Sans MT" panose="020B0502020104020203" pitchFamily="34" charset="77"/>
              </a:rPr>
              <a:t>introduction greatly decreased accessibility</a:t>
            </a:r>
            <a:r>
              <a:rPr lang="en-US" sz="2263" i="1" dirty="0">
                <a:latin typeface="Gill Sans MT" panose="020B0502020104020203" pitchFamily="34" charset="77"/>
              </a:rPr>
              <a:t> (</a:t>
            </a:r>
            <a:r>
              <a:rPr lang="el-GR" sz="2263" i="1" dirty="0">
                <a:latin typeface="Gill Sans MT" panose="020B0502020104020203" pitchFamily="34" charset="77"/>
              </a:rPr>
              <a:t>β = - 4.68, 95% </a:t>
            </a:r>
            <a:r>
              <a:rPr lang="en-US" sz="2263" i="1" dirty="0">
                <a:latin typeface="Gill Sans MT" panose="020B0502020104020203" pitchFamily="34" charset="77"/>
              </a:rPr>
              <a:t>CI [-4.78, -4.58]). </a:t>
            </a:r>
          </a:p>
          <a:p>
            <a:pPr algn="just"/>
            <a:endParaRPr lang="en-US" sz="2263" i="1" dirty="0">
              <a:latin typeface="Gill Sans MT" panose="020B0502020104020203" pitchFamily="34" charset="77"/>
            </a:endParaRPr>
          </a:p>
          <a:p>
            <a:pPr algn="just"/>
            <a:r>
              <a:rPr lang="en-US" sz="2263" i="1" dirty="0">
                <a:latin typeface="Gill Sans MT" panose="020B0502020104020203" pitchFamily="34" charset="77"/>
              </a:rPr>
              <a:t>NULL was used to maintain highly accessible referents but </a:t>
            </a:r>
            <a:r>
              <a:rPr lang="en-US" sz="2263" b="1" i="1" dirty="0">
                <a:latin typeface="Gill Sans MT" panose="020B0502020104020203" pitchFamily="34" charset="77"/>
              </a:rPr>
              <a:t>signers overall preferred NOM for lowly accessible referent introduction and re-introduction.</a:t>
            </a:r>
            <a:endParaRPr lang="en-US" sz="2263" b="1" dirty="0">
              <a:latin typeface="Gill Sans MT" pitchFamily="34" charset="0"/>
              <a:cs typeface="Times New Roman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44EE3-92BD-603E-4DA0-4D492FB566D2}"/>
              </a:ext>
            </a:extLst>
          </p:cNvPr>
          <p:cNvSpPr txBox="1"/>
          <p:nvPr/>
        </p:nvSpPr>
        <p:spPr>
          <a:xfrm>
            <a:off x="12511380" y="5563284"/>
            <a:ext cx="5064986" cy="5076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75D1-30A7-38A8-AC51-11E97FC79071}"/>
              </a:ext>
            </a:extLst>
          </p:cNvPr>
          <p:cNvSpPr txBox="1"/>
          <p:nvPr/>
        </p:nvSpPr>
        <p:spPr>
          <a:xfrm>
            <a:off x="10197188" y="11477497"/>
            <a:ext cx="9880836" cy="296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In maintenance, null markers and classifiers were favored for highly accessible referents.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Limited evidence of over-redundancy in late signers’ reference tracking compared to native signers, pointing to less sensitivity to economy of form.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1C09385-FEFF-F94C-00AF-3AEBEA2AF9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0993" y="10071368"/>
            <a:ext cx="2337225" cy="122704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06EEFE-7ACD-436E-DDA9-3CBB86DB80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436"/>
          <a:stretch/>
        </p:blipFill>
        <p:spPr>
          <a:xfrm>
            <a:off x="760580" y="11934341"/>
            <a:ext cx="7284024" cy="11975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9B49F35-86A5-841D-DF71-8751FA0BFC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033" y="14024043"/>
            <a:ext cx="6666303" cy="122346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DD5C3C9-B01B-6381-144E-0B1BC23A17E1}"/>
              </a:ext>
            </a:extLst>
          </p:cNvPr>
          <p:cNvSpPr txBox="1"/>
          <p:nvPr/>
        </p:nvSpPr>
        <p:spPr>
          <a:xfrm>
            <a:off x="444736" y="9679622"/>
            <a:ext cx="2026517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Nominal (NOM)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283D7B6-E385-27C5-AA05-5336EB9F1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580" y="10110657"/>
            <a:ext cx="1242561" cy="113901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0F9A5C5-604B-E11F-48CC-D1152C6B9C31}"/>
              </a:ext>
            </a:extLst>
          </p:cNvPr>
          <p:cNvSpPr txBox="1"/>
          <p:nvPr/>
        </p:nvSpPr>
        <p:spPr>
          <a:xfrm>
            <a:off x="2947047" y="9679622"/>
            <a:ext cx="2226892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Pronominal (PRO)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B4B4E4-D8E8-14B6-2AD8-6F759B029786}"/>
              </a:ext>
            </a:extLst>
          </p:cNvPr>
          <p:cNvSpPr txBox="1"/>
          <p:nvPr/>
        </p:nvSpPr>
        <p:spPr>
          <a:xfrm>
            <a:off x="3850131" y="11468532"/>
            <a:ext cx="1864613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Classifiers (CL)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57FE83-7997-07B0-AF2C-F29609731308}"/>
              </a:ext>
            </a:extLst>
          </p:cNvPr>
          <p:cNvSpPr txBox="1"/>
          <p:nvPr/>
        </p:nvSpPr>
        <p:spPr>
          <a:xfrm>
            <a:off x="1080480" y="13096450"/>
            <a:ext cx="66556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WCL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944070-F861-A0F9-10F9-341D124EF4CD}"/>
              </a:ext>
            </a:extLst>
          </p:cNvPr>
          <p:cNvSpPr txBox="1"/>
          <p:nvPr/>
        </p:nvSpPr>
        <p:spPr>
          <a:xfrm>
            <a:off x="2686261" y="13085017"/>
            <a:ext cx="67358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BPCL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181C94-DF5C-ED45-4CCD-0448EFD74EC7}"/>
              </a:ext>
            </a:extLst>
          </p:cNvPr>
          <p:cNvSpPr txBox="1"/>
          <p:nvPr/>
        </p:nvSpPr>
        <p:spPr>
          <a:xfrm>
            <a:off x="4008694" y="13105558"/>
            <a:ext cx="104227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Handling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5D56F2A-C166-5333-3C2C-17D28FECAD94}"/>
              </a:ext>
            </a:extLst>
          </p:cNvPr>
          <p:cNvSpPr txBox="1"/>
          <p:nvPr/>
        </p:nvSpPr>
        <p:spPr>
          <a:xfrm>
            <a:off x="6393052" y="13095292"/>
            <a:ext cx="7393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ExtCL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D7CE3-7346-3A74-EF34-AC03BC0FC0B8}"/>
              </a:ext>
            </a:extLst>
          </p:cNvPr>
          <p:cNvSpPr txBox="1"/>
          <p:nvPr/>
        </p:nvSpPr>
        <p:spPr>
          <a:xfrm>
            <a:off x="3301994" y="13601041"/>
            <a:ext cx="2598788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Null Marking (NULL)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FF3D5B-943D-8D33-C108-DEA2FB1337F1}"/>
              </a:ext>
            </a:extLst>
          </p:cNvPr>
          <p:cNvSpPr txBox="1"/>
          <p:nvPr/>
        </p:nvSpPr>
        <p:spPr>
          <a:xfrm>
            <a:off x="1190641" y="15210139"/>
            <a:ext cx="47243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CA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B2AC69-764B-F91E-FE3F-E87712A88C2D}"/>
              </a:ext>
            </a:extLst>
          </p:cNvPr>
          <p:cNvSpPr txBox="1"/>
          <p:nvPr/>
        </p:nvSpPr>
        <p:spPr>
          <a:xfrm>
            <a:off x="2870157" y="15187502"/>
            <a:ext cx="122661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Plain VERB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7B4045-D6D8-F52E-8AEA-78F7C65BCD2D}"/>
              </a:ext>
            </a:extLst>
          </p:cNvPr>
          <p:cNvSpPr txBox="1"/>
          <p:nvPr/>
        </p:nvSpPr>
        <p:spPr>
          <a:xfrm>
            <a:off x="5193422" y="15182951"/>
            <a:ext cx="181011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Agreement VERB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B982B-8C4A-3413-3F30-A4CF8B623914}"/>
              </a:ext>
            </a:extLst>
          </p:cNvPr>
          <p:cNvSpPr txBox="1"/>
          <p:nvPr/>
        </p:nvSpPr>
        <p:spPr>
          <a:xfrm>
            <a:off x="355414" y="8795944"/>
            <a:ext cx="8565165" cy="745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1" dirty="0">
                <a:latin typeface="Gill Sans MT" panose="020B0502020104020203" pitchFamily="34" charset="77"/>
              </a:rPr>
              <a:t>Sign Languages are natural languages of the Deaf communities all around the</a:t>
            </a:r>
          </a:p>
          <a:p>
            <a:r>
              <a:rPr lang="en-US" sz="2121" dirty="0">
                <a:latin typeface="Gill Sans MT" panose="020B0502020104020203" pitchFamily="34" charset="77"/>
              </a:rPr>
              <a:t>world. REs for sign languages include the following main tools: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42380-0ED8-BBD6-DC50-953B25D487C0}"/>
              </a:ext>
            </a:extLst>
          </p:cNvPr>
          <p:cNvSpPr txBox="1"/>
          <p:nvPr/>
        </p:nvSpPr>
        <p:spPr>
          <a:xfrm>
            <a:off x="157205" y="7134703"/>
            <a:ext cx="9996090" cy="1006429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The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Present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Study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  </a:t>
            </a:r>
            <a:r>
              <a:rPr lang="tr-TR" sz="1980" dirty="0">
                <a:latin typeface="Gill Sans MT" pitchFamily="34" charset="0"/>
                <a:cs typeface="Times New Roman"/>
              </a:rPr>
              <a:t>-- investigated </a:t>
            </a:r>
            <a:r>
              <a:rPr lang="en-US" sz="1980" dirty="0">
                <a:latin typeface="Gill Sans MT" panose="020B0502020104020203" pitchFamily="34" charset="0"/>
              </a:rPr>
              <a:t>the reference tracking strategies of native and late deaf 	            adult signers in Turkish Sign Language (TİD) narratives by using a 	            7-point scale of referent accessibility.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76ECD-0BB3-135D-B719-CC45B8AFDDAD}"/>
              </a:ext>
            </a:extLst>
          </p:cNvPr>
          <p:cNvSpPr txBox="1"/>
          <p:nvPr/>
        </p:nvSpPr>
        <p:spPr>
          <a:xfrm>
            <a:off x="185557" y="1973408"/>
            <a:ext cx="3116437" cy="3970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Referential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Accessibility: </a:t>
            </a:r>
            <a:endParaRPr lang="en-US" sz="1980" dirty="0">
              <a:latin typeface="Gill Sans MT" panose="020B0502020104020203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4EA67AA-B11B-1A7E-D977-45C653A02D1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007" t="6016"/>
          <a:stretch/>
        </p:blipFill>
        <p:spPr>
          <a:xfrm>
            <a:off x="5854912" y="2157094"/>
            <a:ext cx="4217113" cy="3279327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672B0767-D3D6-F8A5-EA30-0F0B623D916B}"/>
              </a:ext>
            </a:extLst>
          </p:cNvPr>
          <p:cNvSpPr txBox="1"/>
          <p:nvPr/>
        </p:nvSpPr>
        <p:spPr>
          <a:xfrm>
            <a:off x="225292" y="2309360"/>
            <a:ext cx="5329937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dirty="0">
                <a:latin typeface="Gill Sans MT" panose="020B0502020104020203" pitchFamily="34" charset="77"/>
              </a:rPr>
              <a:t>In narratives, speakers and signers vary </a:t>
            </a:r>
            <a:r>
              <a:rPr lang="en-US" sz="2263" b="1" dirty="0">
                <a:latin typeface="Gill Sans MT" panose="020B0502020104020203" pitchFamily="34" charset="77"/>
              </a:rPr>
              <a:t>the quantity of marking </a:t>
            </a:r>
            <a:r>
              <a:rPr lang="en-US" sz="2263" dirty="0">
                <a:latin typeface="Gill Sans MT" panose="020B0502020104020203" pitchFamily="34" charset="77"/>
              </a:rPr>
              <a:t>on referring forms and anaphoric tools (REATs) based on the accessibility of the referent in the addressee’s mind [1-2]: </a:t>
            </a:r>
          </a:p>
          <a:p>
            <a:pPr algn="just"/>
            <a:r>
              <a:rPr lang="en-US" sz="2263" u="sng" dirty="0">
                <a:latin typeface="Gill Sans MT" panose="020B0502020104020203" pitchFamily="34" charset="77"/>
              </a:rPr>
              <a:t>Accessible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less marking</a:t>
            </a:r>
          </a:p>
          <a:p>
            <a:pPr algn="just"/>
            <a:r>
              <a:rPr lang="en-US" sz="2263" u="sng" dirty="0">
                <a:latin typeface="Gill Sans MT" panose="020B0502020104020203" pitchFamily="34" charset="77"/>
                <a:sym typeface="Wingdings" pitchFamily="2" charset="2"/>
              </a:rPr>
              <a:t>Inaccessible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more marking</a:t>
            </a:r>
            <a:endParaRPr lang="en-US" sz="2263" dirty="0">
              <a:latin typeface="Gill Sans MT" panose="020B0502020104020203" pitchFamily="34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2C1ABC-A0E3-646D-FAD5-395F6C11666F}"/>
              </a:ext>
            </a:extLst>
          </p:cNvPr>
          <p:cNvSpPr txBox="1"/>
          <p:nvPr/>
        </p:nvSpPr>
        <p:spPr>
          <a:xfrm>
            <a:off x="188448" y="4909828"/>
            <a:ext cx="6761026" cy="21817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dirty="0">
                <a:latin typeface="Gill Sans MT" panose="020B0502020104020203" pitchFamily="34" charset="77"/>
              </a:rPr>
              <a:t>A referent can also be: </a:t>
            </a:r>
          </a:p>
          <a:p>
            <a:r>
              <a:rPr lang="en-US" sz="2263" u="sng" dirty="0">
                <a:latin typeface="Gill Sans MT" panose="020B0502020104020203" pitchFamily="34" charset="77"/>
              </a:rPr>
              <a:t>Introduced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mentioned for the first time</a:t>
            </a:r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u="sng" dirty="0">
                <a:latin typeface="Gill Sans MT" panose="020B0502020104020203" pitchFamily="34" charset="77"/>
              </a:rPr>
              <a:t>Maintained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continued across at least two clauses</a:t>
            </a:r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u="sng" dirty="0">
                <a:latin typeface="Gill Sans MT" panose="020B0502020104020203" pitchFamily="34" charset="77"/>
              </a:rPr>
              <a:t>Re-introduced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old referent brought back to discourse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A46F5-877B-2191-2B07-540DAE007F68}"/>
              </a:ext>
            </a:extLst>
          </p:cNvPr>
          <p:cNvSpPr txBox="1"/>
          <p:nvPr/>
        </p:nvSpPr>
        <p:spPr>
          <a:xfrm>
            <a:off x="225291" y="4879819"/>
            <a:ext cx="3116437" cy="3970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Discourse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Status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1980" dirty="0">
              <a:latin typeface="Gill Sans MT" panose="020B05020201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CD6740-7775-75F3-B288-7617E895C0DF}"/>
              </a:ext>
            </a:extLst>
          </p:cNvPr>
          <p:cNvSpPr txBox="1"/>
          <p:nvPr/>
        </p:nvSpPr>
        <p:spPr>
          <a:xfrm>
            <a:off x="20423423" y="2022113"/>
            <a:ext cx="9596424" cy="11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3" dirty="0">
                <a:latin typeface="Gill Sans MT" panose="020B0502020104020203" pitchFamily="34" charset="77"/>
              </a:rPr>
              <a:t>We fit a Bayesian linear regression model using the brms package [6] in R to accessibility score (dependent variable) with discourse status and acquisition group as fixed effects and subject as random effect.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982EB1-51C7-30B4-481F-988538FD4657}"/>
              </a:ext>
            </a:extLst>
          </p:cNvPr>
          <p:cNvSpPr txBox="1"/>
          <p:nvPr/>
        </p:nvSpPr>
        <p:spPr>
          <a:xfrm>
            <a:off x="289285" y="16421262"/>
            <a:ext cx="9607953" cy="205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1" b="1" dirty="0">
                <a:latin typeface="Gill Sans MT" panose="020B0502020104020203" pitchFamily="34" charset="77"/>
              </a:rPr>
              <a:t>Two groups of signers</a:t>
            </a:r>
          </a:p>
          <a:p>
            <a:pPr marL="363697" indent="-363697">
              <a:buAutoNum type="arabicParenR"/>
            </a:pPr>
            <a:r>
              <a:rPr lang="en-US" sz="2121" dirty="0">
                <a:latin typeface="Gill Sans MT" panose="020B0502020104020203" pitchFamily="34" charset="77"/>
              </a:rPr>
              <a:t>Native deaf signers: have deaf parents, </a:t>
            </a:r>
            <a:r>
              <a:rPr lang="en-US" sz="2121" dirty="0" err="1">
                <a:latin typeface="Gill Sans MT" panose="020B0502020104020203" pitchFamily="34" charset="77"/>
              </a:rPr>
              <a:t>AoA</a:t>
            </a:r>
            <a:r>
              <a:rPr lang="en-US" sz="2121" dirty="0">
                <a:latin typeface="Gill Sans MT" panose="020B0502020104020203" pitchFamily="34" charset="77"/>
              </a:rPr>
              <a:t>: 0-3 years</a:t>
            </a:r>
          </a:p>
          <a:p>
            <a:pPr marL="363697" indent="-363697">
              <a:buAutoNum type="arabicParenR"/>
            </a:pPr>
            <a:r>
              <a:rPr lang="en-US" sz="2121" dirty="0">
                <a:latin typeface="Gill Sans MT" panose="020B0502020104020203" pitchFamily="34" charset="77"/>
              </a:rPr>
              <a:t>Late deaf signers: have hearing parents, </a:t>
            </a:r>
            <a:r>
              <a:rPr lang="en-US" sz="2121" dirty="0" err="1">
                <a:latin typeface="Gill Sans MT" panose="020B0502020104020203" pitchFamily="34" charset="77"/>
              </a:rPr>
              <a:t>AoA</a:t>
            </a:r>
            <a:r>
              <a:rPr lang="en-US" sz="2121" dirty="0">
                <a:latin typeface="Gill Sans MT" panose="020B0502020104020203" pitchFamily="34" charset="77"/>
              </a:rPr>
              <a:t>: &gt;3 years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Native language deprivation among late signers known to influence morphosyntactic [5] and narrative abilities [3].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1E9B19-B524-F92B-A671-0396765E7649}"/>
              </a:ext>
            </a:extLst>
          </p:cNvPr>
          <p:cNvSpPr txBox="1"/>
          <p:nvPr/>
        </p:nvSpPr>
        <p:spPr>
          <a:xfrm>
            <a:off x="7413618" y="5425907"/>
            <a:ext cx="1640193" cy="353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697" dirty="0">
                <a:latin typeface="Gill Sans MT" panose="020B0502020104020203" pitchFamily="34" charset="77"/>
              </a:rPr>
              <a:t>Taken from [11]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9C7C1F7-4AC7-17AF-0D53-737451EF61F5}"/>
              </a:ext>
            </a:extLst>
          </p:cNvPr>
          <p:cNvSpPr txBox="1"/>
          <p:nvPr/>
        </p:nvSpPr>
        <p:spPr>
          <a:xfrm>
            <a:off x="20135903" y="17002533"/>
            <a:ext cx="9942206" cy="531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1" dirty="0">
                <a:latin typeface="Gill Sans MT" panose="020B0502020104020203" pitchFamily="34" charset="77"/>
              </a:rPr>
              <a:t>-- The observed distribution of REAT types was in line with previous</a:t>
            </a:r>
          </a:p>
          <a:p>
            <a:r>
              <a:rPr lang="en-US" sz="2121" dirty="0">
                <a:latin typeface="Gill Sans MT" panose="020B0502020104020203" pitchFamily="34" charset="77"/>
              </a:rPr>
              <a:t>observations [7-8, 12].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Limited over-explicitness by late signers in reference tracking is akin to findings from hearing L2 acquirers of a sign language [4, 8] and spoken language [15].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Native and late signers share the same linguistic inventory to track referents but differ in pragmatic competence.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Delayed first language exposure might negatively affect late deaf signers’ pragmatic competence, and this might be reflected in their sensitivity to economy of form.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TR" sz="2121" dirty="0">
              <a:latin typeface="Gill Sans MT" panose="020B0502020104020203" pitchFamily="34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444821-C984-49E2-0793-BA76EC8DBAF2}"/>
              </a:ext>
            </a:extLst>
          </p:cNvPr>
          <p:cNvSpPr txBox="1"/>
          <p:nvPr/>
        </p:nvSpPr>
        <p:spPr>
          <a:xfrm>
            <a:off x="20163451" y="18838989"/>
            <a:ext cx="3116437" cy="44057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2263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Conclusion</a:t>
            </a:r>
            <a:r>
              <a:rPr lang="tr-TR" sz="2263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2263" dirty="0">
              <a:latin typeface="Gill Sans MT" panose="020B0502020104020203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AD7DB85-AD9D-A83F-53E4-24D907B814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53291" y="5821220"/>
            <a:ext cx="4553099" cy="45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9653</TotalTime>
  <Words>1122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Office Theme</vt:lpstr>
      <vt:lpstr>PowerPoint Presentation</vt:lpstr>
    </vt:vector>
  </TitlesOfParts>
  <Company>CUNY Graduate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Nazik Dinctopal-Deniz</dc:creator>
  <cp:lastModifiedBy>Onur Keleş</cp:lastModifiedBy>
  <cp:revision>392</cp:revision>
  <cp:lastPrinted>2019-03-22T15:23:44Z</cp:lastPrinted>
  <dcterms:created xsi:type="dcterms:W3CDTF">2013-07-29T16:28:08Z</dcterms:created>
  <dcterms:modified xsi:type="dcterms:W3CDTF">2022-08-15T08:28:37Z</dcterms:modified>
</cp:coreProperties>
</file>