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3" r:id="rId5"/>
    <p:sldId id="284" r:id="rId6"/>
    <p:sldId id="285" r:id="rId7"/>
    <p:sldId id="286" r:id="rId8"/>
    <p:sldId id="287" r:id="rId9"/>
    <p:sldId id="290" r:id="rId10"/>
    <p:sldId id="289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111" d="100"/>
          <a:sy n="111" d="100"/>
        </p:scale>
        <p:origin x="492" y="11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23.04.2025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23.04.2025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2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07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7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01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25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2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6487" y="4458331"/>
            <a:ext cx="383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suoerioio</a:t>
            </a:r>
            <a:r>
              <a:rPr lang="ru-RU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7369" y="5093860"/>
            <a:ext cx="5486400" cy="7925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Игорь Евгеньевич </a:t>
            </a:r>
          </a:p>
          <a:p>
            <a:pPr rtl="0"/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Шмелев Кирилл Сергеевич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2122098" y="1949570"/>
            <a:ext cx="3131389" cy="2372264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3022357" y="3518058"/>
            <a:ext cx="200810" cy="596086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7999" y="2244224"/>
            <a:ext cx="12192000" cy="20287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31" y="2402305"/>
            <a:ext cx="6626122" cy="1645575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 Reader</a:t>
            </a: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"Автоматическое форматирование </a:t>
            </a:r>
            <a:r>
              <a:rPr lang="en-US" sz="2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DOCX-</a:t>
            </a:r>
            <a:r>
              <a:rPr lang="ru-RU" sz="2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файлов"</a:t>
            </a:r>
            <a:endParaRPr lang="ru-RU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3951" y="348141"/>
            <a:ext cx="84006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Хакатон</a:t>
            </a:r>
            <a:r>
              <a:rPr lang="ru-RU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Грамотное решение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Кейс 1</a:t>
            </a:r>
            <a:r>
              <a:rPr lang="ru-RU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14836" y="1051115"/>
            <a:ext cx="12579729" cy="2372264"/>
          </a:xfrm>
          <a:custGeom>
            <a:avLst/>
            <a:gdLst>
              <a:gd name="connsiteX0" fmla="*/ 0 w 12594566"/>
              <a:gd name="connsiteY0" fmla="*/ 0 h 2372264"/>
              <a:gd name="connsiteX1" fmla="*/ 12199181 w 12594566"/>
              <a:gd name="connsiteY1" fmla="*/ 0 h 2372264"/>
              <a:gd name="connsiteX2" fmla="*/ 12594566 w 12594566"/>
              <a:gd name="connsiteY2" fmla="*/ 395385 h 2372264"/>
              <a:gd name="connsiteX3" fmla="*/ 12594566 w 12594566"/>
              <a:gd name="connsiteY3" fmla="*/ 2372264 h 2372264"/>
              <a:gd name="connsiteX4" fmla="*/ 0 w 12594566"/>
              <a:gd name="connsiteY4" fmla="*/ 2372264 h 2372264"/>
              <a:gd name="connsiteX5" fmla="*/ 0 w 12594566"/>
              <a:gd name="connsiteY5" fmla="*/ 0 h 2372264"/>
              <a:gd name="connsiteX0" fmla="*/ 0 w 12605608"/>
              <a:gd name="connsiteY0" fmla="*/ 0 h 2372264"/>
              <a:gd name="connsiteX1" fmla="*/ 12199181 w 12605608"/>
              <a:gd name="connsiteY1" fmla="*/ 0 h 2372264"/>
              <a:gd name="connsiteX2" fmla="*/ 12605608 w 12605608"/>
              <a:gd name="connsiteY2" fmla="*/ 53066 h 2372264"/>
              <a:gd name="connsiteX3" fmla="*/ 12594566 w 12605608"/>
              <a:gd name="connsiteY3" fmla="*/ 395385 h 2372264"/>
              <a:gd name="connsiteX4" fmla="*/ 12594566 w 12605608"/>
              <a:gd name="connsiteY4" fmla="*/ 2372264 h 2372264"/>
              <a:gd name="connsiteX5" fmla="*/ 0 w 12605608"/>
              <a:gd name="connsiteY5" fmla="*/ 2372264 h 2372264"/>
              <a:gd name="connsiteX6" fmla="*/ 0 w 12605608"/>
              <a:gd name="connsiteY6" fmla="*/ 0 h 237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05608" h="2372264">
                <a:moveTo>
                  <a:pt x="0" y="0"/>
                </a:moveTo>
                <a:lnTo>
                  <a:pt x="12199181" y="0"/>
                </a:lnTo>
                <a:cubicBezTo>
                  <a:pt x="12262770" y="60821"/>
                  <a:pt x="12542019" y="-7755"/>
                  <a:pt x="12605608" y="53066"/>
                </a:cubicBezTo>
                <a:lnTo>
                  <a:pt x="12594566" y="395385"/>
                </a:lnTo>
                <a:lnTo>
                  <a:pt x="12594566" y="2372264"/>
                </a:lnTo>
                <a:lnTo>
                  <a:pt x="0" y="2372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385249"/>
            <a:ext cx="12192000" cy="20287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7" y="1123365"/>
            <a:ext cx="5629255" cy="144682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>
              <a:buFont typeface="+mj-lt"/>
              <a:buAutoNum type="arabicPeriod"/>
            </a:pPr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 Трата времени</a:t>
            </a:r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/>
            </a: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Студенты тратят </a:t>
            </a: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до 2 часов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 на форматирование одной курсовой работы</a:t>
            </a:r>
            <a:b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Преподаватели проверяют </a:t>
            </a: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сотни документов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 в семестр</a:t>
            </a:r>
            <a:b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r>
              <a:rPr lang="ru-RU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/>
            </a:r>
            <a:br>
              <a:rPr lang="ru-RU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80227" y="124453"/>
            <a:ext cx="9603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ручное форматирование — это боль?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89246" y="1123365"/>
            <a:ext cx="627911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2. ЧЕЛОВЕЧЕСКИЙ ФАКТОЯР</a:t>
            </a:r>
          </a:p>
          <a:p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        73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% работ содержат ошибки оформления (по данным опроса вузов)</a:t>
            </a:r>
          </a:p>
          <a:p>
            <a:pPr lvl="1"/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Несоответствие стандартам → снижение </a:t>
            </a:r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оценок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837" y="2774674"/>
            <a:ext cx="51979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ТЕХНИЧЕСКИЕ СЛОЖНОСТИ</a:t>
            </a: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 — сложный формат (ZIP + XML)</a:t>
            </a:r>
          </a:p>
          <a:p>
            <a:pPr lvl="1"/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редактирование стилей в </a:t>
            </a:r>
            <a:r>
              <a:rPr lang="ru-RU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навыков</a:t>
            </a:r>
            <a:endParaRPr lang="ru-RU" sz="16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88325" y="277467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4</a:t>
            </a:r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ПОСЛЕДСТВИЯ</a:t>
            </a:r>
          </a:p>
          <a:p>
            <a:r>
              <a:rPr lang="ru-RU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студентов: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стресс и </a:t>
            </a:r>
            <a:r>
              <a:rPr lang="ru-RU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дедлайны</a:t>
            </a:r>
            <a:endParaRPr lang="ru-RU"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вузов: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дополнительные проверки</a:t>
            </a:r>
            <a:endParaRPr lang="ru-RU" sz="16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0522"/>
            <a:ext cx="12205250" cy="25984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9071" y="227606"/>
            <a:ext cx="9535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Забудьте о ручном форматировании — программа сделает всё за вас в 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клик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071" y="4387928"/>
            <a:ext cx="63366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именно меняется: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Шрифт: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 ГОСТ/требованиям вуза)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текста: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14pt (оптимально для чтения)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Межстрочный интервал: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1.5 (стандарт для академических работ)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 текста: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чёрный (исключает ошибки печати)</a:t>
            </a:r>
            <a:endParaRPr lang="ru-RU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72" y="1923196"/>
            <a:ext cx="4042817" cy="34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22" y="1334703"/>
            <a:ext cx="6659592" cy="35588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-838199" y="337852"/>
            <a:ext cx="8919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32958" y="1663924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 </a:t>
            </a:r>
            <a:r>
              <a:rPr lang="ru-RU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стек технологий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C++/CLI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интеграция с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удобного интерфейса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C++17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высокоскоростная обработка данных в ядре программы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Libzip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работа с DOCX как с ZIP-архивами без потерь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TinyXML2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точный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модификация XML-структуры документов</a:t>
            </a:r>
            <a:endParaRPr lang="ru-RU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5435354"/>
            <a:ext cx="11432875" cy="6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293"/>
            <a:ext cx="4723596" cy="202607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557470" y="752321"/>
            <a:ext cx="8919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76" y="2107165"/>
            <a:ext cx="4723596" cy="19877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2606" y="2278777"/>
            <a:ext cx="437888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(C++/CLI):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простого интерфейса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нажатий кнопок</a:t>
            </a:r>
            <a:endParaRPr lang="ru-RU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114168" y="2239488"/>
            <a:ext cx="417261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Ядро (C++):</a:t>
            </a:r>
            <a:endParaRPr lang="ru-RU" alt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Распаковка DOCX через </a:t>
            </a:r>
            <a:r>
              <a:rPr lang="ru-RU" altLang="ru-RU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libzip</a:t>
            </a:r>
            <a:endParaRPr lang="ru-RU" alt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правка </a:t>
            </a:r>
            <a:r>
              <a:rPr lang="ru-RU" altLang="ru-RU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document.xml</a:t>
            </a: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через </a:t>
            </a:r>
            <a:r>
              <a:rPr lang="ru-RU" altLang="ru-RU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tinyxml2</a:t>
            </a:r>
            <a:endParaRPr lang="ru-RU" alt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 в новый архив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449758"/>
            <a:ext cx="10058400" cy="7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0" y="1110787"/>
            <a:ext cx="4723596" cy="202607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49337" y="183017"/>
            <a:ext cx="8919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endParaRPr lang="ru-RU" sz="4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0" y="3650923"/>
            <a:ext cx="4723596" cy="19877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52887" y="1219852"/>
            <a:ext cx="27796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Распаковка DOCX</a:t>
            </a:r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Извлечение всех файлов из DOCX архива во временную директорию</a:t>
            </a:r>
            <a:endParaRPr lang="ru-RU" sz="2000" b="0" i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8779" y="3757441"/>
            <a:ext cx="45863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Визуальное оформление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Адаптивный интерфейс с поддержкой двух цветовых тем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Информативные сообщения об ошибках</a:t>
            </a:r>
            <a:endParaRPr lang="ru-RU" b="0" i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DeepSeek-CJK-patch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8" y="1722409"/>
            <a:ext cx="4018949" cy="34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5774" y="330650"/>
            <a:ext cx="52834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Кому </a:t>
            </a:r>
            <a:r>
              <a:rPr lang="ru-RU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полезно</a:t>
            </a:r>
            <a:r>
              <a:rPr lang="ru-RU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9071" y="1435206"/>
            <a:ext cx="417225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 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endParaRPr lang="ru-RU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приведение работы к ГОСТ/вузовским стандартам.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риска снижения оценки из-за ошибок оформления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804" y="4113486"/>
            <a:ext cx="43304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работ — упрощение проверки.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времени на технические замечания.</a:t>
            </a:r>
          </a:p>
          <a:p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77" y="1993080"/>
            <a:ext cx="8215224" cy="463513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3525" y="5392420"/>
            <a:ext cx="184730" cy="58477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39751" y="4218317"/>
            <a:ext cx="4744528" cy="21911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44069" y="5086183"/>
            <a:ext cx="184730" cy="58477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1017917"/>
            <a:ext cx="7980859" cy="21544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1"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22" y="2935678"/>
            <a:ext cx="4040397" cy="26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3200" dirty="0" smtClean="0">
            <a:solidFill>
              <a:schemeClr val="accent3">
                <a:lumMod val="60000"/>
                <a:lumOff val="4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Широкоэкранный</PresentationFormat>
  <Paragraphs>58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DeepSeek-CJK-patch</vt:lpstr>
      <vt:lpstr>Times New Roman</vt:lpstr>
      <vt:lpstr>Тема Office</vt:lpstr>
      <vt:lpstr>DOCX Reader "Автоматическое форматирование DOCX-файлов"</vt:lpstr>
      <vt:lpstr> Трата времени Студенты тратят до 2 часов на форматирование одной курсовой работы Преподаватели проверяют сотни документов в семестр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2025-04-23T10:15:13Z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