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303" r:id="rId3"/>
    <p:sldId id="265" r:id="rId4"/>
    <p:sldId id="268" r:id="rId5"/>
    <p:sldId id="259" r:id="rId6"/>
    <p:sldId id="272" r:id="rId7"/>
    <p:sldId id="314" r:id="rId8"/>
    <p:sldId id="260" r:id="rId9"/>
    <p:sldId id="262" r:id="rId10"/>
    <p:sldId id="263" r:id="rId11"/>
    <p:sldId id="271" r:id="rId12"/>
    <p:sldId id="273" r:id="rId13"/>
    <p:sldId id="274" r:id="rId14"/>
    <p:sldId id="312" r:id="rId15"/>
    <p:sldId id="310" r:id="rId16"/>
    <p:sldId id="311" r:id="rId17"/>
    <p:sldId id="309" r:id="rId18"/>
    <p:sldId id="275" r:id="rId19"/>
    <p:sldId id="276" r:id="rId20"/>
    <p:sldId id="267" r:id="rId21"/>
    <p:sldId id="285" r:id="rId22"/>
    <p:sldId id="292" r:id="rId23"/>
    <p:sldId id="278" r:id="rId24"/>
    <p:sldId id="295" r:id="rId25"/>
    <p:sldId id="290" r:id="rId26"/>
    <p:sldId id="300" r:id="rId27"/>
    <p:sldId id="279" r:id="rId28"/>
    <p:sldId id="280" r:id="rId29"/>
    <p:sldId id="281" r:id="rId30"/>
    <p:sldId id="294" r:id="rId31"/>
    <p:sldId id="313" r:id="rId32"/>
    <p:sldId id="293" r:id="rId33"/>
    <p:sldId id="283" r:id="rId34"/>
    <p:sldId id="284" r:id="rId35"/>
    <p:sldId id="308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5"/>
    <p:restoredTop sz="95462" autoAdjust="0"/>
  </p:normalViewPr>
  <p:slideViewPr>
    <p:cSldViewPr snapToGrid="0" snapToObjects="1">
      <p:cViewPr varScale="1">
        <p:scale>
          <a:sx n="206" d="100"/>
          <a:sy n="206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9F5D-AA60-3342-98DF-B6AF9FAAD33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www.everydaylinuxuser.com/2014/05/install-ubuntu-1404-alongside-window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ygwin.com/)" TargetMode="External"/><Relationship Id="rId5" Type="http://schemas.openxmlformats.org/officeDocument/2006/relationships/hyperlink" Target="http://unetbootin.sourceforge.net/" TargetMode="External"/><Relationship Id="rId4" Type="http://schemas.openxmlformats.org/officeDocument/2006/relationships/hyperlink" Target="http://www.ubuntu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://hpc.uark.edu/hpc-support/user-account-requests/index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81900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Practical Programming for Biologists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63" y="1093985"/>
            <a:ext cx="2165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This week</a:t>
            </a:r>
            <a:r>
              <a:rPr lang="en-US" sz="3600" dirty="0">
                <a:latin typeface="+mj-lt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2138" y="1862924"/>
            <a:ext cx="5189306" cy="4471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0375" indent="-460375">
              <a:lnSpc>
                <a:spcPct val="110000"/>
              </a:lnSpc>
              <a:buFont typeface="Arial"/>
              <a:buAutoNum type="arabicPeriod"/>
            </a:pPr>
            <a:r>
              <a:rPr lang="en-US" sz="2600" dirty="0"/>
              <a:t>Introductions</a:t>
            </a:r>
          </a:p>
          <a:p>
            <a:pPr marL="460375" indent="-460375">
              <a:lnSpc>
                <a:spcPct val="110000"/>
              </a:lnSpc>
              <a:buFont typeface="Arial"/>
              <a:buAutoNum type="arabicPeriod"/>
            </a:pPr>
            <a:r>
              <a:rPr lang="en-US" sz="2600" dirty="0"/>
              <a:t>Course background and impetus</a:t>
            </a:r>
          </a:p>
          <a:p>
            <a:pPr marL="460375" indent="-460375">
              <a:lnSpc>
                <a:spcPct val="110000"/>
              </a:lnSpc>
              <a:buFont typeface="Arial"/>
              <a:buAutoNum type="arabicPeriod"/>
            </a:pPr>
            <a:r>
              <a:rPr lang="en-US" sz="2600" dirty="0"/>
              <a:t>Syllabus and class schedule</a:t>
            </a:r>
          </a:p>
          <a:p>
            <a:pPr marL="460375" indent="-460375">
              <a:lnSpc>
                <a:spcPct val="110000"/>
              </a:lnSpc>
              <a:buFont typeface="Arial"/>
              <a:buAutoNum type="arabicPeriod"/>
            </a:pPr>
            <a:r>
              <a:rPr lang="en-US" sz="2600" dirty="0"/>
              <a:t>Course structure, grading, project</a:t>
            </a:r>
          </a:p>
          <a:p>
            <a:pPr marL="460375" indent="-460375">
              <a:lnSpc>
                <a:spcPct val="110000"/>
              </a:lnSpc>
              <a:buFontTx/>
              <a:buAutoNum type="arabicPeriod"/>
            </a:pPr>
            <a:r>
              <a:rPr lang="en-US" sz="2600" dirty="0"/>
              <a:t>To-do list</a:t>
            </a:r>
          </a:p>
          <a:p>
            <a:pPr marL="460375" indent="-460375">
              <a:lnSpc>
                <a:spcPct val="110000"/>
              </a:lnSpc>
              <a:buAutoNum type="arabicPeriod"/>
            </a:pPr>
            <a:r>
              <a:rPr lang="en-US" sz="2600" dirty="0"/>
              <a:t>Choosing an operating system</a:t>
            </a:r>
          </a:p>
          <a:p>
            <a:pPr marL="460375" indent="-460375">
              <a:lnSpc>
                <a:spcPct val="110000"/>
              </a:lnSpc>
              <a:buFontTx/>
              <a:buAutoNum type="arabicPeriod"/>
            </a:pPr>
            <a:r>
              <a:rPr lang="en-US" sz="2600" dirty="0"/>
              <a:t>Directory structure</a:t>
            </a:r>
          </a:p>
          <a:p>
            <a:pPr marL="460375" indent="-460375">
              <a:lnSpc>
                <a:spcPct val="110000"/>
              </a:lnSpc>
              <a:buAutoNum type="arabicPeriod"/>
            </a:pPr>
            <a:r>
              <a:rPr lang="en-US" sz="2600" dirty="0"/>
              <a:t>Unix and the command line</a:t>
            </a:r>
          </a:p>
          <a:p>
            <a:pPr marL="460375" indent="-460375">
              <a:lnSpc>
                <a:spcPct val="110000"/>
              </a:lnSpc>
              <a:buAutoNum type="arabicPeriod"/>
            </a:pPr>
            <a:r>
              <a:rPr lang="en-US" sz="2600" dirty="0"/>
              <a:t>Text editors</a:t>
            </a:r>
          </a:p>
          <a:p>
            <a:pPr marL="460375" indent="-460375">
              <a:lnSpc>
                <a:spcPct val="110000"/>
              </a:lnSpc>
              <a:buAutoNum type="arabicPeriod"/>
            </a:pPr>
            <a:r>
              <a:rPr lang="en-US" sz="2600" dirty="0"/>
              <a:t>Setting up a work station</a:t>
            </a:r>
          </a:p>
        </p:txBody>
      </p:sp>
    </p:spTree>
    <p:extLst>
      <p:ext uri="{BB962C8B-B14F-4D97-AF65-F5344CB8AC3E}">
        <p14:creationId xmlns:p14="http://schemas.microsoft.com/office/powerpoint/2010/main" val="20127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51094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Running Linux alongside Windows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903" y="1155522"/>
            <a:ext cx="866386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Install Linux alongside Windows (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)</a:t>
            </a:r>
          </a:p>
          <a:p>
            <a:pPr marL="5715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Use </a:t>
            </a:r>
            <a:r>
              <a:rPr lang="en-US" sz="2200" dirty="0" err="1"/>
              <a:t>PuTTY</a:t>
            </a:r>
            <a:r>
              <a:rPr lang="en-US" sz="2200" dirty="0"/>
              <a:t>, an SSH client that will allow you to just log into and use a remote computer</a:t>
            </a:r>
          </a:p>
          <a:p>
            <a:pPr marL="5715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Run Linux within a virtual machine</a:t>
            </a:r>
          </a:p>
          <a:p>
            <a:pPr marL="1082675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>
                <a:hlinkClick r:id="rId3"/>
              </a:rPr>
              <a:t>https://www.virtualbox.org/wiki/Downloads</a:t>
            </a:r>
            <a:endParaRPr lang="en-US" sz="2200" dirty="0"/>
          </a:p>
          <a:p>
            <a:pPr marL="1082675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Install </a:t>
            </a:r>
            <a:r>
              <a:rPr lang="en-US" sz="2200" dirty="0" err="1"/>
              <a:t>VirtualBox</a:t>
            </a:r>
            <a:r>
              <a:rPr lang="en-US" sz="2200" dirty="0"/>
              <a:t>, launch it, click 'New' button, name the virtual machine, select the </a:t>
            </a:r>
            <a:r>
              <a:rPr lang="en-US" sz="2200" b="1" dirty="0"/>
              <a:t>Ubuntu</a:t>
            </a:r>
            <a:r>
              <a:rPr lang="en-US" sz="2200" dirty="0"/>
              <a:t> version of Linux, and allocate ≥512 Mb of memory</a:t>
            </a:r>
          </a:p>
          <a:p>
            <a:pPr marL="1082675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Install Ubuntu: </a:t>
            </a:r>
            <a:r>
              <a:rPr lang="en-US" sz="2200" dirty="0">
                <a:hlinkClick r:id="rId4"/>
              </a:rPr>
              <a:t>http://www.ubuntu.com/</a:t>
            </a:r>
            <a:endParaRPr lang="en-US" sz="2200" dirty="0"/>
          </a:p>
          <a:p>
            <a:pPr marL="1082675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No need to restart the computer every time you run Linux</a:t>
            </a:r>
          </a:p>
          <a:p>
            <a:pPr marL="574675" lvl="1" indent="-349250">
              <a:lnSpc>
                <a:spcPct val="110000"/>
              </a:lnSpc>
              <a:buFont typeface="+mj-lt"/>
              <a:buAutoNum type="arabicPeriod" startAt="4"/>
            </a:pPr>
            <a:r>
              <a:rPr lang="en-US" sz="2200" dirty="0"/>
              <a:t>Boot into Linux from a flash drive</a:t>
            </a:r>
          </a:p>
          <a:p>
            <a:pPr marL="1081088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>
                <a:hlinkClick r:id="rId5"/>
              </a:rPr>
              <a:t>http://unetbootin.sourceforge.net/</a:t>
            </a:r>
            <a:endParaRPr lang="en-US" sz="2200" dirty="0"/>
          </a:p>
          <a:p>
            <a:pPr marL="1081088" lvl="1" indent="-225425">
              <a:lnSpc>
                <a:spcPct val="110000"/>
              </a:lnSpc>
              <a:buFont typeface="Arial"/>
              <a:buChar char="•"/>
            </a:pPr>
            <a:r>
              <a:rPr lang="en-US" sz="2200" dirty="0"/>
              <a:t>Need to start and restart your computer to switch the OS</a:t>
            </a:r>
          </a:p>
          <a:p>
            <a:pPr marL="682625" lvl="1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en-US" sz="2200" dirty="0"/>
              <a:t>Install Cygwin (</a:t>
            </a:r>
            <a:r>
              <a:rPr lang="en-US" sz="2200" dirty="0">
                <a:hlinkClick r:id="rId6"/>
              </a:rPr>
              <a:t>http://www.cygwin.com/)</a:t>
            </a:r>
            <a:r>
              <a:rPr lang="en-US" sz="2200" dirty="0"/>
              <a:t> </a:t>
            </a:r>
          </a:p>
          <a:p>
            <a:pPr marL="1089025" lvl="3" indent="-227013">
              <a:lnSpc>
                <a:spcPct val="110000"/>
              </a:lnSpc>
              <a:buFont typeface="Arial" charset="0"/>
              <a:buChar char="•"/>
            </a:pPr>
            <a:r>
              <a:rPr lang="en-US" sz="2200" dirty="0"/>
              <a:t>probably the worst option</a:t>
            </a:r>
          </a:p>
        </p:txBody>
      </p:sp>
    </p:spTree>
    <p:extLst>
      <p:ext uri="{BB962C8B-B14F-4D97-AF65-F5344CB8AC3E}">
        <p14:creationId xmlns:p14="http://schemas.microsoft.com/office/powerpoint/2010/main" val="359160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89419"/>
            <a:ext cx="8436747" cy="862385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>
                <a:ln/>
                <a:solidFill>
                  <a:srgbClr val="0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/>
                <a:cs typeface="Arial"/>
              </a:rPr>
              <a:t>The command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381872"/>
            <a:ext cx="8663865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1" indent="-3476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Why not just use a </a:t>
            </a:r>
            <a:r>
              <a:rPr lang="en-US" sz="2400" u="sng" dirty="0"/>
              <a:t>G</a:t>
            </a:r>
            <a:r>
              <a:rPr lang="en-US" sz="2400" dirty="0"/>
              <a:t>raphical </a:t>
            </a:r>
            <a:r>
              <a:rPr lang="en-US" sz="2400" u="sng" dirty="0"/>
              <a:t>U</a:t>
            </a:r>
            <a:r>
              <a:rPr lang="en-US" sz="2400" dirty="0"/>
              <a:t>ser </a:t>
            </a:r>
            <a:r>
              <a:rPr lang="en-US" sz="2400" u="sng" dirty="0"/>
              <a:t>I</a:t>
            </a:r>
            <a:r>
              <a:rPr lang="en-US" sz="2400" dirty="0"/>
              <a:t>nterface?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Not good for long sequences of operations that need to be repeated on multiple datasets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No log of what you did and what commands you executed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Not conducive to executing jobs remotely on a cluster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Labor intensive to develop and generally restricted to a single OS</a:t>
            </a:r>
          </a:p>
          <a:p>
            <a:pPr marL="573088" lvl="1" indent="-3476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Use the command line!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Extremely, extremely powerful – NOT a primitive interface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Up-front investment with ENORMOUS long-term payoff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Absolute necessity for big datasets, which characterize modern biology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Automate tasks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Do and re-do and re-do and re-do analyses with minimal added effort</a:t>
            </a:r>
          </a:p>
          <a:p>
            <a:pPr marL="1027113" lvl="1" indent="-342900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Easy to record what you did, minimizing mistakes while enhancing repeatability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55604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89419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What's a Shell?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306422"/>
            <a:ext cx="8663865" cy="4704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1" indent="-3476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Interact within a SHELL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Intermediary between user and inner workings of the OS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u="sng" dirty="0"/>
              <a:t>A command interpreter</a:t>
            </a:r>
            <a:r>
              <a:rPr lang="en-US" sz="2000" dirty="0"/>
              <a:t>, providing an interface with programs &amp; utilities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u="sng" dirty="0"/>
              <a:t>A programming language</a:t>
            </a:r>
            <a:r>
              <a:rPr lang="en-US" sz="2000" dirty="0"/>
              <a:t>, combining utilities in different ways to carry out some function(s)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May be used interactively or non-interactively</a:t>
            </a:r>
          </a:p>
          <a:p>
            <a:pPr marL="1887537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000" dirty="0"/>
              <a:t>accepts input from the keyboard</a:t>
            </a:r>
          </a:p>
          <a:p>
            <a:pPr marL="1887537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000" dirty="0"/>
              <a:t>accepts commands from a file</a:t>
            </a:r>
          </a:p>
          <a:p>
            <a:pPr marL="973138" lvl="1" indent="-288925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Execute </a:t>
            </a:r>
            <a:r>
              <a:rPr lang="en-US" sz="2000" i="1" dirty="0" err="1">
                <a:cs typeface="Courier"/>
              </a:rPr>
              <a:t>builtin</a:t>
            </a:r>
            <a:r>
              <a:rPr lang="en-US" sz="2000" i="1" dirty="0">
                <a:cs typeface="Courier"/>
              </a:rPr>
              <a:t> </a:t>
            </a:r>
            <a:r>
              <a:rPr lang="en-US" sz="2000" dirty="0"/>
              <a:t>commands</a:t>
            </a:r>
            <a:r>
              <a:rPr lang="en-US" sz="2000" dirty="0">
                <a:latin typeface="+mj-lt"/>
              </a:rPr>
              <a:t>, implemented internally by the shell</a:t>
            </a:r>
          </a:p>
          <a:p>
            <a:pPr marL="1884363" lvl="1" indent="-339725">
              <a:spcAft>
                <a:spcPts val="400"/>
              </a:spcAft>
              <a:buFont typeface="Wingdings" charset="2"/>
              <a:buChar char="Ø"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cd,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exit</a:t>
            </a:r>
          </a:p>
          <a:p>
            <a:pPr marL="973138" lvl="1" indent="-288925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Execute programs installed elsewhere on the file system</a:t>
            </a:r>
          </a:p>
          <a:p>
            <a:pPr marL="1884363" lvl="1" indent="-339725">
              <a:spcAft>
                <a:spcPts val="400"/>
              </a:spcAft>
              <a:buFont typeface="Wingdings" charset="2"/>
              <a:buChar char="Ø"/>
            </a:pPr>
            <a:r>
              <a:rPr lang="en-US" sz="2000" dirty="0">
                <a:cs typeface="Courier"/>
              </a:rPr>
              <a:t>GNU Core Utilities (</a:t>
            </a:r>
            <a:r>
              <a:rPr lang="en-US" sz="2000" i="1" dirty="0" err="1">
                <a:cs typeface="Courier"/>
              </a:rPr>
              <a:t>coreutils</a:t>
            </a:r>
            <a:r>
              <a:rPr lang="en-US" sz="2000" dirty="0">
                <a:cs typeface="Courier"/>
              </a:rPr>
              <a:t>)</a:t>
            </a:r>
          </a:p>
          <a:p>
            <a:pPr marL="1884363" lvl="1" indent="-339725">
              <a:spcAft>
                <a:spcPts val="400"/>
              </a:spcAft>
              <a:buFont typeface="Wingdings" charset="2"/>
              <a:buChar char="Ø"/>
            </a:pP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mv,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rm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mkdir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chmod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38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042626"/>
            <a:ext cx="8663865" cy="350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1" indent="-347663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Lots of different shells</a:t>
            </a:r>
          </a:p>
          <a:p>
            <a:pPr marL="573088" lvl="1" indent="-3476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We'll use Bash, which is the default Shell in Linux and Mac OS X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Bash = </a:t>
            </a:r>
            <a:r>
              <a:rPr lang="en-US" sz="2000" u="sng" dirty="0"/>
              <a:t>B</a:t>
            </a:r>
            <a:r>
              <a:rPr lang="en-US" sz="2000" dirty="0"/>
              <a:t>ourne </a:t>
            </a:r>
            <a:r>
              <a:rPr lang="en-US" sz="2000" u="sng" dirty="0"/>
              <a:t>a</a:t>
            </a:r>
            <a:r>
              <a:rPr lang="en-US" sz="2000" dirty="0"/>
              <a:t>gain </a:t>
            </a:r>
            <a:r>
              <a:rPr lang="en-US" sz="2000" u="sng" dirty="0"/>
              <a:t>sh</a:t>
            </a:r>
            <a:r>
              <a:rPr lang="en-US" sz="2000" dirty="0"/>
              <a:t>ell, replaced its predecessor (Bourne shell)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Run from a text window, e.g., Terminal in Mac OS X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Could also use X11 (aka, "X"), which has GUI capabilities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endParaRPr lang="en-US" sz="2000" dirty="0"/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Launch Terminal (Finder &gt; Go &gt; Utilities &gt; Terminal)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Add Terminal to your dock by dragging and dropping</a:t>
            </a:r>
          </a:p>
          <a:p>
            <a:pPr marL="225425" lvl="1">
              <a:spcAft>
                <a:spcPts val="400"/>
              </a:spcAft>
            </a:pP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2861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 Download from from Blackboard: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6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example_files.tgz</a:t>
            </a:r>
            <a:endParaRPr lang="en-US" sz="26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6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watermelon_files.tgz</a:t>
            </a:r>
            <a:endParaRPr lang="en-US" sz="26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600" dirty="0"/>
              <a:t>2. Move them to the Desktop</a:t>
            </a:r>
          </a:p>
        </p:txBody>
      </p:sp>
    </p:spTree>
    <p:extLst>
      <p:ext uri="{BB962C8B-B14F-4D97-AF65-F5344CB8AC3E}">
        <p14:creationId xmlns:p14="http://schemas.microsoft.com/office/powerpoint/2010/main" val="104567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t_your_as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43" y="1737648"/>
            <a:ext cx="4114800" cy="30963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 descr="yolatengo_20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18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Bash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042626"/>
            <a:ext cx="8663865" cy="565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1" indent="-347663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Lots of different shells</a:t>
            </a:r>
          </a:p>
          <a:p>
            <a:pPr marL="573088" lvl="1" indent="-3476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We'll use Bash, which is the default Shell in Linux and Mac OS X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Bash = </a:t>
            </a:r>
            <a:r>
              <a:rPr lang="en-US" sz="2000" u="sng" dirty="0"/>
              <a:t>B</a:t>
            </a:r>
            <a:r>
              <a:rPr lang="en-US" sz="2000" dirty="0"/>
              <a:t>ourne </a:t>
            </a:r>
            <a:r>
              <a:rPr lang="en-US" sz="2000" u="sng" dirty="0"/>
              <a:t>a</a:t>
            </a:r>
            <a:r>
              <a:rPr lang="en-US" sz="2000" dirty="0"/>
              <a:t>gain </a:t>
            </a:r>
            <a:r>
              <a:rPr lang="en-US" sz="2000" u="sng" dirty="0"/>
              <a:t>sh</a:t>
            </a:r>
            <a:r>
              <a:rPr lang="en-US" sz="2000" dirty="0"/>
              <a:t>ell, replaced its predecessor (Bourne shell)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Run from a text window, e.g., Terminal in Mac OS X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r>
              <a:rPr lang="en-US" sz="2000" dirty="0"/>
              <a:t>Could also use X11 (aka, "X"), which has GUI capabilities</a:t>
            </a:r>
          </a:p>
          <a:p>
            <a:pPr marL="969963" lvl="2" indent="-287338">
              <a:spcAft>
                <a:spcPts val="400"/>
              </a:spcAft>
              <a:buFont typeface="Lucida Grande"/>
              <a:buChar char="–"/>
            </a:pPr>
            <a:endParaRPr lang="en-US" sz="2000" dirty="0"/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Launch Terminal (Finder &gt; Go &gt; Utilities &gt; Terminal)</a:t>
            </a:r>
          </a:p>
          <a:p>
            <a:pPr marL="568325" lvl="1" indent="-342900">
              <a:spcAft>
                <a:spcPts val="400"/>
              </a:spcAft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Add Terminal to your dock by dragging and dropping</a:t>
            </a:r>
          </a:p>
          <a:p>
            <a:pPr marL="225425" lvl="1">
              <a:spcAft>
                <a:spcPts val="400"/>
              </a:spcAft>
            </a:pPr>
            <a:endParaRPr lang="en-US" sz="1600" dirty="0">
              <a:sym typeface="Wingdings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ym typeface="Wingdings"/>
              </a:rPr>
              <a:t>   prompt 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whoami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		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echo $SHELL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				$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echo $HOME</a:t>
            </a:r>
            <a:endParaRPr lang="en-US" sz="2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		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which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		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which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963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27" y="1484305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File System</a:t>
            </a:r>
          </a:p>
        </p:txBody>
      </p:sp>
      <p:pic>
        <p:nvPicPr>
          <p:cNvPr id="3" name="Picture 2" descr="filecabshelfcomb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61662"/>
            <a:ext cx="5486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0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rectory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6" y="173576"/>
            <a:ext cx="8625192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9537" y="6590818"/>
            <a:ext cx="184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modified from Haddock &amp; Dunn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728" y="2276521"/>
            <a:ext cx="1492716" cy="743277"/>
            <a:chOff x="56448" y="2318857"/>
            <a:chExt cx="1492716" cy="743277"/>
          </a:xfrm>
        </p:grpSpPr>
        <p:sp>
          <p:nvSpPr>
            <p:cNvPr id="7" name="Down Arrow 6"/>
            <p:cNvSpPr/>
            <p:nvPr/>
          </p:nvSpPr>
          <p:spPr>
            <a:xfrm>
              <a:off x="679334" y="2688189"/>
              <a:ext cx="246945" cy="373945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8" y="231885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directory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5400000">
            <a:off x="7864269" y="5025136"/>
            <a:ext cx="246945" cy="915514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cal_direct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1" y="232846"/>
            <a:ext cx="7042011" cy="6400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8517" y="1404064"/>
            <a:ext cx="406194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Python scripts in ~/local/</a:t>
            </a:r>
            <a:r>
              <a:rPr lang="en-US" dirty="0" err="1"/>
              <a:t>src</a:t>
            </a:r>
            <a:r>
              <a:rPr lang="en-US" dirty="0"/>
              <a:t>/scripts/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Bioinformatics software in ~/local/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6920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634000"/>
            <a:ext cx="8436747" cy="862385"/>
          </a:xfrm>
        </p:spPr>
        <p:txBody>
          <a:bodyPr>
            <a:normAutofit/>
          </a:bodyPr>
          <a:lstStyle/>
          <a:p>
            <a:r>
              <a:rPr lang="en-US" sz="4000" dirty="0"/>
              <a:t>The Syllabus</a:t>
            </a:r>
          </a:p>
        </p:txBody>
      </p:sp>
    </p:spTree>
    <p:extLst>
      <p:ext uri="{BB962C8B-B14F-4D97-AF65-F5344CB8AC3E}">
        <p14:creationId xmlns:p14="http://schemas.microsoft.com/office/powerpoint/2010/main" val="197993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89419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155522"/>
            <a:ext cx="8663865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path</a:t>
            </a:r>
            <a:r>
              <a:rPr lang="en-US" sz="2400" dirty="0"/>
              <a:t> is a written description of a location in the </a:t>
            </a:r>
            <a:r>
              <a:rPr lang="en-US" sz="2400" dirty="0" err="1"/>
              <a:t>filesystem</a:t>
            </a:r>
            <a:endParaRPr lang="en-US" sz="2400" dirty="0"/>
          </a:p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Both directories and files have paths</a:t>
            </a:r>
          </a:p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Consists of directory names separated by forward slashes (/)</a:t>
            </a:r>
          </a:p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b="1" dirty="0"/>
              <a:t>Absolute path</a:t>
            </a:r>
            <a:r>
              <a:rPr lang="en-US" sz="2400" dirty="0"/>
              <a:t> – complete and unambiguous location starting from root; always starts with a forward slash (/)</a:t>
            </a:r>
          </a:p>
          <a:p>
            <a:pPr marL="225425" lvl="1" algn="ctr">
              <a:lnSpc>
                <a:spcPct val="110000"/>
              </a:lnSpc>
            </a:pPr>
            <a:endParaRPr lang="en-US" sz="1000" b="1" dirty="0">
              <a:solidFill>
                <a:srgbClr val="008000"/>
              </a:solidFill>
              <a:cs typeface="Courier"/>
            </a:endParaRPr>
          </a:p>
          <a:p>
            <a:pPr marL="225425" lvl="1" algn="ctr">
              <a:lnSpc>
                <a:spcPct val="11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"/>
                <a:cs typeface="Courier"/>
              </a:rPr>
              <a:t>/Users/</a:t>
            </a:r>
            <a:r>
              <a:rPr lang="en-US" sz="2100" b="1" dirty="0" err="1">
                <a:solidFill>
                  <a:srgbClr val="FF0000"/>
                </a:solidFill>
                <a:latin typeface="Courier"/>
                <a:cs typeface="Courier"/>
              </a:rPr>
              <a:t>aja</a:t>
            </a:r>
            <a:r>
              <a:rPr lang="en-US" sz="2100" b="1" dirty="0">
                <a:solidFill>
                  <a:srgbClr val="FF0000"/>
                </a:solidFill>
                <a:latin typeface="Courier"/>
                <a:cs typeface="Courier"/>
              </a:rPr>
              <a:t>/Desktop/</a:t>
            </a:r>
            <a:r>
              <a:rPr lang="en-US" sz="2100" b="1" dirty="0" err="1">
                <a:solidFill>
                  <a:srgbClr val="FF0000"/>
                </a:solidFill>
                <a:latin typeface="Courier"/>
                <a:cs typeface="Courier"/>
              </a:rPr>
              <a:t>watermelon_files</a:t>
            </a:r>
            <a:r>
              <a:rPr lang="en-US" sz="21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100" b="1" dirty="0" err="1">
                <a:solidFill>
                  <a:srgbClr val="FF0000"/>
                </a:solidFill>
                <a:latin typeface="Courier"/>
                <a:cs typeface="Courier"/>
              </a:rPr>
              <a:t>watermelon.fsa</a:t>
            </a:r>
            <a:endParaRPr lang="en-US" sz="21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225425" lvl="1" algn="ctr">
              <a:lnSpc>
                <a:spcPct val="110000"/>
              </a:lnSpc>
            </a:pPr>
            <a:endParaRPr lang="en-US" sz="1000" b="1" dirty="0">
              <a:solidFill>
                <a:srgbClr val="008000"/>
              </a:solidFill>
              <a:cs typeface="Courier"/>
            </a:endParaRPr>
          </a:p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b="1" dirty="0"/>
              <a:t>Relative path</a:t>
            </a:r>
            <a:r>
              <a:rPr lang="en-US" sz="2400" dirty="0"/>
              <a:t> – describes where a file or folder is in relation to another folder, usually the working directory</a:t>
            </a:r>
          </a:p>
          <a:p>
            <a:pPr marL="512763" lvl="1" indent="-287338">
              <a:lnSpc>
                <a:spcPct val="110000"/>
              </a:lnSpc>
              <a:buFont typeface="Arial"/>
              <a:buChar char="•"/>
            </a:pPr>
            <a:r>
              <a:rPr lang="en-US" sz="2400" b="1" dirty="0"/>
              <a:t>Working directory</a:t>
            </a:r>
            <a:r>
              <a:rPr lang="en-US" sz="2400" dirty="0"/>
              <a:t> – where you're at right now; if you're in the Desktop, the relative path to </a:t>
            </a:r>
            <a:r>
              <a:rPr lang="en-US" sz="2100" dirty="0" err="1">
                <a:latin typeface="Courier"/>
                <a:cs typeface="Courier"/>
              </a:rPr>
              <a:t>watermelon.fsa</a:t>
            </a:r>
            <a:r>
              <a:rPr lang="en-US" sz="2400" dirty="0"/>
              <a:t> is:</a:t>
            </a:r>
          </a:p>
          <a:p>
            <a:pPr marL="225425" lvl="1" algn="ctr">
              <a:lnSpc>
                <a:spcPct val="110000"/>
              </a:lnSpc>
            </a:pPr>
            <a:endParaRPr lang="en-US" sz="1050" b="1" dirty="0">
              <a:solidFill>
                <a:srgbClr val="008000"/>
              </a:solidFill>
              <a:cs typeface="Courier"/>
            </a:endParaRPr>
          </a:p>
          <a:p>
            <a:pPr marL="225425" lvl="1" algn="ctr">
              <a:lnSpc>
                <a:spcPct val="110000"/>
              </a:lnSpc>
            </a:pPr>
            <a:r>
              <a:rPr lang="en-US" sz="2100" b="1" dirty="0" err="1">
                <a:solidFill>
                  <a:srgbClr val="FF0000"/>
                </a:solidFill>
                <a:latin typeface="Courier"/>
                <a:cs typeface="Courier"/>
              </a:rPr>
              <a:t>watermelon_files</a:t>
            </a:r>
            <a:r>
              <a:rPr lang="en-US" sz="21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100" b="1" dirty="0" err="1">
                <a:solidFill>
                  <a:srgbClr val="FF0000"/>
                </a:solidFill>
                <a:latin typeface="Courier"/>
                <a:cs typeface="Courier"/>
              </a:rPr>
              <a:t>watermelon.fsa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4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56" y="1437708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b="1" dirty="0"/>
              <a:t>*MAC SHORTCUT*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123" y="2896924"/>
            <a:ext cx="7570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enter a long path to a file by dragging and dropping that file from Finder into the Terminal window.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33" y="4640109"/>
            <a:ext cx="7885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FF0000"/>
                </a:solidFill>
              </a:rPr>
              <a:t>Drag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~/Desktop/Don't do 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this.txt</a:t>
            </a:r>
            <a:r>
              <a:rPr lang="en-US" sz="2400" b="1" dirty="0">
                <a:solidFill>
                  <a:srgbClr val="FF0000"/>
                </a:solidFill>
              </a:rPr>
              <a:t> to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0px-BillMaherSept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9" y="3871960"/>
            <a:ext cx="1717559" cy="230309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947242" y="2159299"/>
            <a:ext cx="6577517" cy="1903634"/>
          </a:xfrm>
          <a:prstGeom prst="wedgeRectCallout">
            <a:avLst>
              <a:gd name="adj1" fmla="val -58625"/>
              <a:gd name="adj2" fmla="val 9931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356258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b="1" dirty="0"/>
              <a:t>*NEW RULE*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4670" y="2279789"/>
            <a:ext cx="661524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You will no longer include spaces in your file names.</a:t>
            </a:r>
          </a:p>
          <a:p>
            <a:pPr marL="968375" indent="-339725">
              <a:buFont typeface="Arial"/>
              <a:buChar char="•"/>
            </a:pPr>
            <a:r>
              <a:rPr lang="en-US" sz="2400" dirty="0"/>
              <a:t>use underscores – </a:t>
            </a:r>
            <a:r>
              <a:rPr lang="en-US" sz="2400" dirty="0" err="1">
                <a:solidFill>
                  <a:srgbClr val="FF0000"/>
                </a:solidFill>
              </a:rPr>
              <a:t>my_file.txt</a:t>
            </a:r>
            <a:endParaRPr lang="en-US" sz="2400" dirty="0">
              <a:solidFill>
                <a:srgbClr val="FF0000"/>
              </a:solidFill>
            </a:endParaRPr>
          </a:p>
          <a:p>
            <a:pPr marL="968375" indent="-339725">
              <a:buFont typeface="Arial"/>
              <a:buChar char="•"/>
            </a:pPr>
            <a:r>
              <a:rPr lang="en-US" sz="2400" dirty="0"/>
              <a:t>or, mixed upper/lowercase – </a:t>
            </a:r>
            <a:r>
              <a:rPr lang="en-US" sz="2400" dirty="0" err="1">
                <a:solidFill>
                  <a:srgbClr val="FF0000"/>
                </a:solidFill>
              </a:rPr>
              <a:t>myFile.txt</a:t>
            </a:r>
            <a:endParaRPr lang="en-US" sz="2400" dirty="0">
              <a:solidFill>
                <a:srgbClr val="FF0000"/>
              </a:solidFill>
            </a:endParaRPr>
          </a:p>
          <a:p>
            <a:pPr marL="968375" indent="-339725">
              <a:buFont typeface="Arial"/>
              <a:buChar char="•"/>
            </a:pPr>
            <a:r>
              <a:rPr lang="en-US" sz="2400" dirty="0"/>
              <a:t>or, dots – </a:t>
            </a:r>
            <a:r>
              <a:rPr lang="en-US" sz="2400" dirty="0" err="1">
                <a:solidFill>
                  <a:srgbClr val="FF0000"/>
                </a:solidFill>
              </a:rPr>
              <a:t>my.file.txt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042626"/>
            <a:ext cx="8663865" cy="556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alibri"/>
                <a:cs typeface="Calibri"/>
              </a:rPr>
              <a:t>–   </a:t>
            </a:r>
            <a:r>
              <a:rPr lang="en-US" sz="2400" u="sng" dirty="0">
                <a:cs typeface="Calibri"/>
              </a:rPr>
              <a:t>p</a:t>
            </a:r>
            <a:r>
              <a:rPr lang="en-US" sz="2400" dirty="0">
                <a:cs typeface="Calibri"/>
              </a:rPr>
              <a:t>rints path of </a:t>
            </a:r>
            <a:r>
              <a:rPr lang="en-US" sz="2400" u="sng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orking </a:t>
            </a:r>
            <a:r>
              <a:rPr lang="en-US" sz="2400" u="sng" dirty="0">
                <a:latin typeface="Calibri"/>
                <a:cs typeface="Calibri"/>
              </a:rPr>
              <a:t>d</a:t>
            </a:r>
            <a:r>
              <a:rPr lang="en-US" sz="2400" dirty="0">
                <a:latin typeface="Calibri"/>
                <a:cs typeface="Calibri"/>
              </a:rPr>
              <a:t>irectory </a:t>
            </a:r>
            <a:r>
              <a:rPr lang="en-US" sz="2400" dirty="0">
                <a:cs typeface="Calibri"/>
              </a:rPr>
              <a:t>[absolute or relative?]</a:t>
            </a:r>
            <a:endParaRPr lang="en-US" sz="2400" dirty="0">
              <a:latin typeface="Calibri"/>
              <a:cs typeface="Calibri"/>
            </a:endParaRPr>
          </a:p>
          <a:p>
            <a:pPr marL="225425" lvl="1">
              <a:spcAft>
                <a:spcPts val="400"/>
              </a:spcAft>
            </a:pPr>
            <a:endParaRPr lang="en-US" sz="1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</a:t>
            </a:r>
            <a:r>
              <a:rPr lang="en-US" sz="2400" dirty="0">
                <a:cs typeface="Calibri"/>
              </a:rPr>
              <a:t>–   </a:t>
            </a:r>
            <a:r>
              <a:rPr lang="en-US" sz="2400" u="sng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hange </a:t>
            </a:r>
            <a:r>
              <a:rPr lang="en-US" sz="2400" u="sng" dirty="0">
                <a:cs typeface="Calibri"/>
              </a:rPr>
              <a:t>d</a:t>
            </a:r>
            <a:r>
              <a:rPr lang="en-US" sz="2400" dirty="0">
                <a:cs typeface="Calibri"/>
              </a:rPr>
              <a:t>irectory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alibri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.. </a:t>
            </a:r>
            <a:r>
              <a:rPr lang="en-US" sz="2400" dirty="0">
                <a:cs typeface="Courier"/>
              </a:rPr>
              <a:t>[move up one directory]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alibri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../../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ourier"/>
              </a:rPr>
              <a:t>[move up two directories]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alibri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   </a:t>
            </a:r>
            <a:r>
              <a:rPr lang="en-US" sz="2400" dirty="0">
                <a:cs typeface="Courier"/>
              </a:rPr>
              <a:t>[go home]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~  </a:t>
            </a:r>
            <a:r>
              <a:rPr lang="en-US" sz="2400" dirty="0">
                <a:cs typeface="Courier"/>
              </a:rPr>
              <a:t>[go home]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~/Desktop/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/Users/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aja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/Desktop/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endParaRPr lang="en-US" sz="12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echo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argument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. . .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 write arguments to STDOUT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alibri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alibri"/>
              </a:rPr>
              <a:t>echo $HOME </a:t>
            </a:r>
            <a:r>
              <a:rPr lang="en-US" sz="2400" dirty="0">
                <a:cs typeface="Courier"/>
              </a:rPr>
              <a:t>[where's my home directory?]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alibri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alibri"/>
              </a:rPr>
              <a:t>echo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crazy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echo crazy horse</a:t>
            </a:r>
          </a:p>
        </p:txBody>
      </p:sp>
    </p:spTree>
    <p:extLst>
      <p:ext uri="{BB962C8B-B14F-4D97-AF65-F5344CB8AC3E}">
        <p14:creationId xmlns:p14="http://schemas.microsoft.com/office/powerpoint/2010/main" val="194410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240194"/>
            <a:ext cx="8723875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clear </a:t>
            </a:r>
            <a:r>
              <a:rPr lang="en-US" sz="2800" dirty="0">
                <a:cs typeface="Calibri"/>
              </a:rPr>
              <a:t>–   </a:t>
            </a:r>
            <a:r>
              <a:rPr lang="en-US" sz="2800" u="sng" dirty="0">
                <a:cs typeface="Calibri"/>
              </a:rPr>
              <a:t>cl</a:t>
            </a:r>
            <a:r>
              <a:rPr lang="en-US" sz="2800" dirty="0">
                <a:cs typeface="Calibri"/>
              </a:rPr>
              <a:t>ear the Terminal screen</a:t>
            </a:r>
          </a:p>
          <a:p>
            <a:pPr marL="225425" lvl="1" indent="346075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clear</a:t>
            </a:r>
          </a:p>
          <a:p>
            <a:pPr marL="225425" lvl="1">
              <a:spcAft>
                <a:spcPts val="400"/>
              </a:spcAft>
            </a:pPr>
            <a:endParaRPr lang="en-US" sz="24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endParaRPr lang="en-US" sz="24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exit </a:t>
            </a:r>
            <a:r>
              <a:rPr lang="en-US" sz="2800" dirty="0">
                <a:cs typeface="Calibri"/>
              </a:rPr>
              <a:t>–   exit the session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1193800" lvl="1" indent="-276225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always exit your session before closing the Terminal window and quitting Terminal</a:t>
            </a:r>
          </a:p>
          <a:p>
            <a:pPr marL="1193800" lvl="1" indent="-276225">
              <a:spcAft>
                <a:spcPts val="400"/>
              </a:spcAft>
              <a:buFont typeface="Arial"/>
              <a:buChar char="•"/>
            </a:pPr>
            <a:r>
              <a:rPr lang="en-US" sz="2400" dirty="0">
                <a:cs typeface="Courier"/>
              </a:rPr>
              <a:t>not doing so is </a:t>
            </a:r>
            <a:r>
              <a:rPr lang="en-US" sz="2400" dirty="0" err="1">
                <a:cs typeface="Courier"/>
              </a:rPr>
              <a:t>analagous</a:t>
            </a:r>
            <a:r>
              <a:rPr lang="en-US" sz="2400" dirty="0">
                <a:cs typeface="Courier"/>
              </a:rPr>
              <a:t> to </a:t>
            </a:r>
            <a:r>
              <a:rPr lang="en-US" sz="2400" dirty="0" err="1">
                <a:cs typeface="Courier"/>
              </a:rPr>
              <a:t>uplugging</a:t>
            </a:r>
            <a:r>
              <a:rPr lang="en-US" sz="2400" dirty="0">
                <a:cs typeface="Courier"/>
              </a:rPr>
              <a:t> your computer – unceremonious end to all your programs and processes</a:t>
            </a:r>
          </a:p>
          <a:p>
            <a:pPr marL="1193800" lvl="1" indent="-276225">
              <a:spcAft>
                <a:spcPts val="400"/>
              </a:spcAft>
              <a:buFont typeface="Arial"/>
              <a:buChar char="•"/>
            </a:pP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5590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82753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b="1" dirty="0"/>
              <a:t>*AWESOME SHORTCUTS*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893" y="3060607"/>
            <a:ext cx="7840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Auto</a:t>
            </a:r>
            <a:r>
              <a:rPr lang="en-US" sz="2400" dirty="0">
                <a:latin typeface="Calibri"/>
                <a:cs typeface="Calibri"/>
              </a:rPr>
              <a:t>-complete with </a:t>
            </a:r>
            <a:r>
              <a:rPr lang="en-US" sz="2400" u="sng" dirty="0">
                <a:latin typeface="Calibri"/>
                <a:cs typeface="Calibri"/>
              </a:rPr>
              <a:t>tab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Re-run a previous command with </a:t>
            </a:r>
            <a:r>
              <a:rPr lang="en-US" sz="2400" u="sng" dirty="0">
                <a:latin typeface="Calibri"/>
                <a:cs typeface="Calibri"/>
              </a:rPr>
              <a:t>Up [and down] arrow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Find an old command with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Ctrl+r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Find an old command with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Mac OS: open working directory in Finder with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open .</a:t>
            </a:r>
          </a:p>
        </p:txBody>
      </p:sp>
    </p:spTree>
    <p:extLst>
      <p:ext uri="{BB962C8B-B14F-4D97-AF65-F5344CB8AC3E}">
        <p14:creationId xmlns:p14="http://schemas.microsoft.com/office/powerpoint/2010/main" val="207606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82753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b="1" dirty="0"/>
              <a:t>*MORE SHORTCUTS*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64" y="3060607"/>
            <a:ext cx="794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Ctrl+a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go to beginning of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Ctrl+e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go to end of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Ctrl+u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erase command from cursor to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Ctrl+l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clear the screen (executes 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clear</a:t>
            </a:r>
            <a:r>
              <a:rPr lang="en-US" sz="2400" dirty="0">
                <a:cs typeface="Calibri"/>
              </a:rPr>
              <a:t> command)</a:t>
            </a:r>
          </a:p>
        </p:txBody>
      </p:sp>
    </p:spTree>
    <p:extLst>
      <p:ext uri="{BB962C8B-B14F-4D97-AF65-F5344CB8AC3E}">
        <p14:creationId xmlns:p14="http://schemas.microsoft.com/office/powerpoint/2010/main" val="376139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243826"/>
            <a:ext cx="8723875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which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argument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alibri"/>
                <a:cs typeface="Calibri"/>
              </a:rPr>
              <a:t>–   </a:t>
            </a:r>
            <a:r>
              <a:rPr lang="en-US" sz="2400" dirty="0">
                <a:cs typeface="Calibri"/>
              </a:rPr>
              <a:t>locate a command</a:t>
            </a:r>
            <a:endParaRPr lang="en-US" sz="2400" dirty="0">
              <a:latin typeface="Calibri"/>
              <a:cs typeface="Calibri"/>
            </a:endParaRP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which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pwd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which cd</a:t>
            </a: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which python3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225425" lvl="1">
              <a:spcAft>
                <a:spcPts val="400"/>
              </a:spcAft>
            </a:pPr>
            <a:endParaRPr lang="en-US" sz="2400" dirty="0"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</a:t>
            </a:r>
            <a:r>
              <a:rPr lang="en-US" sz="2400" u="sng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i</a:t>
            </a:r>
            <a:r>
              <a:rPr lang="en-US" sz="2400" u="sng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t directory contents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alibri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cs typeface="Courier"/>
              </a:rPr>
              <a:t>[list contents of working directory]</a:t>
            </a: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~/Desktop </a:t>
            </a:r>
            <a:r>
              <a:rPr lang="en-US" sz="2200" dirty="0">
                <a:cs typeface="Courier"/>
              </a:rPr>
              <a:t>[list Desktop contents]</a:t>
            </a: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~/Desktop/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/Users/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aja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/Desktop/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solidFill>
                  <a:srgbClr val="3366FF"/>
                </a:solidFill>
                <a:latin typeface="Courier"/>
                <a:cs typeface="Courier"/>
              </a:rPr>
              <a:t>  </a:t>
            </a:r>
            <a:r>
              <a:rPr lang="en-US" sz="2200" dirty="0">
                <a:latin typeface="Courier"/>
                <a:cs typeface="Courier"/>
              </a:rPr>
              <a:t>$</a:t>
            </a:r>
            <a:r>
              <a:rPr lang="en-US" sz="2200" dirty="0">
                <a:cs typeface="Courier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~/Desktop/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/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47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urier"/>
                <a:cs typeface="Courier"/>
              </a:rPr>
              <a:t>ls</a:t>
            </a:r>
            <a:r>
              <a:rPr lang="en-US" sz="3600" dirty="0"/>
              <a:t> with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319276"/>
            <a:ext cx="8723875" cy="466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-a </a:t>
            </a:r>
            <a:r>
              <a:rPr lang="en-US" sz="2400" dirty="0">
                <a:cs typeface="Courier"/>
              </a:rPr>
              <a:t>: list </a:t>
            </a:r>
            <a:r>
              <a:rPr lang="en-US" sz="2400" u="sng" dirty="0">
                <a:cs typeface="Courier"/>
              </a:rPr>
              <a:t>a</a:t>
            </a:r>
            <a:r>
              <a:rPr lang="en-US" sz="2400" dirty="0">
                <a:cs typeface="Courier"/>
              </a:rPr>
              <a:t>ll directory contents, including hidden files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-l </a:t>
            </a:r>
            <a:r>
              <a:rPr lang="en-US" sz="2400" dirty="0">
                <a:cs typeface="Courier"/>
              </a:rPr>
              <a:t>: list in </a:t>
            </a:r>
            <a:r>
              <a:rPr lang="en-US" sz="2400" u="sng" dirty="0">
                <a:cs typeface="Courier"/>
              </a:rPr>
              <a:t>l</a:t>
            </a:r>
            <a:r>
              <a:rPr lang="en-US" sz="2400" dirty="0">
                <a:cs typeface="Courier"/>
              </a:rPr>
              <a:t>ong format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-h </a:t>
            </a:r>
            <a:r>
              <a:rPr lang="en-US" sz="2400" dirty="0">
                <a:cs typeface="Courier"/>
              </a:rPr>
              <a:t>: make file sizes </a:t>
            </a:r>
            <a:r>
              <a:rPr lang="en-US" sz="2400" u="sng" dirty="0">
                <a:cs typeface="Courier"/>
              </a:rPr>
              <a:t>h</a:t>
            </a:r>
            <a:r>
              <a:rPr lang="en-US" sz="2400" dirty="0">
                <a:cs typeface="Courier"/>
              </a:rPr>
              <a:t>uman readable (only with 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-l</a:t>
            </a:r>
            <a:r>
              <a:rPr lang="en-US" sz="2400" dirty="0">
                <a:cs typeface="Courier"/>
              </a:rPr>
              <a:t>)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-t </a:t>
            </a:r>
            <a:r>
              <a:rPr lang="en-US" sz="2400" dirty="0">
                <a:cs typeface="Courier"/>
              </a:rPr>
              <a:t>: sort by time modified (most recently modified first)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-S </a:t>
            </a:r>
            <a:r>
              <a:rPr lang="en-US" sz="2400" dirty="0">
                <a:cs typeface="Courier"/>
              </a:rPr>
              <a:t>: sort files by </a:t>
            </a:r>
            <a:r>
              <a:rPr lang="en-US" sz="2400" u="sng" dirty="0">
                <a:cs typeface="Courier"/>
              </a:rPr>
              <a:t>s</a:t>
            </a:r>
            <a:r>
              <a:rPr lang="en-US" sz="2400" dirty="0">
                <a:cs typeface="Courier"/>
              </a:rPr>
              <a:t>ize</a:t>
            </a:r>
          </a:p>
          <a:p>
            <a:pPr marL="225425" lvl="1">
              <a:spcAft>
                <a:spcPts val="400"/>
              </a:spcAft>
            </a:pPr>
            <a:endParaRPr lang="en-US" sz="2400" dirty="0"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~/Desktop/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 -l</a:t>
            </a:r>
            <a:endParaRPr lang="en-US" sz="2400" dirty="0">
              <a:solidFill>
                <a:srgbClr val="0000FF"/>
              </a:solidFill>
              <a:cs typeface="Calibri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-al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alS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alSh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177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urier"/>
                <a:cs typeface="Courier"/>
              </a:rPr>
              <a:t>ls</a:t>
            </a:r>
            <a:r>
              <a:rPr lang="en-US" sz="3600" dirty="0"/>
              <a:t>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3" y="1649442"/>
            <a:ext cx="87238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total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1208</a:t>
            </a: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@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371K Jan  8 20:14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@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172K Jan  8 20:17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watermelon.gff.docx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 20K Jan  8 20:14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watermelon.gff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@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 20K Jan  8 20:25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watermelon.mac.gff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drwxr-xr-x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62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2.1K Jan  8 20:14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watermelon_nt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drwxr-xr-x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9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306B Jan  8 20:29 .</a:t>
            </a: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drwxr-xr-x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8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272B Jan  8 20:15 ..</a:t>
            </a: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@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228B Jan  8 20:30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watermelon_genes.mac.txt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-rw-r--r--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@  1 aja 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staff</a:t>
            </a:r>
            <a:r>
              <a:rPr lang="fi-FI" sz="1400" dirty="0">
                <a:solidFill>
                  <a:srgbClr val="0000FF"/>
                </a:solidFill>
                <a:latin typeface="Courier"/>
                <a:cs typeface="Courier"/>
              </a:rPr>
              <a:t>   228B Jan  8 20:29 </a:t>
            </a:r>
            <a:r>
              <a:rPr lang="fi-FI" sz="14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fi-FI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7435" y="4357876"/>
            <a:ext cx="2208733" cy="858602"/>
            <a:chOff x="430379" y="4400213"/>
            <a:chExt cx="2208733" cy="85860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0379" y="4889483"/>
              <a:ext cx="220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(-) or directory (d)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2612" y="4357876"/>
            <a:ext cx="2090201" cy="2201573"/>
            <a:chOff x="272612" y="4400213"/>
            <a:chExt cx="2090201" cy="2201573"/>
          </a:xfrm>
        </p:grpSpPr>
        <p:grpSp>
          <p:nvGrpSpPr>
            <p:cNvPr id="9" name="Group 8"/>
            <p:cNvGrpSpPr/>
            <p:nvPr/>
          </p:nvGrpSpPr>
          <p:grpSpPr>
            <a:xfrm>
              <a:off x="710120" y="4400213"/>
              <a:ext cx="1215184" cy="858602"/>
              <a:chOff x="20353" y="4400213"/>
              <a:chExt cx="1215184" cy="85860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627945" y="4400213"/>
                <a:ext cx="0" cy="503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0353" y="4889483"/>
                <a:ext cx="121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permission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2612" y="5277528"/>
              <a:ext cx="2090201" cy="1324258"/>
              <a:chOff x="3478388" y="4837668"/>
              <a:chExt cx="2090201" cy="13242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478388" y="4837668"/>
                <a:ext cx="2031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dirty="0" err="1">
                    <a:latin typeface="Courier"/>
                    <a:cs typeface="Courier"/>
                  </a:rPr>
                  <a:t>-</a:t>
                </a:r>
                <a:r>
                  <a:rPr lang="fi-FI" sz="2400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rw-</a:t>
                </a:r>
                <a:r>
                  <a:rPr lang="fi-FI" sz="2400" dirty="0" err="1">
                    <a:solidFill>
                      <a:schemeClr val="accent6">
                        <a:lumMod val="50000"/>
                      </a:schemeClr>
                    </a:solidFill>
                    <a:latin typeface="Courier"/>
                    <a:cs typeface="Courier"/>
                  </a:rPr>
                  <a:t>r--</a:t>
                </a:r>
                <a:r>
                  <a:rPr lang="fi-FI" sz="24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r--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612444" y="5299333"/>
                <a:ext cx="591553" cy="862593"/>
                <a:chOff x="3626556" y="5299333"/>
                <a:chExt cx="591553" cy="86259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922332" y="5299333"/>
                  <a:ext cx="0" cy="5033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3626556" y="5792594"/>
                  <a:ext cx="591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user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167094" y="5303557"/>
                <a:ext cx="738078" cy="858369"/>
                <a:chOff x="4205087" y="5303557"/>
                <a:chExt cx="738078" cy="858369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574126" y="5303557"/>
                  <a:ext cx="0" cy="5033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4205087" y="5792594"/>
                  <a:ext cx="7380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984807"/>
                      </a:solidFill>
                    </a:rPr>
                    <a:t>group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868270" y="5299333"/>
                <a:ext cx="700319" cy="862593"/>
                <a:chOff x="4755374" y="5299333"/>
                <a:chExt cx="700319" cy="862593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5106847" y="5299333"/>
                  <a:ext cx="0" cy="5033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4755374" y="5792594"/>
                  <a:ext cx="7003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8000"/>
                      </a:solidFill>
                    </a:rPr>
                    <a:t>other</a:t>
                  </a:r>
                </a:p>
              </p:txBody>
            </p:sp>
          </p:grpSp>
        </p:grpSp>
      </p:grpSp>
      <p:grpSp>
        <p:nvGrpSpPr>
          <p:cNvPr id="27" name="Group 26"/>
          <p:cNvGrpSpPr/>
          <p:nvPr/>
        </p:nvGrpSpPr>
        <p:grpSpPr>
          <a:xfrm>
            <a:off x="1803401" y="4357876"/>
            <a:ext cx="3551461" cy="858602"/>
            <a:chOff x="430379" y="4400213"/>
            <a:chExt cx="3551461" cy="858602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0379" y="4889483"/>
              <a:ext cx="3551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 many files under that directory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057" y="4357876"/>
            <a:ext cx="1755070" cy="858602"/>
            <a:chOff x="430379" y="4400213"/>
            <a:chExt cx="1755070" cy="85860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0379" y="4889483"/>
              <a:ext cx="17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who's the owner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8836" y="4357876"/>
            <a:ext cx="2024788" cy="858602"/>
            <a:chOff x="430379" y="4400213"/>
            <a:chExt cx="2024788" cy="858602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0379" y="4889483"/>
              <a:ext cx="2024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user group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02558" y="4357876"/>
            <a:ext cx="876149" cy="858602"/>
            <a:chOff x="430379" y="4400213"/>
            <a:chExt cx="876149" cy="858602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0379" y="4889483"/>
              <a:ext cx="876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size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8707" y="4357876"/>
            <a:ext cx="2399891" cy="858602"/>
            <a:chOff x="430379" y="4400213"/>
            <a:chExt cx="2399891" cy="858602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0379" y="4889483"/>
              <a:ext cx="2399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date/time last modified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84891" y="4357876"/>
            <a:ext cx="1057952" cy="858602"/>
            <a:chOff x="430379" y="4400213"/>
            <a:chExt cx="1057952" cy="85860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627945" y="4400213"/>
              <a:ext cx="0" cy="5033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30379" y="4889483"/>
              <a:ext cx="1057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70525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Course structure and grading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628" y="1707299"/>
            <a:ext cx="84367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lnSpc>
                <a:spcPct val="130000"/>
              </a:lnSpc>
              <a:buFont typeface="Arial"/>
              <a:buAutoNum type="arabicPeriod"/>
            </a:pPr>
            <a:r>
              <a:rPr lang="en-US" sz="3200" dirty="0"/>
              <a:t>Structure</a:t>
            </a:r>
          </a:p>
          <a:p>
            <a:pPr algn="ctr">
              <a:lnSpc>
                <a:spcPct val="130000"/>
              </a:lnSpc>
            </a:pPr>
            <a:r>
              <a:rPr lang="en-US" sz="1600" dirty="0"/>
              <a:t>Lecture.</a:t>
            </a:r>
            <a:r>
              <a:rPr lang="en-US" sz="3200" dirty="0"/>
              <a:t>  Demonstrate.  </a:t>
            </a:r>
            <a:r>
              <a:rPr lang="en-US" sz="4200" dirty="0"/>
              <a:t>Practice.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 startAt="2"/>
            </a:pPr>
            <a:r>
              <a:rPr lang="en-US" sz="3200" dirty="0"/>
              <a:t>Grading</a:t>
            </a:r>
          </a:p>
          <a:p>
            <a:pPr>
              <a:lnSpc>
                <a:spcPct val="130000"/>
              </a:lnSpc>
            </a:pP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47750"/>
              </p:ext>
            </p:extLst>
          </p:nvPr>
        </p:nvGraphicFramePr>
        <p:xfrm>
          <a:off x="3007687" y="4488323"/>
          <a:ext cx="2474339" cy="180898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5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995">
                <a:tc>
                  <a:txBody>
                    <a:bodyPr/>
                    <a:lstStyle/>
                    <a:p>
                      <a:r>
                        <a:rPr lang="en-US" sz="2200" dirty="0"/>
                        <a:t>Exercises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995">
                <a:tc>
                  <a:txBody>
                    <a:bodyPr/>
                    <a:lstStyle/>
                    <a:p>
                      <a:r>
                        <a:rPr lang="en-US" sz="2200" dirty="0"/>
                        <a:t>Participation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95">
                <a:tc>
                  <a:txBody>
                    <a:bodyPr/>
                    <a:lstStyle/>
                    <a:p>
                      <a:r>
                        <a:rPr lang="en-US" sz="2200" dirty="0"/>
                        <a:t>Project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5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02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* wildcards 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04" y="1533051"/>
            <a:ext cx="85364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7575" lvl="1" indent="-690563">
              <a:spcAft>
                <a:spcPts val="4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ourier"/>
              </a:rPr>
              <a:t>–	the wildest of all wildcards, representing any number of any character (except a slash)</a:t>
            </a:r>
          </a:p>
          <a:p>
            <a:pPr marL="225425" lvl="1">
              <a:spcAft>
                <a:spcPts val="400"/>
              </a:spcAft>
            </a:pPr>
            <a:endParaRPr lang="en-US" sz="2400" dirty="0"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cd ~/Desktop/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watermelon_files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*.txt</a:t>
            </a:r>
            <a:endParaRPr lang="en-US" sz="2400" dirty="0">
              <a:solidFill>
                <a:srgbClr val="0000FF"/>
              </a:solidFill>
              <a:cs typeface="Calibri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-al *.txt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-al *genes*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-al */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sdh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*</a:t>
            </a:r>
          </a:p>
        </p:txBody>
      </p:sp>
      <p:pic>
        <p:nvPicPr>
          <p:cNvPr id="3" name="Picture 2" descr="Staffing-Software-Wild-C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60" y="2401796"/>
            <a:ext cx="1719138" cy="26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5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Show a long listing of all the </a:t>
            </a:r>
            <a:r>
              <a:rPr lang="en-US" i="1" dirty="0" err="1"/>
              <a:t>atp</a:t>
            </a:r>
            <a:r>
              <a:rPr lang="en-US" dirty="0"/>
              <a:t> genes in </a:t>
            </a:r>
            <a:r>
              <a:rPr lang="en-US" dirty="0" err="1"/>
              <a:t>watermelon_aa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show the file sizes of </a:t>
            </a:r>
            <a:r>
              <a:rPr lang="en-US" dirty="0" err="1"/>
              <a:t>atp</a:t>
            </a:r>
            <a:r>
              <a:rPr lang="en-US" dirty="0"/>
              <a:t> genes in bytes? In kilobytes?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all the ribosomal protein (</a:t>
            </a:r>
            <a:r>
              <a:rPr lang="en-US" dirty="0" err="1"/>
              <a:t>rps</a:t>
            </a:r>
            <a:r>
              <a:rPr lang="en-US" dirty="0"/>
              <a:t> and </a:t>
            </a:r>
            <a:r>
              <a:rPr lang="en-US" dirty="0" err="1"/>
              <a:t>rpl</a:t>
            </a:r>
            <a:r>
              <a:rPr lang="en-US" dirty="0"/>
              <a:t>) genes in </a:t>
            </a:r>
            <a:r>
              <a:rPr lang="en-US" dirty="0" err="1"/>
              <a:t>watermelon_nt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 all the genomes in </a:t>
            </a:r>
            <a:r>
              <a:rPr lang="en-US" dirty="0" err="1"/>
              <a:t>mt_genomes</a:t>
            </a:r>
            <a:r>
              <a:rPr lang="en-US" dirty="0"/>
              <a:t> that contain a '</a:t>
            </a:r>
            <a:r>
              <a:rPr lang="en-US" b="1" dirty="0"/>
              <a:t>u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Based on file size, which is the largest genome in the </a:t>
            </a:r>
            <a:r>
              <a:rPr lang="en-US" dirty="0" err="1"/>
              <a:t>mt_genomes</a:t>
            </a:r>
            <a:r>
              <a:rPr lang="en-US" dirty="0"/>
              <a:t> directory?</a:t>
            </a:r>
          </a:p>
        </p:txBody>
      </p:sp>
    </p:spTree>
    <p:extLst>
      <p:ext uri="{BB962C8B-B14F-4D97-AF65-F5344CB8AC3E}">
        <p14:creationId xmlns:p14="http://schemas.microsoft.com/office/powerpoint/2010/main" val="1920273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commands: Viewing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537104"/>
            <a:ext cx="8723875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head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alibri"/>
                <a:cs typeface="Calibri"/>
              </a:rPr>
              <a:t>–   </a:t>
            </a:r>
            <a:r>
              <a:rPr lang="en-US" sz="2400" dirty="0">
                <a:cs typeface="Calibri"/>
              </a:rPr>
              <a:t>view first 10 lines of a file</a:t>
            </a:r>
            <a:endParaRPr lang="en-US" sz="2400" dirty="0">
              <a:latin typeface="Calibri"/>
              <a:cs typeface="Calibri"/>
            </a:endParaRP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head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917575" lvl="1">
              <a:spcAft>
                <a:spcPts val="400"/>
              </a:spcAft>
            </a:pPr>
            <a:endParaRPr lang="en-US" sz="2200" dirty="0">
              <a:cs typeface="Courier"/>
            </a:endParaRPr>
          </a:p>
          <a:p>
            <a:pPr marL="917575" lvl="1">
              <a:spcAft>
                <a:spcPts val="400"/>
              </a:spcAft>
            </a:pPr>
            <a:endParaRPr lang="en-US" sz="2200" dirty="0"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tail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view last 10 lines of a file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alibri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tail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watermelon_genes.unix.txt</a:t>
            </a:r>
            <a:endParaRPr lang="en-US" sz="2200" dirty="0">
              <a:solidFill>
                <a:srgbClr val="0000FF"/>
              </a:solidFill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903" y="4898571"/>
            <a:ext cx="543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good for checking large files *</a:t>
            </a:r>
          </a:p>
        </p:txBody>
      </p:sp>
    </p:spTree>
    <p:extLst>
      <p:ext uri="{BB962C8B-B14F-4D97-AF65-F5344CB8AC3E}">
        <p14:creationId xmlns:p14="http://schemas.microsoft.com/office/powerpoint/2010/main" val="2268158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Common Unix commands: Viewing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524529"/>
            <a:ext cx="8723875" cy="364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more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alibri"/>
                <a:cs typeface="Calibri"/>
              </a:rPr>
              <a:t>–   </a:t>
            </a:r>
            <a:r>
              <a:rPr lang="en-US" sz="2400" dirty="0">
                <a:cs typeface="Calibri"/>
              </a:rPr>
              <a:t>view a file</a:t>
            </a:r>
            <a:endParaRPr lang="en-US" sz="2400" dirty="0">
              <a:latin typeface="Calibri"/>
              <a:cs typeface="Calibri"/>
            </a:endParaRPr>
          </a:p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  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more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space bar</a:t>
            </a:r>
            <a:r>
              <a:rPr lang="en-US" sz="2200" dirty="0">
                <a:cs typeface="Courier"/>
              </a:rPr>
              <a:t>,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200" dirty="0">
                <a:ea typeface="Wingdings"/>
                <a:cs typeface="Courier"/>
                <a:sym typeface="Wingdings"/>
              </a:rPr>
              <a:t>, or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2200" dirty="0">
                <a:ea typeface="Wingdings"/>
                <a:cs typeface="Wingdings"/>
                <a:sym typeface="Wingdings"/>
              </a:rPr>
              <a:t>  </a:t>
            </a:r>
            <a:r>
              <a:rPr lang="en-US" sz="2200" dirty="0">
                <a:ea typeface="Wingdings"/>
                <a:cs typeface="Courier"/>
                <a:sym typeface="Wingdings"/>
              </a:rPr>
              <a:t>to move up and down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q</a:t>
            </a:r>
            <a:r>
              <a:rPr lang="en-US" sz="2200" dirty="0">
                <a:ea typeface="Wingdings"/>
                <a:cs typeface="Courier"/>
                <a:sym typeface="Wingdings"/>
              </a:rPr>
              <a:t> to exit</a:t>
            </a:r>
          </a:p>
          <a:p>
            <a:pPr marL="917575" lvl="1">
              <a:spcAft>
                <a:spcPts val="400"/>
              </a:spcAft>
            </a:pPr>
            <a:endParaRPr lang="en-US" sz="2200" dirty="0">
              <a:cs typeface="Courier"/>
            </a:endParaRP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less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filename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cs typeface="Calibri"/>
              </a:rPr>
              <a:t>–  view a file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alibri"/>
              </a:rPr>
              <a:t>  </a:t>
            </a: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cs typeface="Courier"/>
              </a:rPr>
              <a:t>enhanced functionality compared to </a:t>
            </a:r>
            <a:r>
              <a:rPr lang="en-US" sz="2200" dirty="0">
                <a:latin typeface="Courier"/>
                <a:cs typeface="Courier"/>
              </a:rPr>
              <a:t>more</a:t>
            </a:r>
            <a:r>
              <a:rPr lang="en-US" sz="2200" dirty="0">
                <a:cs typeface="Courier"/>
              </a:rPr>
              <a:t>  (less is more!)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space bar</a:t>
            </a:r>
            <a:r>
              <a:rPr lang="en-US" sz="2200" dirty="0">
                <a:cs typeface="Courier"/>
              </a:rPr>
              <a:t>,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200" dirty="0">
                <a:ea typeface="Wingdings"/>
                <a:cs typeface="Courier"/>
                <a:sym typeface="Wingdings"/>
              </a:rPr>
              <a:t>,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2200" dirty="0">
                <a:ea typeface="Wingdings"/>
                <a:cs typeface="Courier"/>
                <a:sym typeface="Wingdings"/>
              </a:rPr>
              <a:t>,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2200" dirty="0">
                <a:ea typeface="Wingdings"/>
                <a:cs typeface="Courier"/>
                <a:sym typeface="Wingdings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ea typeface="Wingdings"/>
                <a:cs typeface="Wingdings"/>
                <a:sym typeface="Wingdings"/>
              </a:rPr>
              <a:t> </a:t>
            </a:r>
            <a:r>
              <a:rPr lang="en-US" sz="2200" dirty="0">
                <a:ea typeface="Wingdings"/>
                <a:cs typeface="Courier"/>
                <a:sym typeface="Wingdings"/>
              </a:rPr>
              <a:t>to navigate</a:t>
            </a:r>
          </a:p>
        </p:txBody>
      </p:sp>
    </p:spTree>
    <p:extLst>
      <p:ext uri="{BB962C8B-B14F-4D97-AF65-F5344CB8AC3E}">
        <p14:creationId xmlns:p14="http://schemas.microsoft.com/office/powerpoint/2010/main" val="221744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More on </a:t>
            </a:r>
            <a:r>
              <a:rPr lang="en-US" sz="3600" dirty="0">
                <a:latin typeface="Courier"/>
                <a:cs typeface="Courier"/>
              </a:rPr>
              <a:t>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148451"/>
            <a:ext cx="87238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/search-term </a:t>
            </a:r>
            <a:r>
              <a:rPr lang="en-US" sz="2200" dirty="0">
                <a:cs typeface="Courier"/>
              </a:rPr>
              <a:t>to search</a:t>
            </a: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</a:t>
            </a:r>
            <a:r>
              <a:rPr lang="en-US" sz="2200" dirty="0">
                <a:cs typeface="Courier"/>
              </a:rPr>
              <a:t> for next occurrence</a:t>
            </a:r>
            <a:endParaRPr lang="en-US" sz="2200" dirty="0">
              <a:latin typeface="Courier"/>
              <a:ea typeface="Wingdings"/>
              <a:cs typeface="Courier"/>
              <a:sym typeface="Wingdings"/>
            </a:endParaRP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>
                <a:cs typeface="Courier"/>
              </a:rPr>
              <a:t>for previous occurrence</a:t>
            </a: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200" dirty="0">
                <a:solidFill>
                  <a:srgbClr val="FF0000"/>
                </a:solidFill>
                <a:ea typeface="Wingdings"/>
                <a:cs typeface="Courier"/>
                <a:sym typeface="Wingdings"/>
              </a:rPr>
              <a:t>  </a:t>
            </a:r>
            <a:r>
              <a:rPr lang="en-US" sz="2200" dirty="0">
                <a:ea typeface="Wingdings"/>
                <a:cs typeface="Courier"/>
                <a:sym typeface="Wingdings"/>
              </a:rPr>
              <a:t>and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2200" dirty="0">
              <a:solidFill>
                <a:srgbClr val="FF0000"/>
              </a:solidFill>
              <a:latin typeface="Courier"/>
              <a:ea typeface="Wingdings"/>
              <a:cs typeface="Courier"/>
              <a:sym typeface="Wingdings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cs typeface="Courier"/>
              </a:rPr>
              <a:t>g  </a:t>
            </a:r>
            <a:r>
              <a:rPr lang="en-US" sz="2200" dirty="0">
                <a:cs typeface="Courier"/>
              </a:rPr>
              <a:t>to top of file</a:t>
            </a:r>
            <a:endParaRPr lang="en-US" sz="2200" dirty="0">
              <a:latin typeface="Courier"/>
              <a:ea typeface="Wingdings"/>
              <a:cs typeface="Courier"/>
              <a:sym typeface="Wingdings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G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>
                <a:cs typeface="Courier"/>
              </a:rPr>
              <a:t>to bottom of file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q</a:t>
            </a:r>
            <a:r>
              <a:rPr lang="en-US" sz="2200" dirty="0">
                <a:solidFill>
                  <a:srgbClr val="FF0000"/>
                </a:solidFill>
                <a:ea typeface="Wingdings"/>
                <a:cs typeface="Courier"/>
                <a:sym typeface="Wingdings"/>
              </a:rPr>
              <a:t>  </a:t>
            </a:r>
            <a:r>
              <a:rPr lang="en-US" sz="2200" dirty="0">
                <a:ea typeface="Wingdings"/>
                <a:cs typeface="Courier"/>
                <a:sym typeface="Wingdings"/>
              </a:rPr>
              <a:t>to exit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Wingdings"/>
                <a:cs typeface="Courier"/>
                <a:sym typeface="Wingdings"/>
              </a:rPr>
              <a:t>Lots of options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				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</a:t>
            </a:r>
            <a:r>
              <a:rPr lang="en-US" sz="2000" u="sng" dirty="0">
                <a:cs typeface="Courier"/>
              </a:rPr>
              <a:t>i</a:t>
            </a:r>
            <a:r>
              <a:rPr lang="en-US" sz="2000" dirty="0">
                <a:cs typeface="Courier"/>
              </a:rPr>
              <a:t>gnore case when searching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	-S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do NOT fold long lines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	-N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show line numbers</a:t>
            </a:r>
          </a:p>
          <a:p>
            <a:pPr marL="225425" lvl="1">
              <a:spcAft>
                <a:spcPts val="400"/>
              </a:spcAft>
            </a:pP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92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More on </a:t>
            </a:r>
            <a:r>
              <a:rPr lang="en-US" sz="3600" dirty="0">
                <a:latin typeface="Courier"/>
                <a:cs typeface="Courier"/>
              </a:rPr>
              <a:t>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148451"/>
            <a:ext cx="87238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200" dirty="0">
                <a:latin typeface="Courier"/>
                <a:cs typeface="Courier"/>
              </a:rPr>
              <a:t>$ 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less -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iSN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watermelon.fsa</a:t>
            </a:r>
            <a:endParaRPr lang="en-US" sz="2200" dirty="0">
              <a:solidFill>
                <a:srgbClr val="0000FF"/>
              </a:solidFill>
              <a:cs typeface="Courier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/search-term </a:t>
            </a:r>
            <a:r>
              <a:rPr lang="en-US" sz="2200" dirty="0">
                <a:cs typeface="Courier"/>
              </a:rPr>
              <a:t>to search</a:t>
            </a: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</a:t>
            </a:r>
            <a:r>
              <a:rPr lang="en-US" sz="2200" dirty="0">
                <a:cs typeface="Courier"/>
              </a:rPr>
              <a:t> for next occurrence</a:t>
            </a:r>
            <a:endParaRPr lang="en-US" sz="2200" dirty="0">
              <a:latin typeface="Courier"/>
              <a:ea typeface="Wingdings"/>
              <a:cs typeface="Courier"/>
              <a:sym typeface="Wingdings"/>
            </a:endParaRP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>
                <a:cs typeface="Courier"/>
              </a:rPr>
              <a:t>for previous occurrence</a:t>
            </a:r>
          </a:p>
          <a:p>
            <a:pPr marL="2114550" lvl="3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2200" dirty="0">
                <a:solidFill>
                  <a:srgbClr val="FF0000"/>
                </a:solidFill>
                <a:ea typeface="Wingdings"/>
                <a:cs typeface="Courier"/>
                <a:sym typeface="Wingdings"/>
              </a:rPr>
              <a:t>  </a:t>
            </a:r>
            <a:r>
              <a:rPr lang="en-US" sz="2200" dirty="0">
                <a:ea typeface="Wingdings"/>
                <a:cs typeface="Courier"/>
                <a:sym typeface="Wingdings"/>
              </a:rPr>
              <a:t>and  </a:t>
            </a:r>
            <a:r>
              <a:rPr lang="en-US" sz="22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2200" dirty="0">
              <a:solidFill>
                <a:srgbClr val="FF0000"/>
              </a:solidFill>
              <a:latin typeface="Courier"/>
              <a:ea typeface="Wingdings"/>
              <a:cs typeface="Courier"/>
              <a:sym typeface="Wingdings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cs typeface="Courier"/>
              </a:rPr>
              <a:t>g  </a:t>
            </a:r>
            <a:r>
              <a:rPr lang="en-US" sz="2200" dirty="0">
                <a:cs typeface="Courier"/>
              </a:rPr>
              <a:t>to top of file</a:t>
            </a:r>
            <a:endParaRPr lang="en-US" sz="2200" dirty="0">
              <a:latin typeface="Courier"/>
              <a:ea typeface="Wingdings"/>
              <a:cs typeface="Courier"/>
              <a:sym typeface="Wingdings"/>
            </a:endParaRP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G</a:t>
            </a:r>
            <a:r>
              <a:rPr lang="en-US" sz="2200" dirty="0">
                <a:solidFill>
                  <a:srgbClr val="FF0000"/>
                </a:solidFill>
                <a:cs typeface="Courier"/>
              </a:rPr>
              <a:t>  </a:t>
            </a:r>
            <a:r>
              <a:rPr lang="en-US" sz="2200" dirty="0">
                <a:cs typeface="Courier"/>
              </a:rPr>
              <a:t>to bottom of file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q</a:t>
            </a:r>
            <a:r>
              <a:rPr lang="en-US" sz="2200" dirty="0">
                <a:solidFill>
                  <a:srgbClr val="FF0000"/>
                </a:solidFill>
                <a:ea typeface="Wingdings"/>
                <a:cs typeface="Courier"/>
                <a:sym typeface="Wingdings"/>
              </a:rPr>
              <a:t>  </a:t>
            </a:r>
            <a:r>
              <a:rPr lang="en-US" sz="2200" dirty="0">
                <a:ea typeface="Wingdings"/>
                <a:cs typeface="Courier"/>
                <a:sym typeface="Wingdings"/>
              </a:rPr>
              <a:t>to exit</a:t>
            </a:r>
          </a:p>
          <a:p>
            <a:pPr marL="1200150" lvl="1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Wingdings"/>
                <a:cs typeface="Courier"/>
                <a:sym typeface="Wingdings"/>
              </a:rPr>
              <a:t>Lots of options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				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</a:t>
            </a:r>
            <a:r>
              <a:rPr lang="en-US" sz="2000" u="sng" dirty="0">
                <a:cs typeface="Courier"/>
              </a:rPr>
              <a:t>i</a:t>
            </a:r>
            <a:r>
              <a:rPr lang="en-US" sz="2000" dirty="0">
                <a:cs typeface="Courier"/>
              </a:rPr>
              <a:t>gnore case when searching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	-S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do NOT fold long lines</a:t>
            </a:r>
          </a:p>
          <a:p>
            <a:pPr marL="225425" lvl="1">
              <a:spcAft>
                <a:spcPts val="4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	-N</a:t>
            </a:r>
            <a:r>
              <a:rPr lang="en-US" sz="20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: show line numbers</a:t>
            </a:r>
          </a:p>
          <a:p>
            <a:pPr marL="225425" lvl="1">
              <a:spcAft>
                <a:spcPts val="400"/>
              </a:spcAft>
            </a:pPr>
            <a:endParaRPr lang="en-US" sz="20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685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Courier"/>
                <a:cs typeface="Courier"/>
              </a:rPr>
              <a:t>Man</a:t>
            </a:r>
            <a:r>
              <a:rPr lang="en-US" sz="3600" dirty="0"/>
              <a:t>ual 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23" y="1423650"/>
            <a:ext cx="8723875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1">
              <a:spcAft>
                <a:spcPts val="400"/>
              </a:spcAft>
            </a:pPr>
            <a:r>
              <a:rPr lang="en-US" sz="2800" u="sng" dirty="0">
                <a:cs typeface="Calibri"/>
              </a:rPr>
              <a:t>Two main ways to find help</a:t>
            </a:r>
            <a:r>
              <a:rPr lang="en-US" sz="2800" dirty="0">
                <a:cs typeface="Calibri"/>
              </a:rPr>
              <a:t>:</a:t>
            </a:r>
          </a:p>
          <a:p>
            <a:pPr marL="225425" lvl="1">
              <a:spcAft>
                <a:spcPts val="400"/>
              </a:spcAft>
            </a:pPr>
            <a:endParaRPr lang="en-US" sz="1400" dirty="0">
              <a:cs typeface="Calibri"/>
            </a:endParaRPr>
          </a:p>
          <a:p>
            <a:pPr marL="682625" lvl="1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cs typeface="Courier"/>
              </a:rPr>
              <a:t>Man pages contain comprehensive program usage and options</a:t>
            </a:r>
          </a:p>
          <a:p>
            <a:pPr marL="225425" lvl="1">
              <a:spcAft>
                <a:spcPts val="400"/>
              </a:spcAft>
            </a:pPr>
            <a:r>
              <a:rPr lang="en-US" sz="2400" dirty="0">
                <a:latin typeface="Courier"/>
                <a:cs typeface="Courier"/>
              </a:rPr>
              <a:t>		$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man </a:t>
            </a:r>
            <a:r>
              <a:rPr lang="en-US" sz="2400" u="sng" dirty="0">
                <a:solidFill>
                  <a:srgbClr val="0000FF"/>
                </a:solidFill>
                <a:latin typeface="Courier"/>
                <a:cs typeface="Courier"/>
              </a:rPr>
              <a:t>program</a:t>
            </a:r>
            <a:endParaRPr lang="en-US" sz="2400" u="sng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657350" lvl="2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cs typeface="Courier"/>
              </a:rPr>
              <a:t>navigate and search as you would with </a:t>
            </a:r>
            <a:r>
              <a:rPr lang="en-US" sz="2200" dirty="0">
                <a:latin typeface="Courier"/>
                <a:cs typeface="Courier"/>
              </a:rPr>
              <a:t>less</a:t>
            </a:r>
            <a:endParaRPr lang="en-US" sz="2200" dirty="0">
              <a:ea typeface="Wingdings"/>
              <a:cs typeface="Courier"/>
              <a:sym typeface="Wingdings"/>
            </a:endParaRPr>
          </a:p>
          <a:p>
            <a:pPr marL="1657350" lvl="2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Courier"/>
                <a:ea typeface="Wingdings"/>
                <a:cs typeface="Courier"/>
                <a:sym typeface="Wingdings"/>
              </a:rPr>
              <a:t>q </a:t>
            </a:r>
            <a:r>
              <a:rPr lang="en-US" sz="2200" dirty="0">
                <a:ea typeface="Wingdings"/>
                <a:cs typeface="Courier"/>
                <a:sym typeface="Wingdings"/>
              </a:rPr>
              <a:t>to exit</a:t>
            </a:r>
          </a:p>
          <a:p>
            <a:pPr marL="1657350" lvl="2" indent="-282575"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Wingdings"/>
                <a:cs typeface="Courier"/>
                <a:sym typeface="Wingdings"/>
              </a:rPr>
              <a:t>generally straightforward, but not always</a:t>
            </a:r>
          </a:p>
          <a:p>
            <a:pPr marL="684213" lvl="2" indent="-458788">
              <a:spcAft>
                <a:spcPts val="400"/>
              </a:spcAft>
              <a:buFont typeface="+mj-lt"/>
              <a:buAutoNum type="arabicPeriod" startAt="2"/>
            </a:pPr>
            <a:r>
              <a:rPr lang="en-US" sz="2400" dirty="0">
                <a:ea typeface="Wingdings"/>
                <a:cs typeface="Courier"/>
                <a:sym typeface="Wingdings"/>
              </a:rPr>
              <a:t>Google</a:t>
            </a:r>
            <a:endParaRPr lang="en-US" sz="2400" dirty="0">
              <a:cs typeface="Courier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3709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4" y="229386"/>
            <a:ext cx="8436747" cy="86238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To-do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054" y="1373402"/>
            <a:ext cx="83129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spcAft>
                <a:spcPts val="1200"/>
              </a:spcAft>
              <a:buFont typeface="Arial"/>
              <a:buAutoNum type="arabicPeriod"/>
            </a:pPr>
            <a:r>
              <a:rPr lang="en-US" sz="2600" dirty="0"/>
              <a:t>Register for an AHPCC user account (</a:t>
            </a:r>
            <a:r>
              <a:rPr lang="en-US" sz="2600" dirty="0">
                <a:hlinkClick r:id="rId2"/>
              </a:rPr>
              <a:t>link</a:t>
            </a:r>
            <a:r>
              <a:rPr lang="en-US" sz="2600" dirty="0"/>
              <a:t>)</a:t>
            </a:r>
          </a:p>
          <a:p>
            <a:pPr marL="346075" indent="-346075">
              <a:spcAft>
                <a:spcPts val="1200"/>
              </a:spcAft>
              <a:buFont typeface="Arial"/>
              <a:buAutoNum type="arabicPeriod"/>
            </a:pPr>
            <a:r>
              <a:rPr lang="en-US" sz="2600" dirty="0"/>
              <a:t>Take a look at the suggested books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5564" y="3248240"/>
            <a:ext cx="7512873" cy="1828800"/>
            <a:chOff x="759880" y="3248240"/>
            <a:chExt cx="7512873" cy="1828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0" y="3248240"/>
              <a:ext cx="1525219" cy="1828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676" y="3248240"/>
              <a:ext cx="1396338" cy="18288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591" y="3248240"/>
              <a:ext cx="1393902" cy="1828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070" y="3248240"/>
              <a:ext cx="1396338" cy="1828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984" y="3248240"/>
              <a:ext cx="1406769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51094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Choosing an Operating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903" y="1230972"/>
            <a:ext cx="8663865" cy="434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lnSpc>
                <a:spcPct val="130000"/>
              </a:lnSpc>
              <a:buFont typeface="Arial"/>
              <a:buAutoNum type="arabicPeriod"/>
            </a:pPr>
            <a:r>
              <a:rPr lang="en-US" sz="2600" b="1" dirty="0"/>
              <a:t>Mac OS X</a:t>
            </a:r>
          </a:p>
          <a:p>
            <a:pPr marL="631825">
              <a:lnSpc>
                <a:spcPct val="130000"/>
              </a:lnSpc>
            </a:pPr>
            <a:r>
              <a:rPr lang="en-US" sz="2400" u="sng" dirty="0"/>
              <a:t>Pros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Unix is fully and naturally integrated into the OS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Perl and Python pre-installed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Can still use Microsoft Office, Adobe, etc.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Easiest transition to make – the choice of many biologists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Can run almost all Linux-based software</a:t>
            </a:r>
          </a:p>
          <a:p>
            <a:pPr marL="685800" lvl="1">
              <a:lnSpc>
                <a:spcPct val="110000"/>
              </a:lnSpc>
            </a:pPr>
            <a:r>
              <a:rPr lang="en-US" sz="2400" u="sng" dirty="0"/>
              <a:t>Cons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The hardware is expensive, and the OS is proprietary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Does not have the full set of Linux commands</a:t>
            </a:r>
          </a:p>
        </p:txBody>
      </p:sp>
    </p:spTree>
    <p:extLst>
      <p:ext uri="{BB962C8B-B14F-4D97-AF65-F5344CB8AC3E}">
        <p14:creationId xmlns:p14="http://schemas.microsoft.com/office/powerpoint/2010/main" val="40955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248789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An aside: Unix vs. Linux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95188"/>
              </p:ext>
            </p:extLst>
          </p:nvPr>
        </p:nvGraphicFramePr>
        <p:xfrm>
          <a:off x="631739" y="1480969"/>
          <a:ext cx="7821898" cy="2951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Linux (</a:t>
                      </a:r>
                      <a:r>
                        <a:rPr lang="en-US" sz="2400" u="sng" dirty="0"/>
                        <a:t>Linu</a:t>
                      </a:r>
                      <a:r>
                        <a:rPr lang="en-US" sz="2400" dirty="0"/>
                        <a:t>s' Uni</a:t>
                      </a:r>
                      <a:r>
                        <a:rPr lang="en-US" sz="2400" u="sng" dirty="0"/>
                        <a:t>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proprietary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targeted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diverse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consistency b/n versions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</a:t>
                      </a:r>
                      <a:r>
                        <a:rPr lang="en-US" baseline="0" dirty="0"/>
                        <a:t> consistency b/n versions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restrictions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patches are highly 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as much beta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slowly evolving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huge open-source community</a:t>
                      </a:r>
                      <a:r>
                        <a:rPr lang="en-US" baseline="0" dirty="0"/>
                        <a:t> identifies and fixes problems quickly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9" y="4650205"/>
            <a:ext cx="3264408" cy="183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0" y="4650205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3DC9A-F709-6944-B210-B6C907FF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0"/>
            <a:ext cx="5303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51094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Choosing an Operating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903" y="1230972"/>
            <a:ext cx="8663865" cy="474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2"/>
            </a:pPr>
            <a:r>
              <a:rPr lang="en-US" sz="2600" b="1" dirty="0"/>
              <a:t>Linux</a:t>
            </a:r>
          </a:p>
          <a:p>
            <a:pPr marL="631825">
              <a:lnSpc>
                <a:spcPct val="130000"/>
              </a:lnSpc>
            </a:pPr>
            <a:r>
              <a:rPr lang="en-US" sz="2400" u="sng" dirty="0"/>
              <a:t>Pros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You can install it on any PC – a Linux box is a fraction of the price of a comparably outfitted Mac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Compatible with all the important bioinformatics software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People will think you're smart; you can snub Mac users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Open source</a:t>
            </a:r>
          </a:p>
          <a:p>
            <a:pPr marL="685800" lvl="1">
              <a:lnSpc>
                <a:spcPct val="110000"/>
              </a:lnSpc>
            </a:pPr>
            <a:r>
              <a:rPr lang="en-US" sz="2400" u="sng" dirty="0"/>
              <a:t>Cons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Open source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You've probably never used it; steeper learning curve</a:t>
            </a:r>
          </a:p>
          <a:p>
            <a:pPr marL="1028700" lvl="1" indent="-342900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Maintaining a Linux box requires some time investment</a:t>
            </a:r>
          </a:p>
        </p:txBody>
      </p:sp>
    </p:spTree>
    <p:extLst>
      <p:ext uri="{BB962C8B-B14F-4D97-AF65-F5344CB8AC3E}">
        <p14:creationId xmlns:p14="http://schemas.microsoft.com/office/powerpoint/2010/main" val="221364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51094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Choosing an Operating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903" y="1230972"/>
            <a:ext cx="8663865" cy="393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3"/>
            </a:pPr>
            <a:r>
              <a:rPr lang="en-US" sz="2600" b="1" dirty="0"/>
              <a:t>Microsoft Windows</a:t>
            </a:r>
          </a:p>
          <a:p>
            <a:pPr marL="631825">
              <a:lnSpc>
                <a:spcPct val="130000"/>
              </a:lnSpc>
            </a:pPr>
            <a:r>
              <a:rPr lang="en-US" sz="2400" u="sng" dirty="0"/>
              <a:t>Pros</a:t>
            </a:r>
          </a:p>
          <a:p>
            <a:pPr marL="1144588" lvl="1" indent="-2333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None</a:t>
            </a:r>
          </a:p>
          <a:p>
            <a:pPr marL="685800" lvl="1">
              <a:lnSpc>
                <a:spcPct val="110000"/>
              </a:lnSpc>
            </a:pPr>
            <a:r>
              <a:rPr lang="en-US" sz="2400" u="sng" dirty="0"/>
              <a:t>Cons</a:t>
            </a:r>
          </a:p>
          <a:p>
            <a:pPr marL="1144588" lvl="1" indent="-2333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Too many to name</a:t>
            </a:r>
          </a:p>
          <a:p>
            <a:pPr marL="1144588" lvl="1" indent="-2333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Windows is not designed for programming and bioinformatics applications</a:t>
            </a:r>
          </a:p>
          <a:p>
            <a:pPr marL="1144588" lvl="1" indent="-233363"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But there are some workarounds . . .  </a:t>
            </a:r>
          </a:p>
          <a:p>
            <a:pPr marL="1143000" lvl="1" indent="-457200">
              <a:lnSpc>
                <a:spcPct val="11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0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1847</Words>
  <Application>Microsoft Macintosh PowerPoint</Application>
  <PresentationFormat>On-screen Show (4:3)</PresentationFormat>
  <Paragraphs>323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</vt:lpstr>
      <vt:lpstr>Lucida Grande</vt:lpstr>
      <vt:lpstr>Wingdings</vt:lpstr>
      <vt:lpstr>Office Theme</vt:lpstr>
      <vt:lpstr>Practical Programming for Biologists</vt:lpstr>
      <vt:lpstr>The Syllabus</vt:lpstr>
      <vt:lpstr>Course structure and grading</vt:lpstr>
      <vt:lpstr>To-do list</vt:lpstr>
      <vt:lpstr>Choosing an Operating System</vt:lpstr>
      <vt:lpstr>An aside: Unix vs. Linux</vt:lpstr>
      <vt:lpstr>PowerPoint Presentation</vt:lpstr>
      <vt:lpstr>Choosing an Operating System</vt:lpstr>
      <vt:lpstr>Choosing an Operating System</vt:lpstr>
      <vt:lpstr>Running Linux alongside Windows</vt:lpstr>
      <vt:lpstr>The command line</vt:lpstr>
      <vt:lpstr>What's a Shell?</vt:lpstr>
      <vt:lpstr>Bash</vt:lpstr>
      <vt:lpstr>PowerPoint Presentation</vt:lpstr>
      <vt:lpstr>PowerPoint Presentation</vt:lpstr>
      <vt:lpstr>Bash</vt:lpstr>
      <vt:lpstr>The File System</vt:lpstr>
      <vt:lpstr>PowerPoint Presentation</vt:lpstr>
      <vt:lpstr>PowerPoint Presentation</vt:lpstr>
      <vt:lpstr>PATHS</vt:lpstr>
      <vt:lpstr>*MAC SHORTCUT*</vt:lpstr>
      <vt:lpstr>*NEW RULE*</vt:lpstr>
      <vt:lpstr>Common Unix commands</vt:lpstr>
      <vt:lpstr>Common Unix commands</vt:lpstr>
      <vt:lpstr>*AWESOME SHORTCUTS*</vt:lpstr>
      <vt:lpstr>*MORE SHORTCUTS*</vt:lpstr>
      <vt:lpstr>Common Unix commands</vt:lpstr>
      <vt:lpstr>ls with arguments</vt:lpstr>
      <vt:lpstr>ls output</vt:lpstr>
      <vt:lpstr>* wildcards *</vt:lpstr>
      <vt:lpstr>Try it</vt:lpstr>
      <vt:lpstr>Common Unix commands: Viewing files</vt:lpstr>
      <vt:lpstr>Common Unix commands: Viewing files</vt:lpstr>
      <vt:lpstr>More on less</vt:lpstr>
      <vt:lpstr>More on less</vt:lpstr>
      <vt:lpstr>Manual pages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Microsoft Office User</cp:lastModifiedBy>
  <cp:revision>445</cp:revision>
  <cp:lastPrinted>2014-01-13T15:10:31Z</cp:lastPrinted>
  <dcterms:created xsi:type="dcterms:W3CDTF">2013-01-08T16:50:50Z</dcterms:created>
  <dcterms:modified xsi:type="dcterms:W3CDTF">2019-01-13T23:41:50Z</dcterms:modified>
</cp:coreProperties>
</file>