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29" r:id="rId2"/>
    <p:sldId id="328" r:id="rId3"/>
    <p:sldId id="326" r:id="rId4"/>
    <p:sldId id="327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7" r:id="rId23"/>
    <p:sldId id="348" r:id="rId24"/>
    <p:sldId id="34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000"/>
    <p:restoredTop sz="95382" autoAdjust="0"/>
  </p:normalViewPr>
  <p:slideViewPr>
    <p:cSldViewPr snapToGrid="0" snapToObjects="1">
      <p:cViewPr varScale="1">
        <p:scale>
          <a:sx n="99" d="100"/>
          <a:sy n="99" d="100"/>
        </p:scale>
        <p:origin x="214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36F12-EC0D-0343-8C1A-C7DE24416774}" type="datetimeFigureOut">
              <a:rPr lang="en-US" smtClean="0"/>
              <a:t>1/15/19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49F8EA-6E15-0D43-B8B8-D1E13E5BB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64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3B117-C548-C24D-B5EC-9EEE3D79DFC1}" type="datetimeFigureOut">
              <a:rPr lang="en-US" smtClean="0"/>
              <a:t>1/15/19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CD0FA-6A7B-8444-A447-3B5AA0B24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76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563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7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78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94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268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26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76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88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18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88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39F5D-AA60-3342-98DF-B6AF9FAAD332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F12-F120-0D48-BEA4-7DA610DE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59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39F5D-AA60-3342-98DF-B6AF9FAAD332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F12-F120-0D48-BEA4-7DA610DE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96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39F5D-AA60-3342-98DF-B6AF9FAAD332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F12-F120-0D48-BEA4-7DA610DE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7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39F5D-AA60-3342-98DF-B6AF9FAAD332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F12-F120-0D48-BEA4-7DA610DE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16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39F5D-AA60-3342-98DF-B6AF9FAAD332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F12-F120-0D48-BEA4-7DA610DE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29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39F5D-AA60-3342-98DF-B6AF9FAAD332}" type="datetimeFigureOut">
              <a:rPr lang="en-US" smtClean="0"/>
              <a:t>1/15/19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F12-F120-0D48-BEA4-7DA610DE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28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39F5D-AA60-3342-98DF-B6AF9FAAD332}" type="datetimeFigureOut">
              <a:rPr lang="en-US" smtClean="0"/>
              <a:t>1/15/19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F12-F120-0D48-BEA4-7DA610DE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7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39F5D-AA60-3342-98DF-B6AF9FAAD332}" type="datetimeFigureOut">
              <a:rPr lang="en-US" smtClean="0"/>
              <a:t>1/15/19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F12-F120-0D48-BEA4-7DA610DE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1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39F5D-AA60-3342-98DF-B6AF9FAAD332}" type="datetimeFigureOut">
              <a:rPr lang="en-US" smtClean="0"/>
              <a:t>1/15/19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F12-F120-0D48-BEA4-7DA610DE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39F5D-AA60-3342-98DF-B6AF9FAAD332}" type="datetimeFigureOut">
              <a:rPr lang="en-US" smtClean="0"/>
              <a:t>1/15/19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F12-F120-0D48-BEA4-7DA610DE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01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39F5D-AA60-3342-98DF-B6AF9FAAD332}" type="datetimeFigureOut">
              <a:rPr lang="en-US" smtClean="0"/>
              <a:t>1/15/19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F12-F120-0D48-BEA4-7DA610DE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30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39F5D-AA60-3342-98DF-B6AF9FAAD332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92F12-F120-0D48-BEA4-7DA610DE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3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breoffice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cupdate.com/app/mac/12045/linebreak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CE6940C-CEFF-DB46-BDBB-A5267565C7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15" r="13615"/>
          <a:stretch/>
        </p:blipFill>
        <p:spPr>
          <a:xfrm>
            <a:off x="7793048" y="2304876"/>
            <a:ext cx="990889" cy="914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3677" y="252069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Text editors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4903" y="1155522"/>
            <a:ext cx="8663865" cy="4961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2625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400" dirty="0" err="1"/>
              <a:t>nano</a:t>
            </a:r>
            <a:r>
              <a:rPr lang="en-US" sz="2400" dirty="0"/>
              <a:t> (</a:t>
            </a:r>
            <a:r>
              <a:rPr lang="en-US" sz="2400" u="sng" dirty="0" err="1"/>
              <a:t>n</a:t>
            </a:r>
            <a:r>
              <a:rPr lang="en-US" sz="2400" dirty="0" err="1"/>
              <a:t>ano's</a:t>
            </a:r>
            <a:r>
              <a:rPr lang="en-US" sz="2400" dirty="0"/>
              <a:t> </a:t>
            </a:r>
            <a:r>
              <a:rPr lang="en-US" sz="2400" u="sng" dirty="0"/>
              <a:t>ano</a:t>
            </a:r>
            <a:r>
              <a:rPr lang="en-US" sz="2400" dirty="0"/>
              <a:t>ther editor)</a:t>
            </a:r>
          </a:p>
          <a:p>
            <a:pPr marL="1314450" lvl="2" indent="-342900">
              <a:lnSpc>
                <a:spcPct val="110000"/>
              </a:lnSpc>
              <a:buFont typeface="Lucida Grande"/>
              <a:buChar char="–"/>
            </a:pPr>
            <a:r>
              <a:rPr lang="en-US" sz="2400" dirty="0"/>
              <a:t>quick and dirty text editing from the command line</a:t>
            </a:r>
          </a:p>
          <a:p>
            <a:pPr marL="682625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400" dirty="0"/>
              <a:t>BBEdit</a:t>
            </a:r>
          </a:p>
          <a:p>
            <a:pPr marL="1314450" lvl="2" indent="-342900">
              <a:lnSpc>
                <a:spcPct val="110000"/>
              </a:lnSpc>
              <a:buFont typeface="Lucida Grande"/>
              <a:buChar char="–"/>
            </a:pPr>
            <a:r>
              <a:rPr lang="en-US" sz="2400" dirty="0"/>
              <a:t>all-around workhorse for GUI-based text editing</a:t>
            </a:r>
          </a:p>
          <a:p>
            <a:pPr marL="1314450" lvl="2" indent="-342900">
              <a:lnSpc>
                <a:spcPct val="110000"/>
              </a:lnSpc>
              <a:buFont typeface="Lucida Grande"/>
              <a:buChar char="–"/>
            </a:pPr>
            <a:r>
              <a:rPr lang="en-US" sz="2400" dirty="0"/>
              <a:t>some good features for programming</a:t>
            </a:r>
          </a:p>
          <a:p>
            <a:pPr marL="1314450" lvl="2" indent="-342900">
              <a:lnSpc>
                <a:spcPct val="110000"/>
              </a:lnSpc>
              <a:buFont typeface="Lucida Grande"/>
              <a:buChar char="–"/>
            </a:pPr>
            <a:r>
              <a:rPr lang="en-US" sz="2400" dirty="0"/>
              <a:t>call it with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bbedit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>
                <a:cs typeface="Courier"/>
              </a:rPr>
              <a:t>or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bbedit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u="sng" dirty="0">
                <a:solidFill>
                  <a:srgbClr val="0000FF"/>
                </a:solidFill>
                <a:latin typeface="Courier"/>
                <a:cs typeface="Courier"/>
              </a:rPr>
              <a:t>filename</a:t>
            </a:r>
          </a:p>
          <a:p>
            <a:pPr marL="682625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400" i="1" dirty="0"/>
              <a:t>vi</a:t>
            </a:r>
            <a:r>
              <a:rPr lang="en-US" sz="2400" dirty="0"/>
              <a:t> and </a:t>
            </a:r>
            <a:r>
              <a:rPr lang="en-US" sz="2400" i="1" dirty="0" err="1"/>
              <a:t>emacs</a:t>
            </a:r>
            <a:endParaRPr lang="en-US" sz="2400" dirty="0"/>
          </a:p>
          <a:p>
            <a:pPr marL="1314450" lvl="2" indent="-342900">
              <a:lnSpc>
                <a:spcPct val="110000"/>
              </a:lnSpc>
              <a:buFont typeface="Lucida Grande"/>
              <a:buChar char="–"/>
            </a:pPr>
            <a:r>
              <a:rPr lang="en-US" sz="2400" dirty="0"/>
              <a:t>hardcore text editing from the command line</a:t>
            </a:r>
          </a:p>
          <a:p>
            <a:pPr marL="1314450" lvl="2" indent="-342900">
              <a:lnSpc>
                <a:spcPct val="110000"/>
              </a:lnSpc>
              <a:buFont typeface="Lucida Grande"/>
              <a:buChar char="–"/>
            </a:pPr>
            <a:r>
              <a:rPr lang="en-US" sz="2400" dirty="0"/>
              <a:t>very powerful, the choice of most programmers</a:t>
            </a:r>
          </a:p>
          <a:p>
            <a:pPr marL="682625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400" dirty="0" err="1"/>
              <a:t>Aquamacs</a:t>
            </a:r>
            <a:endParaRPr lang="en-US" sz="2400" dirty="0"/>
          </a:p>
          <a:p>
            <a:pPr marL="1314450" lvl="2" indent="-342900">
              <a:lnSpc>
                <a:spcPct val="110000"/>
              </a:lnSpc>
              <a:buFont typeface="Lucida Grande"/>
              <a:buChar char="–"/>
            </a:pPr>
            <a:r>
              <a:rPr lang="en-US" sz="2400" i="1" dirty="0" err="1"/>
              <a:t>emacs</a:t>
            </a:r>
            <a:r>
              <a:rPr lang="en-US" sz="2400" i="1" dirty="0"/>
              <a:t> </a:t>
            </a:r>
            <a:r>
              <a:rPr lang="en-US" sz="2400" dirty="0"/>
              <a:t>under the hood</a:t>
            </a:r>
            <a:endParaRPr lang="en-US" sz="2400" i="1" dirty="0"/>
          </a:p>
          <a:p>
            <a:pPr marL="1314450" lvl="2" indent="-342900">
              <a:lnSpc>
                <a:spcPct val="110000"/>
              </a:lnSpc>
              <a:buFont typeface="Lucida Grande"/>
              <a:buChar char="–"/>
            </a:pPr>
            <a:r>
              <a:rPr lang="en-US" sz="2400" dirty="0"/>
              <a:t>good Mac-based editor for programming</a:t>
            </a:r>
          </a:p>
        </p:txBody>
      </p:sp>
      <p:pic>
        <p:nvPicPr>
          <p:cNvPr id="5" name="Picture 4" descr="aquamacs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048" y="5126235"/>
            <a:ext cx="99088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19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239398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Common Unix commands: </a:t>
            </a:r>
            <a:r>
              <a:rPr lang="en-US" sz="3600" dirty="0">
                <a:solidFill>
                  <a:srgbClr val="0000FF"/>
                </a:solidFill>
                <a:latin typeface="Courier"/>
                <a:cs typeface="Courier"/>
              </a:rPr>
              <a:t>cat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8606" y="3582926"/>
            <a:ext cx="8723875" cy="1025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lvl="1">
              <a:spcAft>
                <a:spcPts val="400"/>
              </a:spcAft>
            </a:pPr>
            <a:endParaRPr lang="en-US" sz="600" dirty="0">
              <a:latin typeface="Courier"/>
              <a:cs typeface="Courier"/>
            </a:endParaRPr>
          </a:p>
          <a:p>
            <a:pPr marL="225425" lvl="1">
              <a:spcAft>
                <a:spcPts val="400"/>
              </a:spcAft>
            </a:pPr>
            <a:r>
              <a:rPr lang="en-US" sz="2800" dirty="0">
                <a:latin typeface="Courier"/>
                <a:cs typeface="Courier"/>
              </a:rPr>
              <a:t>$ 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cat</a:t>
            </a:r>
            <a:r>
              <a:rPr lang="en-US" sz="2800" dirty="0">
                <a:solidFill>
                  <a:srgbClr val="3366FF"/>
                </a:solidFill>
                <a:latin typeface="Courier"/>
                <a:cs typeface="Courier"/>
              </a:rPr>
              <a:t> </a:t>
            </a:r>
            <a:r>
              <a:rPr lang="en-US" sz="2800" dirty="0">
                <a:cs typeface="Calibri"/>
              </a:rPr>
              <a:t>–   con</a:t>
            </a:r>
            <a:r>
              <a:rPr lang="en-US" sz="2800" u="sng" dirty="0">
                <a:cs typeface="Calibri"/>
              </a:rPr>
              <a:t>cat</a:t>
            </a:r>
            <a:r>
              <a:rPr lang="en-US" sz="2800" dirty="0">
                <a:cs typeface="Calibri"/>
              </a:rPr>
              <a:t>enate and print files to the screen</a:t>
            </a:r>
            <a:endParaRPr lang="en-US" sz="2800" dirty="0">
              <a:solidFill>
                <a:srgbClr val="3366FF"/>
              </a:solidFill>
              <a:latin typeface="Courier"/>
              <a:cs typeface="Courier"/>
            </a:endParaRPr>
          </a:p>
          <a:p>
            <a:pPr marL="225425" lvl="1" indent="346075">
              <a:spcAft>
                <a:spcPts val="400"/>
              </a:spcAft>
            </a:pPr>
            <a:r>
              <a:rPr lang="en-US" sz="2000" dirty="0">
                <a:latin typeface="Courier"/>
                <a:cs typeface="Courier"/>
              </a:rPr>
              <a:t>$ 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cat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 file1 file2 . . 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8606" y="1497429"/>
            <a:ext cx="64792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lvl="1">
              <a:spcAft>
                <a:spcPts val="400"/>
              </a:spcAft>
            </a:pPr>
            <a:r>
              <a:rPr lang="en-US" sz="2000" dirty="0">
                <a:cs typeface="Calibri"/>
              </a:rPr>
              <a:t>If a colleague asked you to send her a file with all the watermelon </a:t>
            </a:r>
            <a:r>
              <a:rPr lang="en-US" sz="2000" i="1" dirty="0" err="1">
                <a:cs typeface="Calibri"/>
              </a:rPr>
              <a:t>nad</a:t>
            </a:r>
            <a:r>
              <a:rPr lang="en-US" sz="2000" dirty="0">
                <a:cs typeface="Calibri"/>
              </a:rPr>
              <a:t> amino acid and nucleotide sequences, how would you do it? How long would it take for one species? 5 species? 100 species? 1,000 species?</a:t>
            </a:r>
            <a:endParaRPr lang="en-US" sz="2000" dirty="0">
              <a:solidFill>
                <a:srgbClr val="3366FF"/>
              </a:solidFill>
              <a:latin typeface="Courier"/>
              <a:cs typeface="Courier"/>
            </a:endParaRPr>
          </a:p>
        </p:txBody>
      </p:sp>
      <p:pic>
        <p:nvPicPr>
          <p:cNvPr id="3" name="Picture 2" descr="Blinking-Ca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698" y="1475581"/>
            <a:ext cx="2438400" cy="1828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9987F4-58BC-C744-8C5F-EA5383EF826A}"/>
              </a:ext>
            </a:extLst>
          </p:cNvPr>
          <p:cNvSpPr txBox="1"/>
          <p:nvPr/>
        </p:nvSpPr>
        <p:spPr>
          <a:xfrm>
            <a:off x="3810111" y="5149516"/>
            <a:ext cx="1119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Try it.</a:t>
            </a:r>
          </a:p>
        </p:txBody>
      </p:sp>
    </p:spTree>
    <p:extLst>
      <p:ext uri="{BB962C8B-B14F-4D97-AF65-F5344CB8AC3E}">
        <p14:creationId xmlns:p14="http://schemas.microsoft.com/office/powerpoint/2010/main" val="270568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627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Data streams in the Shell</a:t>
            </a:r>
            <a:endParaRPr lang="en-US" sz="36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812" y="1320402"/>
            <a:ext cx="8914377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lvl="1">
              <a:spcAft>
                <a:spcPts val="400"/>
              </a:spcAft>
            </a:pPr>
            <a:r>
              <a:rPr lang="en-US" sz="2200" dirty="0">
                <a:solidFill>
                  <a:srgbClr val="0000FF"/>
                </a:solidFill>
                <a:latin typeface="Courier"/>
                <a:cs typeface="Courier"/>
              </a:rPr>
              <a:t>0: standard input  (STDIN)</a:t>
            </a:r>
          </a:p>
          <a:p>
            <a:pPr marL="1250950" lvl="1" indent="-342900">
              <a:spcAft>
                <a:spcPts val="400"/>
              </a:spcAft>
              <a:buFont typeface="Arial"/>
              <a:buChar char="•"/>
            </a:pPr>
            <a:r>
              <a:rPr lang="en-US" sz="2400" dirty="0">
                <a:cs typeface="Courier"/>
              </a:rPr>
              <a:t>what you type on the keyboard</a:t>
            </a:r>
          </a:p>
          <a:p>
            <a:pPr marL="1250950" lvl="1" indent="-342900">
              <a:spcAft>
                <a:spcPts val="400"/>
              </a:spcAft>
              <a:buFont typeface="Arial"/>
              <a:buChar char="•"/>
            </a:pPr>
            <a:r>
              <a:rPr lang="en-US" sz="2400" dirty="0">
                <a:cs typeface="Courier"/>
              </a:rPr>
              <a:t>can also come from file redirection via '&lt;'</a:t>
            </a:r>
          </a:p>
          <a:p>
            <a:pPr marL="225425" lvl="1">
              <a:spcBef>
                <a:spcPts val="1200"/>
              </a:spcBef>
              <a:spcAft>
                <a:spcPts val="400"/>
              </a:spcAft>
            </a:pPr>
            <a:r>
              <a:rPr lang="en-US" sz="2200" dirty="0">
                <a:solidFill>
                  <a:srgbClr val="0000FF"/>
                </a:solidFill>
                <a:latin typeface="Courier"/>
                <a:cs typeface="Courier"/>
              </a:rPr>
              <a:t>1: standard output (STDOUT)</a:t>
            </a:r>
          </a:p>
          <a:p>
            <a:pPr marL="1250950" lvl="1" indent="-342900">
              <a:spcAft>
                <a:spcPts val="400"/>
              </a:spcAft>
              <a:buFont typeface="Arial"/>
              <a:buChar char="•"/>
            </a:pPr>
            <a:r>
              <a:rPr lang="en-US" sz="2400" dirty="0">
                <a:cs typeface="Courier"/>
              </a:rPr>
              <a:t>the </a:t>
            </a:r>
            <a:r>
              <a:rPr lang="en-US" sz="2400" i="1" dirty="0">
                <a:cs typeface="Courier"/>
              </a:rPr>
              <a:t>data </a:t>
            </a:r>
            <a:r>
              <a:rPr lang="en-US" sz="2400" dirty="0">
                <a:cs typeface="Courier"/>
              </a:rPr>
              <a:t>that get printed to your Terminal screen</a:t>
            </a:r>
          </a:p>
          <a:p>
            <a:pPr marL="225425" lvl="1">
              <a:spcBef>
                <a:spcPts val="1200"/>
              </a:spcBef>
              <a:spcAft>
                <a:spcPts val="400"/>
              </a:spcAft>
            </a:pPr>
            <a:r>
              <a:rPr lang="en-US" sz="2200" dirty="0">
                <a:solidFill>
                  <a:srgbClr val="0000FF"/>
                </a:solidFill>
                <a:latin typeface="Courier"/>
                <a:cs typeface="Courier"/>
              </a:rPr>
              <a:t>2: standard error  (STDERR)</a:t>
            </a:r>
          </a:p>
          <a:p>
            <a:pPr marL="1250950" lvl="1" indent="-342900">
              <a:spcAft>
                <a:spcPts val="400"/>
              </a:spcAft>
              <a:buFont typeface="Arial"/>
              <a:buChar char="•"/>
            </a:pPr>
            <a:r>
              <a:rPr lang="en-US" sz="2400" dirty="0">
                <a:cs typeface="Courier"/>
              </a:rPr>
              <a:t>the error messages that get printed to your Terminal screen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52921" y="5283015"/>
            <a:ext cx="5238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if we want to save this stuff?</a:t>
            </a:r>
          </a:p>
        </p:txBody>
      </p:sp>
    </p:spTree>
    <p:extLst>
      <p:ext uri="{BB962C8B-B14F-4D97-AF65-F5344CB8AC3E}">
        <p14:creationId xmlns:p14="http://schemas.microsoft.com/office/powerpoint/2010/main" val="3640135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6168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Redirecting </a:t>
            </a:r>
            <a:r>
              <a:rPr lang="en-US" sz="3600" dirty="0">
                <a:solidFill>
                  <a:srgbClr val="0000FF"/>
                </a:solidFill>
                <a:latin typeface="Courier"/>
                <a:cs typeface="Courier"/>
              </a:rPr>
              <a:t>STDOUT</a:t>
            </a:r>
            <a:r>
              <a:rPr lang="en-US" sz="3600" dirty="0">
                <a:solidFill>
                  <a:srgbClr val="0000FF"/>
                </a:solidFill>
                <a:cs typeface="Calibri"/>
              </a:rPr>
              <a:t> </a:t>
            </a:r>
            <a:endParaRPr lang="en-US" sz="36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9623" y="1240194"/>
            <a:ext cx="8723875" cy="3518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lvl="1">
              <a:spcAft>
                <a:spcPts val="400"/>
              </a:spcAft>
            </a:pPr>
            <a:r>
              <a:rPr lang="en-US" sz="2600" dirty="0">
                <a:latin typeface="Calibri"/>
                <a:cs typeface="Calibri"/>
              </a:rPr>
              <a:t>Use</a:t>
            </a:r>
            <a:r>
              <a:rPr lang="en-US" sz="2600" dirty="0">
                <a:solidFill>
                  <a:srgbClr val="0000FF"/>
                </a:solidFill>
                <a:latin typeface="Calibri"/>
                <a:cs typeface="Calibri"/>
              </a:rPr>
              <a:t>  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&gt;</a:t>
            </a:r>
            <a:r>
              <a:rPr lang="en-US" sz="2600" dirty="0">
                <a:solidFill>
                  <a:srgbClr val="0000FF"/>
                </a:solidFill>
                <a:latin typeface="Calibri"/>
                <a:cs typeface="Calibri"/>
              </a:rPr>
              <a:t>  </a:t>
            </a:r>
            <a:r>
              <a:rPr lang="en-US" sz="2600" dirty="0">
                <a:latin typeface="Calibri"/>
                <a:cs typeface="Calibri"/>
              </a:rPr>
              <a:t>to redirect </a:t>
            </a:r>
            <a:r>
              <a:rPr lang="en-US" sz="2600" dirty="0">
                <a:latin typeface="Courier"/>
                <a:cs typeface="Courier"/>
              </a:rPr>
              <a:t>STDOUT</a:t>
            </a:r>
            <a:r>
              <a:rPr lang="en-US" sz="2600" dirty="0">
                <a:latin typeface="Calibri"/>
                <a:cs typeface="Calibri"/>
              </a:rPr>
              <a:t> to a file instead of the screen</a:t>
            </a:r>
          </a:p>
          <a:p>
            <a:pPr marL="225425" lvl="1">
              <a:spcAft>
                <a:spcPts val="400"/>
              </a:spcAft>
            </a:pPr>
            <a:endParaRPr lang="en-US" sz="2600" dirty="0">
              <a:latin typeface="Courier"/>
              <a:cs typeface="Courier"/>
            </a:endParaRPr>
          </a:p>
          <a:p>
            <a:pPr marL="225425" lvl="1">
              <a:spcAft>
                <a:spcPts val="400"/>
              </a:spcAft>
            </a:pPr>
            <a:r>
              <a:rPr lang="en-US" sz="2600" dirty="0">
                <a:cs typeface="Courier"/>
              </a:rPr>
              <a:t>Write to a file</a:t>
            </a:r>
          </a:p>
          <a:p>
            <a:pPr marL="225425" lvl="1">
              <a:spcAft>
                <a:spcPts val="400"/>
              </a:spcAft>
            </a:pPr>
            <a:r>
              <a:rPr lang="en-US" sz="2000" dirty="0">
                <a:latin typeface="Courier"/>
                <a:cs typeface="Courier"/>
              </a:rPr>
              <a:t>$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ls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-al &gt; </a:t>
            </a:r>
            <a:r>
              <a:rPr lang="en-US" sz="2000" dirty="0" err="1">
                <a:latin typeface="Courier"/>
                <a:cs typeface="Courier"/>
              </a:rPr>
              <a:t>contents.txt</a:t>
            </a:r>
            <a:endParaRPr lang="en-US" sz="2000" dirty="0">
              <a:latin typeface="Courier"/>
              <a:cs typeface="Courier"/>
            </a:endParaRPr>
          </a:p>
          <a:p>
            <a:pPr marL="225425" lvl="1">
              <a:spcAft>
                <a:spcPts val="400"/>
              </a:spcAft>
            </a:pPr>
            <a:r>
              <a:rPr lang="en-US" sz="2000" dirty="0">
                <a:latin typeface="Courier"/>
                <a:cs typeface="Courier"/>
              </a:rPr>
              <a:t>$ 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cat </a:t>
            </a:r>
            <a:r>
              <a:rPr lang="en-US" sz="2000" dirty="0" err="1">
                <a:latin typeface="Courier"/>
                <a:cs typeface="Courier"/>
              </a:rPr>
              <a:t>watermelon_aa</a:t>
            </a:r>
            <a:r>
              <a:rPr lang="en-US" sz="2000" dirty="0">
                <a:latin typeface="Courier"/>
                <a:cs typeface="Courier"/>
              </a:rPr>
              <a:t>/</a:t>
            </a:r>
            <a:r>
              <a:rPr lang="en-US" sz="2000" dirty="0" err="1">
                <a:latin typeface="Courier"/>
                <a:cs typeface="Courier"/>
              </a:rPr>
              <a:t>nad</a:t>
            </a:r>
            <a:r>
              <a:rPr lang="en-US" sz="2000" dirty="0">
                <a:latin typeface="Courier"/>
                <a:cs typeface="Courier"/>
              </a:rPr>
              <a:t>*.</a:t>
            </a:r>
            <a:r>
              <a:rPr lang="en-US" sz="2000" dirty="0" err="1">
                <a:latin typeface="Courier"/>
                <a:cs typeface="Courier"/>
              </a:rPr>
              <a:t>fasta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&gt; </a:t>
            </a:r>
            <a:r>
              <a:rPr lang="en-US" sz="2000" dirty="0" err="1">
                <a:latin typeface="Courier"/>
                <a:cs typeface="Courier"/>
              </a:rPr>
              <a:t>nad_genes.fasta</a:t>
            </a:r>
            <a:endParaRPr lang="en-US" sz="2000" dirty="0">
              <a:latin typeface="Courier"/>
              <a:cs typeface="Courier"/>
            </a:endParaRPr>
          </a:p>
          <a:p>
            <a:pPr marL="225425" lvl="1">
              <a:spcAft>
                <a:spcPts val="400"/>
              </a:spcAft>
            </a:pPr>
            <a:endParaRPr lang="en-US" sz="1200" dirty="0">
              <a:latin typeface="Courier"/>
              <a:cs typeface="Courier"/>
            </a:endParaRPr>
          </a:p>
          <a:p>
            <a:pPr marL="225425" lvl="1">
              <a:spcAft>
                <a:spcPts val="400"/>
              </a:spcAft>
            </a:pPr>
            <a:r>
              <a:rPr lang="en-US" sz="2600" dirty="0">
                <a:cs typeface="Courier"/>
              </a:rPr>
              <a:t>Append to an existing file</a:t>
            </a:r>
          </a:p>
          <a:p>
            <a:pPr marL="225425" lvl="1">
              <a:spcAft>
                <a:spcPts val="400"/>
              </a:spcAft>
            </a:pPr>
            <a:r>
              <a:rPr lang="en-US" sz="2000" dirty="0">
                <a:latin typeface="Courier"/>
                <a:cs typeface="Courier"/>
              </a:rPr>
              <a:t>$ 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echo </a:t>
            </a:r>
            <a:r>
              <a:rPr lang="en-US" sz="2000" dirty="0">
                <a:latin typeface="Courier"/>
                <a:cs typeface="Courier"/>
              </a:rPr>
              <a:t>’directory listing’ 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&gt;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dir.out</a:t>
            </a:r>
            <a:endParaRPr lang="en-US" sz="2000" dirty="0">
              <a:latin typeface="Courier"/>
              <a:cs typeface="Courier"/>
            </a:endParaRPr>
          </a:p>
          <a:p>
            <a:pPr marL="225425" lvl="1">
              <a:spcAft>
                <a:spcPts val="400"/>
              </a:spcAft>
            </a:pPr>
            <a:r>
              <a:rPr lang="en-US" sz="2000" dirty="0">
                <a:latin typeface="Courier"/>
                <a:cs typeface="Courier"/>
              </a:rPr>
              <a:t>$ 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ls -al &gt;&gt; </a:t>
            </a:r>
            <a:r>
              <a:rPr lang="en-US" sz="2000" dirty="0" err="1">
                <a:latin typeface="Courier"/>
                <a:cs typeface="Courier"/>
              </a:rPr>
              <a:t>dir.out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88E31D-B051-1140-B556-79F744DC37A7}"/>
              </a:ext>
            </a:extLst>
          </p:cNvPr>
          <p:cNvSpPr txBox="1"/>
          <p:nvPr/>
        </p:nvSpPr>
        <p:spPr>
          <a:xfrm>
            <a:off x="138363" y="5648826"/>
            <a:ext cx="8485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Write all the </a:t>
            </a:r>
            <a:r>
              <a:rPr lang="en-US" sz="1600" dirty="0" err="1"/>
              <a:t>nad</a:t>
            </a:r>
            <a:r>
              <a:rPr lang="en-US" sz="1600" dirty="0"/>
              <a:t> nucleotide sequences out to a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Now write all the </a:t>
            </a:r>
            <a:r>
              <a:rPr lang="en-US" sz="1600" dirty="0" err="1"/>
              <a:t>nad</a:t>
            </a:r>
            <a:r>
              <a:rPr lang="en-US" sz="1600" dirty="0"/>
              <a:t> AA sequences out to the same file, without overwriting the </a:t>
            </a:r>
            <a:r>
              <a:rPr lang="en-US" sz="1600" dirty="0" err="1"/>
              <a:t>nt</a:t>
            </a:r>
            <a:r>
              <a:rPr lang="en-US" sz="1600" dirty="0"/>
              <a:t> sequences.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E1FBF5-3852-6D48-957A-1DD238D2A36C}"/>
              </a:ext>
            </a:extLst>
          </p:cNvPr>
          <p:cNvSpPr txBox="1"/>
          <p:nvPr/>
        </p:nvSpPr>
        <p:spPr>
          <a:xfrm>
            <a:off x="138363" y="5149516"/>
            <a:ext cx="1119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Try it.</a:t>
            </a:r>
          </a:p>
        </p:txBody>
      </p:sp>
    </p:spTree>
    <p:extLst>
      <p:ext uri="{BB962C8B-B14F-4D97-AF65-F5344CB8AC3E}">
        <p14:creationId xmlns:p14="http://schemas.microsoft.com/office/powerpoint/2010/main" val="74876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Redirecting output</a:t>
            </a:r>
            <a:endParaRPr lang="en-US" sz="36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pic>
        <p:nvPicPr>
          <p:cNvPr id="6" name="Picture 5" descr="Danger-Sig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10" y="1729193"/>
            <a:ext cx="1275457" cy="12652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85160" y="1946309"/>
            <a:ext cx="68993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you redirect (single '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&gt;</a:t>
            </a:r>
            <a:r>
              <a:rPr lang="en-US" sz="2400" dirty="0"/>
              <a:t>') to an existing file, it will completely overwrite it without warning.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2604" y="3665271"/>
            <a:ext cx="872387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5938" lvl="1" indent="-290513">
              <a:spcAft>
                <a:spcPts val="400"/>
              </a:spcAft>
              <a:buFont typeface="Lucida Grande"/>
              <a:buChar char="*"/>
            </a:pPr>
            <a:r>
              <a:rPr lang="en-US" sz="2600" u="sng" dirty="0">
                <a:latin typeface="Calibri"/>
                <a:cs typeface="Calibri"/>
              </a:rPr>
              <a:t>Note</a:t>
            </a:r>
            <a:r>
              <a:rPr lang="en-US" sz="2600" dirty="0">
                <a:latin typeface="Calibri"/>
                <a:cs typeface="Calibri"/>
              </a:rPr>
              <a:t>: Before combining lots of files, make sure there's a newline character after the last line in the files.</a:t>
            </a:r>
          </a:p>
        </p:txBody>
      </p:sp>
    </p:spTree>
    <p:extLst>
      <p:ext uri="{BB962C8B-B14F-4D97-AF65-F5344CB8AC3E}">
        <p14:creationId xmlns:p14="http://schemas.microsoft.com/office/powerpoint/2010/main" val="2045708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6168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Redirecting </a:t>
            </a:r>
            <a:r>
              <a:rPr lang="en-US" sz="3600" dirty="0">
                <a:solidFill>
                  <a:srgbClr val="0000FF"/>
                </a:solidFill>
                <a:latin typeface="Courier"/>
                <a:cs typeface="Courier"/>
              </a:rPr>
              <a:t>STDERR</a:t>
            </a:r>
            <a:r>
              <a:rPr lang="en-US" sz="3600" dirty="0">
                <a:solidFill>
                  <a:srgbClr val="0000FF"/>
                </a:solidFill>
                <a:cs typeface="Calibri"/>
              </a:rPr>
              <a:t> </a:t>
            </a:r>
            <a:endParaRPr lang="en-US" sz="36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9623" y="1240194"/>
            <a:ext cx="8723875" cy="5457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spcAft>
                <a:spcPts val="400"/>
              </a:spcAft>
              <a:buFont typeface="Arial"/>
              <a:buChar char="•"/>
            </a:pPr>
            <a:r>
              <a:rPr lang="en-US" sz="2600" dirty="0">
                <a:latin typeface="Courier"/>
                <a:cs typeface="Courier"/>
              </a:rPr>
              <a:t>STDERR</a:t>
            </a:r>
            <a:r>
              <a:rPr lang="en-US" sz="2600" dirty="0">
                <a:cs typeface="Courier"/>
              </a:rPr>
              <a:t> </a:t>
            </a:r>
            <a:r>
              <a:rPr lang="en-US" sz="2600" dirty="0">
                <a:cs typeface="Calibri"/>
              </a:rPr>
              <a:t>is data stream #2</a:t>
            </a:r>
          </a:p>
          <a:p>
            <a:pPr lvl="1" indent="-457200">
              <a:spcAft>
                <a:spcPts val="400"/>
              </a:spcAft>
              <a:buFont typeface="Arial"/>
              <a:buChar char="•"/>
            </a:pPr>
            <a:r>
              <a:rPr lang="en-US" sz="2600" dirty="0">
                <a:latin typeface="Calibri"/>
                <a:cs typeface="Calibri"/>
              </a:rPr>
              <a:t>Use</a:t>
            </a:r>
            <a:r>
              <a:rPr lang="en-US" sz="2600" dirty="0">
                <a:solidFill>
                  <a:srgbClr val="0000FF"/>
                </a:solidFill>
                <a:latin typeface="Calibri"/>
                <a:cs typeface="Calibri"/>
              </a:rPr>
              <a:t>  2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&gt;</a:t>
            </a:r>
            <a:r>
              <a:rPr lang="en-US" sz="2600" dirty="0">
                <a:solidFill>
                  <a:srgbClr val="0000FF"/>
                </a:solidFill>
                <a:latin typeface="Calibri"/>
                <a:cs typeface="Calibri"/>
              </a:rPr>
              <a:t>  </a:t>
            </a:r>
            <a:r>
              <a:rPr lang="en-US" sz="2600" dirty="0">
                <a:latin typeface="Calibri"/>
                <a:cs typeface="Calibri"/>
              </a:rPr>
              <a:t>to redirect </a:t>
            </a:r>
            <a:r>
              <a:rPr lang="en-US" sz="2600" dirty="0">
                <a:latin typeface="Courier"/>
                <a:cs typeface="Courier"/>
              </a:rPr>
              <a:t>STDERR</a:t>
            </a:r>
            <a:r>
              <a:rPr lang="en-US" sz="2600" dirty="0">
                <a:latin typeface="Calibri"/>
                <a:cs typeface="Calibri"/>
              </a:rPr>
              <a:t> to a file instead of the screen</a:t>
            </a:r>
          </a:p>
          <a:p>
            <a:pPr marL="225425" lvl="1">
              <a:spcAft>
                <a:spcPts val="400"/>
              </a:spcAft>
            </a:pPr>
            <a:endParaRPr lang="en-US" sz="2200" dirty="0">
              <a:latin typeface="Courier"/>
              <a:cs typeface="Courier"/>
            </a:endParaRPr>
          </a:p>
          <a:p>
            <a:pPr marL="225425" lvl="1">
              <a:spcAft>
                <a:spcPts val="400"/>
              </a:spcAft>
            </a:pPr>
            <a:r>
              <a:rPr lang="en-US" sz="2600" dirty="0">
                <a:cs typeface="Courier"/>
              </a:rPr>
              <a:t>Write to a file</a:t>
            </a:r>
          </a:p>
          <a:p>
            <a:pPr marL="225425" lvl="1">
              <a:spcAft>
                <a:spcPts val="400"/>
              </a:spcAft>
            </a:pPr>
            <a:r>
              <a:rPr lang="en-US" dirty="0">
                <a:latin typeface="Courier"/>
                <a:cs typeface="Courier"/>
              </a:rPr>
              <a:t>$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ls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–al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watermelon.fsa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nada.TXT</a:t>
            </a:r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1206500" lvl="1" indent="-285750">
              <a:spcAft>
                <a:spcPts val="400"/>
              </a:spcAft>
              <a:buFont typeface="Arial"/>
              <a:buChar char="•"/>
            </a:pPr>
            <a:r>
              <a:rPr lang="en-US" sz="2000" dirty="0">
                <a:latin typeface="Calibri"/>
                <a:cs typeface="Calibri"/>
              </a:rPr>
              <a:t>prints STDOUT and STDERR to screen</a:t>
            </a:r>
          </a:p>
          <a:p>
            <a:pPr marL="225425" lvl="1">
              <a:spcBef>
                <a:spcPts val="1200"/>
              </a:spcBef>
              <a:spcAft>
                <a:spcPts val="400"/>
              </a:spcAft>
            </a:pPr>
            <a:r>
              <a:rPr lang="en-US" dirty="0">
                <a:latin typeface="Courier"/>
                <a:cs typeface="Courier"/>
              </a:rPr>
              <a:t>$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ls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–al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watermelon.fsa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nada.TXT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&gt;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listing.txt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2&gt;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err.txt</a:t>
            </a:r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1206500" lvl="1" indent="-285750">
              <a:spcAft>
                <a:spcPts val="400"/>
              </a:spcAft>
              <a:buFont typeface="Arial"/>
              <a:buChar char="•"/>
            </a:pPr>
            <a:r>
              <a:rPr lang="en-US" sz="2000" dirty="0">
                <a:cs typeface="Calibri"/>
              </a:rPr>
              <a:t>prints STDOUT and STDERR to files</a:t>
            </a:r>
          </a:p>
          <a:p>
            <a:pPr marL="225425" lvl="1">
              <a:spcBef>
                <a:spcPts val="1200"/>
              </a:spcBef>
              <a:spcAft>
                <a:spcPts val="400"/>
              </a:spcAft>
            </a:pPr>
            <a:r>
              <a:rPr lang="en-US" dirty="0">
                <a:latin typeface="Courier"/>
                <a:cs typeface="Courier"/>
              </a:rPr>
              <a:t>$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ls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–al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watermelon.fsa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nada.TXT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2&gt;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err.txt</a:t>
            </a:r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1196975" lvl="1" indent="-342900">
              <a:spcBef>
                <a:spcPts val="1200"/>
              </a:spcBef>
              <a:spcAft>
                <a:spcPts val="400"/>
              </a:spcAft>
              <a:buFont typeface="Arial"/>
              <a:buChar char="•"/>
            </a:pPr>
            <a:r>
              <a:rPr lang="en-US" sz="2000" dirty="0">
                <a:cs typeface="Calibri"/>
              </a:rPr>
              <a:t>prints STDOUT to screen, STDERR to a file</a:t>
            </a:r>
          </a:p>
          <a:p>
            <a:pPr marL="225425" lvl="1">
              <a:spcBef>
                <a:spcPts val="1200"/>
              </a:spcBef>
              <a:spcAft>
                <a:spcPts val="400"/>
              </a:spcAft>
            </a:pPr>
            <a:r>
              <a:rPr lang="en-US" sz="2000" dirty="0">
                <a:latin typeface="Courier"/>
                <a:cs typeface="Courier"/>
              </a:rPr>
              <a:t>$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ls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–al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watermelon.fsa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nada.TXT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2&gt;&gt;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err.txt</a:t>
            </a:r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1196975" lvl="1" indent="-342900">
              <a:spcBef>
                <a:spcPts val="1200"/>
              </a:spcBef>
              <a:spcAft>
                <a:spcPts val="400"/>
              </a:spcAft>
              <a:buFont typeface="Arial"/>
              <a:buChar char="•"/>
            </a:pPr>
            <a:r>
              <a:rPr lang="en-US" sz="2000" dirty="0">
                <a:cs typeface="Calibri"/>
              </a:rPr>
              <a:t>appends STDERR to a file</a:t>
            </a:r>
          </a:p>
        </p:txBody>
      </p:sp>
    </p:spTree>
    <p:extLst>
      <p:ext uri="{BB962C8B-B14F-4D97-AF65-F5344CB8AC3E}">
        <p14:creationId xmlns:p14="http://schemas.microsoft.com/office/powerpoint/2010/main" val="4061715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Redirecting to nowhere</a:t>
            </a:r>
            <a:endParaRPr lang="en-US" sz="36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7279" y="1497262"/>
            <a:ext cx="87964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Redirect unwanted data streams to the "black hole"</a:t>
            </a:r>
          </a:p>
          <a:p>
            <a:pPr marL="342900" indent="-342900">
              <a:spcBef>
                <a:spcPts val="1200"/>
              </a:spcBef>
              <a:buFont typeface="Arial"/>
              <a:buChar char="•"/>
            </a:pP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/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dev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/null </a:t>
            </a:r>
            <a:r>
              <a:rPr lang="en-US" sz="2400" dirty="0"/>
              <a:t>is a "fake disk" or "</a:t>
            </a:r>
            <a:r>
              <a:rPr lang="en-US" sz="2400" dirty="0" err="1"/>
              <a:t>pseudodevice</a:t>
            </a:r>
            <a:r>
              <a:rPr lang="en-US" sz="2400" dirty="0"/>
              <a:t>" used for this</a:t>
            </a:r>
          </a:p>
          <a:p>
            <a:endParaRPr lang="en-US" sz="2400" dirty="0"/>
          </a:p>
          <a:p>
            <a:pPr marL="0" lvl="1"/>
            <a:r>
              <a:rPr lang="en-US" sz="2200" dirty="0">
                <a:latin typeface="Courier"/>
                <a:cs typeface="Courier"/>
              </a:rPr>
              <a:t>$ </a:t>
            </a:r>
            <a:r>
              <a:rPr lang="en-US" sz="2200" dirty="0" err="1">
                <a:solidFill>
                  <a:srgbClr val="0000FF"/>
                </a:solidFill>
                <a:latin typeface="Courier"/>
                <a:cs typeface="Courier"/>
              </a:rPr>
              <a:t>ls</a:t>
            </a:r>
            <a:r>
              <a:rPr lang="en-US" sz="2200" dirty="0">
                <a:solidFill>
                  <a:srgbClr val="0000FF"/>
                </a:solidFill>
                <a:latin typeface="Courier"/>
                <a:cs typeface="Courier"/>
              </a:rPr>
              <a:t> –al </a:t>
            </a:r>
            <a:r>
              <a:rPr lang="en-US" sz="2200" dirty="0" err="1">
                <a:solidFill>
                  <a:srgbClr val="0000FF"/>
                </a:solidFill>
                <a:latin typeface="Courier"/>
                <a:cs typeface="Courier"/>
              </a:rPr>
              <a:t>watermelon.fsa</a:t>
            </a:r>
            <a:r>
              <a:rPr lang="en-US" sz="2200" dirty="0">
                <a:solidFill>
                  <a:srgbClr val="0000FF"/>
                </a:solidFill>
                <a:latin typeface="Courier"/>
                <a:cs typeface="Courier"/>
              </a:rPr>
              <a:t> &gt; /</a:t>
            </a:r>
            <a:r>
              <a:rPr lang="en-US" sz="2200" dirty="0" err="1">
                <a:solidFill>
                  <a:srgbClr val="0000FF"/>
                </a:solidFill>
                <a:latin typeface="Courier"/>
                <a:cs typeface="Courier"/>
              </a:rPr>
              <a:t>dev</a:t>
            </a:r>
            <a:r>
              <a:rPr lang="en-US" sz="2200" dirty="0">
                <a:solidFill>
                  <a:srgbClr val="0000FF"/>
                </a:solidFill>
                <a:latin typeface="Courier"/>
                <a:cs typeface="Courier"/>
              </a:rPr>
              <a:t>/null</a:t>
            </a:r>
          </a:p>
          <a:p>
            <a:pPr marL="0" lvl="1"/>
            <a:endParaRPr lang="en-US" sz="22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0" lvl="1"/>
            <a:r>
              <a:rPr lang="en-US" sz="2200" dirty="0">
                <a:latin typeface="Courier"/>
                <a:cs typeface="Courier"/>
              </a:rPr>
              <a:t>$ </a:t>
            </a:r>
            <a:r>
              <a:rPr lang="en-US" sz="2200" dirty="0">
                <a:solidFill>
                  <a:srgbClr val="0000FF"/>
                </a:solidFill>
                <a:latin typeface="Courier"/>
                <a:cs typeface="Courier"/>
              </a:rPr>
              <a:t>bowtie2 –x </a:t>
            </a:r>
            <a:r>
              <a:rPr lang="en-US" sz="2200" dirty="0" err="1">
                <a:solidFill>
                  <a:srgbClr val="0000FF"/>
                </a:solidFill>
                <a:latin typeface="Courier"/>
                <a:cs typeface="Courier"/>
              </a:rPr>
              <a:t>UniVec_Core</a:t>
            </a:r>
            <a:r>
              <a:rPr lang="en-US" sz="2200" dirty="0">
                <a:solidFill>
                  <a:srgbClr val="0000FF"/>
                </a:solidFill>
                <a:latin typeface="Courier"/>
                <a:cs typeface="Courier"/>
              </a:rPr>
              <a:t> -1 R20_1.fq.gz -2 \</a:t>
            </a:r>
          </a:p>
          <a:p>
            <a:pPr marL="0" lvl="1"/>
            <a:r>
              <a:rPr lang="en-US" sz="2200" dirty="0">
                <a:solidFill>
                  <a:srgbClr val="0000FF"/>
                </a:solidFill>
                <a:latin typeface="Courier"/>
                <a:cs typeface="Courier"/>
              </a:rPr>
              <a:t>  R20_2.fq.gz --phred33 –local &gt; /</a:t>
            </a:r>
            <a:r>
              <a:rPr lang="en-US" sz="2200" dirty="0" err="1">
                <a:solidFill>
                  <a:srgbClr val="0000FF"/>
                </a:solidFill>
                <a:latin typeface="Courier"/>
                <a:cs typeface="Courier"/>
              </a:rPr>
              <a:t>dev</a:t>
            </a:r>
            <a:r>
              <a:rPr lang="en-US" sz="2200" dirty="0">
                <a:solidFill>
                  <a:srgbClr val="0000FF"/>
                </a:solidFill>
                <a:latin typeface="Courier"/>
                <a:cs typeface="Courier"/>
              </a:rPr>
              <a:t>/null  \</a:t>
            </a:r>
          </a:p>
          <a:p>
            <a:pPr marL="0" lvl="1"/>
            <a:r>
              <a:rPr lang="en-US" sz="2200" dirty="0">
                <a:solidFill>
                  <a:srgbClr val="0000FF"/>
                </a:solidFill>
                <a:latin typeface="Courier"/>
                <a:cs typeface="Courier"/>
              </a:rPr>
              <a:t>  2&gt;&gt;clean_filter_R20.log</a:t>
            </a:r>
          </a:p>
        </p:txBody>
      </p:sp>
    </p:spTree>
    <p:extLst>
      <p:ext uri="{BB962C8B-B14F-4D97-AF65-F5344CB8AC3E}">
        <p14:creationId xmlns:p14="http://schemas.microsoft.com/office/powerpoint/2010/main" val="2271550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File links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9623" y="1506744"/>
            <a:ext cx="872387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lvl="1">
              <a:spcAft>
                <a:spcPts val="400"/>
              </a:spcAft>
            </a:pPr>
            <a:r>
              <a:rPr lang="en-US" sz="2800" dirty="0">
                <a:latin typeface="Courier"/>
                <a:cs typeface="Courier"/>
              </a:rPr>
              <a:t>$ </a:t>
            </a:r>
            <a:r>
              <a:rPr lang="en-US" sz="2800" dirty="0" err="1">
                <a:solidFill>
                  <a:srgbClr val="0000FF"/>
                </a:solidFill>
                <a:latin typeface="Courier"/>
                <a:cs typeface="Courier"/>
              </a:rPr>
              <a:t>ln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800" dirty="0">
                <a:cs typeface="Calibri"/>
              </a:rPr>
              <a:t>–   </a:t>
            </a:r>
            <a:r>
              <a:rPr lang="en-US" sz="2400" dirty="0">
                <a:cs typeface="Calibri"/>
              </a:rPr>
              <a:t>make a link to a file (similar to an alias)</a:t>
            </a:r>
          </a:p>
          <a:p>
            <a:pPr marL="225425" lvl="1" indent="346075">
              <a:spcAft>
                <a:spcPts val="400"/>
              </a:spcAft>
            </a:pPr>
            <a:r>
              <a:rPr lang="en-US" sz="2400" dirty="0">
                <a:latin typeface="Courier"/>
                <a:cs typeface="Courier"/>
              </a:rPr>
              <a:t>$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ln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-s </a:t>
            </a:r>
            <a:r>
              <a:rPr lang="en-US" sz="2400" u="sng" dirty="0">
                <a:solidFill>
                  <a:srgbClr val="0000FF"/>
                </a:solidFill>
                <a:latin typeface="Courier"/>
                <a:cs typeface="Courier"/>
              </a:rPr>
              <a:t>filename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cs typeface="Calibri"/>
              </a:rPr>
              <a:t>[link has same name as file] </a:t>
            </a:r>
            <a:endParaRPr lang="en-US" sz="2400" u="sng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225425" lvl="1" indent="346075">
              <a:spcAft>
                <a:spcPts val="400"/>
              </a:spcAft>
            </a:pPr>
            <a:r>
              <a:rPr lang="en-US" sz="2400" dirty="0">
                <a:latin typeface="Courier"/>
                <a:cs typeface="Courier"/>
              </a:rPr>
              <a:t>$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ln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-s </a:t>
            </a:r>
            <a:r>
              <a:rPr lang="en-US" sz="2400" u="sng" dirty="0">
                <a:solidFill>
                  <a:srgbClr val="0000FF"/>
                </a:solidFill>
                <a:latin typeface="Courier"/>
                <a:cs typeface="Courier"/>
              </a:rPr>
              <a:t>filename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u="sng" dirty="0">
                <a:solidFill>
                  <a:srgbClr val="0000FF"/>
                </a:solidFill>
                <a:latin typeface="Courier"/>
                <a:cs typeface="Courier"/>
              </a:rPr>
              <a:t>link-name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cs typeface="Calibri"/>
              </a:rPr>
              <a:t>[link has new name] </a:t>
            </a:r>
            <a:endParaRPr lang="en-US" sz="2400" u="sng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225425" lvl="1" indent="346075">
              <a:spcAft>
                <a:spcPts val="400"/>
              </a:spcAft>
            </a:pPr>
            <a:r>
              <a:rPr lang="en-US" sz="2400" dirty="0">
                <a:latin typeface="Courier"/>
                <a:cs typeface="Courier"/>
              </a:rPr>
              <a:t>$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ln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-s </a:t>
            </a:r>
            <a:r>
              <a:rPr lang="en-US" sz="2400" u="sng" dirty="0">
                <a:solidFill>
                  <a:srgbClr val="0000FF"/>
                </a:solidFill>
                <a:latin typeface="Courier"/>
                <a:cs typeface="Courier"/>
              </a:rPr>
              <a:t>directory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u="sng" dirty="0">
                <a:solidFill>
                  <a:srgbClr val="0000FF"/>
                </a:solidFill>
                <a:latin typeface="Courier"/>
                <a:cs typeface="Courier"/>
              </a:rPr>
              <a:t>link-name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cs typeface="Calibri"/>
              </a:rPr>
              <a:t>[link has new name] </a:t>
            </a:r>
            <a:endParaRPr lang="en-US" sz="2400" u="sng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7926" y="3603836"/>
            <a:ext cx="8458592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8325" lvl="1" indent="-342900">
              <a:spcAft>
                <a:spcPts val="600"/>
              </a:spcAft>
              <a:buFont typeface="Arial"/>
              <a:buChar char="•"/>
            </a:pPr>
            <a:r>
              <a:rPr lang="en-US" sz="2400" dirty="0">
                <a:latin typeface="Calibri"/>
                <a:cs typeface="Calibri"/>
              </a:rPr>
              <a:t>Opening the "link" opens the actual file being linked to, likewise for editing</a:t>
            </a:r>
          </a:p>
          <a:p>
            <a:pPr marL="568325" lvl="1" indent="-342900">
              <a:spcAft>
                <a:spcPts val="600"/>
              </a:spcAft>
              <a:buFont typeface="Arial"/>
              <a:buChar char="•"/>
            </a:pPr>
            <a:r>
              <a:rPr lang="en-US" sz="2400" dirty="0">
                <a:latin typeface="Calibri"/>
                <a:cs typeface="Calibri"/>
              </a:rPr>
              <a:t>Can link to links</a:t>
            </a:r>
          </a:p>
          <a:p>
            <a:pPr marL="568325" lvl="1" indent="-342900">
              <a:spcAft>
                <a:spcPts val="600"/>
              </a:spcAft>
              <a:buFont typeface="Arial"/>
              <a:buChar char="•"/>
            </a:pPr>
            <a:r>
              <a:rPr lang="en-US" sz="2400" dirty="0">
                <a:latin typeface="Calibri"/>
                <a:cs typeface="Calibri"/>
              </a:rPr>
              <a:t>Helps you having lots of the same file sitting around, which becomes a problem when you start editing them</a:t>
            </a:r>
          </a:p>
          <a:p>
            <a:pPr marL="568325" lvl="1" indent="-342900">
              <a:spcAft>
                <a:spcPts val="600"/>
              </a:spcAft>
              <a:buFont typeface="Arial"/>
              <a:buChar char="•"/>
            </a:pPr>
            <a:r>
              <a:rPr lang="en-US" sz="2400" dirty="0">
                <a:latin typeface="Calibri"/>
                <a:cs typeface="Calibri"/>
              </a:rPr>
              <a:t>'FINAL_ANALYSES' example</a:t>
            </a:r>
          </a:p>
        </p:txBody>
      </p:sp>
    </p:spTree>
    <p:extLst>
      <p:ext uri="{BB962C8B-B14F-4D97-AF65-F5344CB8AC3E}">
        <p14:creationId xmlns:p14="http://schemas.microsoft.com/office/powerpoint/2010/main" val="319711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2771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File links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7926" y="3197263"/>
            <a:ext cx="8458592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8325" lvl="1" indent="-342900">
              <a:spcAft>
                <a:spcPts val="600"/>
              </a:spcAft>
              <a:buFont typeface="Arial"/>
              <a:buChar char="•"/>
            </a:pPr>
            <a:r>
              <a:rPr lang="en-US" sz="2400" dirty="0">
                <a:latin typeface="Calibri"/>
                <a:cs typeface="Calibri"/>
              </a:rPr>
              <a:t>I always use symbolic links</a:t>
            </a:r>
          </a:p>
          <a:p>
            <a:pPr marL="568325" lvl="1" indent="-342900">
              <a:spcAft>
                <a:spcPts val="600"/>
              </a:spcAft>
              <a:buFont typeface="Arial"/>
              <a:buChar char="•"/>
            </a:pPr>
            <a:r>
              <a:rPr lang="en-US" sz="2400" dirty="0">
                <a:latin typeface="Calibri"/>
                <a:cs typeface="Calibri"/>
              </a:rPr>
              <a:t>Opening the "link" opens the actual file being linked to, likewise for editing</a:t>
            </a:r>
          </a:p>
          <a:p>
            <a:pPr marL="568325" lvl="1" indent="-342900">
              <a:spcAft>
                <a:spcPts val="600"/>
              </a:spcAft>
              <a:buFont typeface="Arial"/>
              <a:buChar char="•"/>
            </a:pPr>
            <a:r>
              <a:rPr lang="en-US" sz="2400" dirty="0">
                <a:latin typeface="Calibri"/>
                <a:cs typeface="Calibri"/>
              </a:rPr>
              <a:t>Can link to links</a:t>
            </a:r>
          </a:p>
          <a:p>
            <a:pPr marL="568325" lvl="1" indent="-342900">
              <a:spcAft>
                <a:spcPts val="600"/>
              </a:spcAft>
              <a:buFont typeface="Arial"/>
              <a:buChar char="•"/>
            </a:pPr>
            <a:r>
              <a:rPr lang="en-US" sz="2400" dirty="0">
                <a:latin typeface="Calibri"/>
                <a:cs typeface="Calibri"/>
              </a:rPr>
              <a:t>Helps you avoid having lots of the same file sitting around, which becomes a problem </a:t>
            </a:r>
            <a:r>
              <a:rPr lang="en-US" sz="2400" u="sng" dirty="0">
                <a:latin typeface="Calibri"/>
                <a:cs typeface="Calibri"/>
              </a:rPr>
              <a:t>when</a:t>
            </a:r>
            <a:r>
              <a:rPr lang="en-US" sz="2400" dirty="0">
                <a:latin typeface="Calibri"/>
                <a:cs typeface="Calibri"/>
              </a:rPr>
              <a:t> you start editing them</a:t>
            </a:r>
          </a:p>
          <a:p>
            <a:pPr marL="568325" lvl="1" indent="-342900">
              <a:spcAft>
                <a:spcPts val="600"/>
              </a:spcAft>
              <a:buFont typeface="Arial"/>
              <a:buChar char="•"/>
            </a:pPr>
            <a:r>
              <a:rPr lang="en-US" sz="2400" dirty="0">
                <a:latin typeface="Calibri"/>
                <a:cs typeface="Calibri"/>
              </a:rPr>
              <a:t>"FINAL_ANALYSES" 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882602"/>
              </p:ext>
            </p:extLst>
          </p:nvPr>
        </p:nvGraphicFramePr>
        <p:xfrm>
          <a:off x="631739" y="1247050"/>
          <a:ext cx="7821898" cy="18389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910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0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Symbolic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 location of physical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points to the abstract location</a:t>
                      </a:r>
                      <a:r>
                        <a:rPr lang="en-US" baseline="0" dirty="0"/>
                        <a:t> of a file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cannot link directories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can link directories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updated if the linked file is moved</a:t>
                      </a:r>
                      <a:r>
                        <a:rPr lang="en-US" baseline="0" dirty="0"/>
                        <a:t> or deleted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</a:t>
                      </a:r>
                      <a:r>
                        <a:rPr lang="en-US" baseline="0" dirty="0"/>
                        <a:t> updated if linked file is moved or deleted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483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9623" y="1619919"/>
            <a:ext cx="872387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lvl="1">
              <a:spcAft>
                <a:spcPts val="400"/>
              </a:spcAft>
            </a:pPr>
            <a:r>
              <a:rPr lang="en-US" sz="2800" dirty="0">
                <a:latin typeface="Courier"/>
                <a:cs typeface="Courier"/>
              </a:rPr>
              <a:t>$ </a:t>
            </a:r>
            <a:r>
              <a:rPr lang="en-US" sz="2800" dirty="0" err="1">
                <a:solidFill>
                  <a:srgbClr val="0000FF"/>
                </a:solidFill>
                <a:latin typeface="Courier"/>
                <a:cs typeface="Courier"/>
              </a:rPr>
              <a:t>wc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800" dirty="0">
                <a:cs typeface="Calibri"/>
              </a:rPr>
              <a:t>–   </a:t>
            </a:r>
            <a:r>
              <a:rPr lang="en-US" sz="2400" dirty="0">
                <a:cs typeface="Calibri"/>
              </a:rPr>
              <a:t>get the </a:t>
            </a:r>
            <a:r>
              <a:rPr lang="en-US" sz="2400" u="sng" dirty="0">
                <a:cs typeface="Calibri"/>
              </a:rPr>
              <a:t>w</a:t>
            </a:r>
            <a:r>
              <a:rPr lang="en-US" sz="2400" dirty="0">
                <a:cs typeface="Calibri"/>
              </a:rPr>
              <a:t>ord, line, and </a:t>
            </a:r>
            <a:r>
              <a:rPr lang="en-US" sz="2400" u="sng" dirty="0">
                <a:cs typeface="Calibri"/>
              </a:rPr>
              <a:t>c</a:t>
            </a:r>
            <a:r>
              <a:rPr lang="en-US" sz="2400" dirty="0">
                <a:cs typeface="Calibri"/>
              </a:rPr>
              <a:t>haracter counts</a:t>
            </a:r>
          </a:p>
          <a:p>
            <a:pPr marL="225425" lvl="1" indent="346075">
              <a:spcAft>
                <a:spcPts val="400"/>
              </a:spcAft>
            </a:pPr>
            <a:r>
              <a:rPr lang="en-US" sz="2400" dirty="0">
                <a:latin typeface="Courier"/>
                <a:cs typeface="Courier"/>
              </a:rPr>
              <a:t>$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wc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u="sng" dirty="0">
                <a:solidFill>
                  <a:srgbClr val="0000FF"/>
                </a:solidFill>
                <a:latin typeface="Courier"/>
                <a:cs typeface="Courier"/>
              </a:rPr>
              <a:t>filename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cs typeface="Calibri"/>
              </a:rPr>
              <a:t>[# of lines, words, and bytes] </a:t>
            </a:r>
            <a:endParaRPr lang="en-US" sz="2400" u="sng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225425" lvl="1" indent="346075">
              <a:spcAft>
                <a:spcPts val="400"/>
              </a:spcAft>
            </a:pPr>
            <a:r>
              <a:rPr lang="en-US" sz="2400" dirty="0">
                <a:latin typeface="Courier"/>
                <a:cs typeface="Courier"/>
              </a:rPr>
              <a:t>$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wc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-l </a:t>
            </a:r>
            <a:r>
              <a:rPr lang="en-US" sz="2400" u="sng" dirty="0">
                <a:solidFill>
                  <a:srgbClr val="0000FF"/>
                </a:solidFill>
                <a:latin typeface="Courier"/>
                <a:cs typeface="Courier"/>
              </a:rPr>
              <a:t>filename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cs typeface="Calibri"/>
              </a:rPr>
              <a:t>[# of lines] </a:t>
            </a:r>
            <a:endParaRPr lang="en-US" sz="2400" u="sng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225425" lvl="1" indent="346075">
              <a:spcAft>
                <a:spcPts val="400"/>
              </a:spcAft>
            </a:pPr>
            <a:r>
              <a:rPr lang="en-US" sz="2400" dirty="0">
                <a:latin typeface="Courier"/>
                <a:cs typeface="Courier"/>
              </a:rPr>
              <a:t>$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wc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-m </a:t>
            </a:r>
            <a:r>
              <a:rPr lang="en-US" sz="2400" u="sng" dirty="0">
                <a:solidFill>
                  <a:srgbClr val="0000FF"/>
                </a:solidFill>
                <a:latin typeface="Courier"/>
                <a:cs typeface="Courier"/>
              </a:rPr>
              <a:t>filename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cs typeface="Calibri"/>
              </a:rPr>
              <a:t>[# of characters] </a:t>
            </a:r>
            <a:endParaRPr lang="en-US" sz="2400" u="sng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9431" y="3927576"/>
            <a:ext cx="7007138" cy="882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8325" lvl="1" indent="-342900">
              <a:spcAft>
                <a:spcPts val="400"/>
              </a:spcAft>
              <a:buFont typeface="Arial"/>
              <a:buChar char="•"/>
            </a:pPr>
            <a:r>
              <a:rPr lang="en-US" sz="2400" dirty="0">
                <a:latin typeface="Calibri"/>
                <a:cs typeface="Calibri"/>
              </a:rPr>
              <a:t>How many genes in the watermelon </a:t>
            </a:r>
            <a:r>
              <a:rPr lang="en-US" sz="2400" dirty="0" err="1">
                <a:latin typeface="Calibri"/>
                <a:cs typeface="Calibri"/>
              </a:rPr>
              <a:t>mt</a:t>
            </a:r>
            <a:r>
              <a:rPr lang="en-US" sz="2400" dirty="0">
                <a:latin typeface="Calibri"/>
                <a:cs typeface="Calibri"/>
              </a:rPr>
              <a:t> genome?</a:t>
            </a:r>
          </a:p>
          <a:p>
            <a:pPr marL="568325" lvl="1" indent="-342900">
              <a:spcAft>
                <a:spcPts val="400"/>
              </a:spcAft>
              <a:buFont typeface="Arial"/>
              <a:buChar char="•"/>
            </a:pPr>
            <a:r>
              <a:rPr lang="en-US" sz="2400" dirty="0">
                <a:latin typeface="Calibri"/>
                <a:cs typeface="Calibri"/>
              </a:rPr>
              <a:t>How many ribosomal protein genes?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64627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wc</a:t>
            </a:r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37748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sort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9348" y="1519319"/>
            <a:ext cx="8203177" cy="4401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lvl="1">
              <a:spcAft>
                <a:spcPts val="1200"/>
              </a:spcAft>
            </a:pPr>
            <a:r>
              <a:rPr lang="en-US" sz="2800" dirty="0">
                <a:latin typeface="Courier"/>
                <a:cs typeface="Courier"/>
              </a:rPr>
              <a:t>$ 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sort [sort lines of a text file]</a:t>
            </a:r>
            <a:endParaRPr lang="en-US" sz="2400" dirty="0">
              <a:cs typeface="Courier"/>
            </a:endParaRPr>
          </a:p>
          <a:p>
            <a:pPr marL="1092200" lvl="1">
              <a:spcAft>
                <a:spcPts val="1200"/>
              </a:spcAft>
            </a:pPr>
            <a:r>
              <a:rPr lang="en-US" sz="2400" dirty="0">
                <a:latin typeface="Courier"/>
                <a:cs typeface="Courier"/>
              </a:rPr>
              <a:t>-k </a:t>
            </a:r>
            <a:r>
              <a:rPr lang="en-US" sz="2400" dirty="0">
                <a:cs typeface="Courier"/>
              </a:rPr>
              <a:t>which column to sort by</a:t>
            </a:r>
          </a:p>
          <a:p>
            <a:pPr marL="1092200" lvl="1">
              <a:spcAft>
                <a:spcPts val="1200"/>
              </a:spcAft>
            </a:pPr>
            <a:r>
              <a:rPr lang="en-US" sz="2400" dirty="0">
                <a:latin typeface="Courier"/>
                <a:cs typeface="Courier"/>
              </a:rPr>
              <a:t>-g </a:t>
            </a:r>
            <a:r>
              <a:rPr lang="en-US" sz="2400" dirty="0">
                <a:cs typeface="Courier"/>
              </a:rPr>
              <a:t>general numeric sort</a:t>
            </a:r>
          </a:p>
          <a:p>
            <a:pPr marL="1092200" lvl="1">
              <a:spcAft>
                <a:spcPts val="1200"/>
              </a:spcAft>
            </a:pPr>
            <a:r>
              <a:rPr lang="en-US" sz="2400" dirty="0">
                <a:latin typeface="Courier"/>
                <a:cs typeface="Courier"/>
              </a:rPr>
              <a:t>-r </a:t>
            </a:r>
            <a:r>
              <a:rPr lang="en-US" sz="2400" dirty="0">
                <a:cs typeface="Courier"/>
              </a:rPr>
              <a:t>reverse the ordering (descending order)</a:t>
            </a:r>
          </a:p>
          <a:p>
            <a:pPr marL="1092200" lvl="1">
              <a:spcAft>
                <a:spcPts val="1200"/>
              </a:spcAft>
            </a:pPr>
            <a:endParaRPr lang="en-US" sz="2400" dirty="0">
              <a:cs typeface="Courier"/>
            </a:endParaRPr>
          </a:p>
          <a:p>
            <a:pPr marL="565150" lvl="1" indent="6350">
              <a:spcAft>
                <a:spcPts val="400"/>
              </a:spcAft>
            </a:pPr>
            <a:r>
              <a:rPr lang="en-US" sz="2400" dirty="0">
                <a:latin typeface="Courier"/>
                <a:cs typeface="Courier"/>
              </a:rPr>
              <a:t>$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sort -k2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fruit.txt</a:t>
            </a:r>
            <a:endParaRPr lang="en-US" sz="2400" dirty="0">
              <a:latin typeface="Courier"/>
              <a:cs typeface="Courier"/>
            </a:endParaRPr>
          </a:p>
          <a:p>
            <a:pPr marL="225425" lvl="1" indent="346075">
              <a:spcAft>
                <a:spcPts val="400"/>
              </a:spcAft>
            </a:pPr>
            <a:r>
              <a:rPr lang="en-US" sz="2400" dirty="0">
                <a:latin typeface="Courier"/>
                <a:cs typeface="Courier"/>
              </a:rPr>
              <a:t>$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sort -k1gr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fruit.txt</a:t>
            </a:r>
            <a:endParaRPr lang="en-US" sz="2400" u="sng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225425" lvl="1" indent="346075">
              <a:spcAft>
                <a:spcPts val="400"/>
              </a:spcAft>
            </a:pPr>
            <a:r>
              <a:rPr lang="en-US" sz="2400" dirty="0">
                <a:latin typeface="Courier"/>
                <a:cs typeface="Courier"/>
              </a:rPr>
              <a:t>$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sort -k5gr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watermelon.gff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1092200" lvl="1">
              <a:spcAft>
                <a:spcPts val="1200"/>
              </a:spcAft>
            </a:pPr>
            <a:endParaRPr lang="en-US" sz="2400" dirty="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320739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753" y="308094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Quick aside about fonts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6557" y="1500906"/>
            <a:ext cx="79911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4025" lvl="2" indent="-223838">
              <a:spcAft>
                <a:spcPts val="600"/>
              </a:spcAft>
              <a:buFont typeface="Arial"/>
              <a:buChar char="•"/>
            </a:pPr>
            <a:r>
              <a:rPr lang="en-US" sz="2400" dirty="0">
                <a:latin typeface="Calibri"/>
                <a:cs typeface="Calibri"/>
              </a:rPr>
              <a:t>Proportional vs. fixed-width (</a:t>
            </a:r>
            <a:r>
              <a:rPr lang="en-US" sz="2400" dirty="0" err="1">
                <a:latin typeface="Calibri"/>
                <a:cs typeface="Calibri"/>
              </a:rPr>
              <a:t>monospace</a:t>
            </a:r>
            <a:r>
              <a:rPr lang="en-US" sz="2400" dirty="0">
                <a:latin typeface="Calibri"/>
                <a:cs typeface="Calibri"/>
              </a:rPr>
              <a:t>) fonts</a:t>
            </a:r>
          </a:p>
          <a:p>
            <a:pPr marL="454025" lvl="2" indent="-223838">
              <a:spcAft>
                <a:spcPts val="600"/>
              </a:spcAft>
              <a:buFont typeface="Arial"/>
              <a:buChar char="•"/>
            </a:pPr>
            <a:r>
              <a:rPr lang="en-US" sz="2400" dirty="0">
                <a:latin typeface="Calibri"/>
                <a:cs typeface="Calibri"/>
              </a:rPr>
              <a:t>Get used to using and programming with </a:t>
            </a:r>
            <a:r>
              <a:rPr lang="en-US" sz="2400" dirty="0" err="1">
                <a:latin typeface="Calibri"/>
                <a:cs typeface="Calibri"/>
              </a:rPr>
              <a:t>monospace</a:t>
            </a:r>
            <a:r>
              <a:rPr lang="en-US" sz="2400" dirty="0">
                <a:latin typeface="Calibri"/>
                <a:cs typeface="Calibri"/>
              </a:rPr>
              <a:t> fonts</a:t>
            </a:r>
          </a:p>
          <a:p>
            <a:pPr marL="1370013" lvl="3" indent="-342900">
              <a:spcAft>
                <a:spcPts val="600"/>
              </a:spcAft>
              <a:buFont typeface="Lucida Grande"/>
              <a:buChar char="–"/>
            </a:pPr>
            <a:r>
              <a:rPr lang="en-US" sz="2200" dirty="0">
                <a:latin typeface="Courier"/>
                <a:cs typeface="Courier"/>
              </a:rPr>
              <a:t>e.g., Courier</a:t>
            </a:r>
            <a:r>
              <a:rPr lang="en-US" sz="2200" dirty="0">
                <a:latin typeface="Calibri"/>
                <a:cs typeface="Calibri"/>
              </a:rPr>
              <a:t>,  </a:t>
            </a:r>
            <a:r>
              <a:rPr lang="en-US" sz="2200" dirty="0">
                <a:latin typeface="Liberation Mono"/>
                <a:cs typeface="Liberation Mono"/>
              </a:rPr>
              <a:t>Liberation Mono</a:t>
            </a:r>
            <a:r>
              <a:rPr lang="en-US" sz="2200" dirty="0">
                <a:latin typeface="Calibri"/>
                <a:cs typeface="Calibri"/>
              </a:rPr>
              <a:t>,  </a:t>
            </a:r>
            <a:r>
              <a:rPr lang="en-US" sz="2200" dirty="0">
                <a:latin typeface="Monaco"/>
                <a:cs typeface="Monaco"/>
              </a:rPr>
              <a:t>Monaco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593284"/>
              </p:ext>
            </p:extLst>
          </p:nvPr>
        </p:nvGraphicFramePr>
        <p:xfrm>
          <a:off x="2301098" y="3200835"/>
          <a:ext cx="4562056" cy="22027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6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5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0692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Proportion</a:t>
                      </a:r>
                      <a:r>
                        <a:rPr lang="en-US" sz="2600" dirty="0">
                          <a:latin typeface="Calibri"/>
                          <a:cs typeface="Calibri"/>
                        </a:rPr>
                        <a:t>al</a:t>
                      </a:r>
                    </a:p>
                  </a:txBody>
                  <a:tcPr marL="135787" marR="135787" marT="67893" marB="67893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err="1">
                          <a:latin typeface="Courier"/>
                          <a:cs typeface="Courier"/>
                        </a:rPr>
                        <a:t>Monospace</a:t>
                      </a:r>
                      <a:endParaRPr lang="en-US" sz="2600" dirty="0">
                        <a:latin typeface="Courier"/>
                        <a:cs typeface="Courier"/>
                      </a:endParaRPr>
                    </a:p>
                  </a:txBody>
                  <a:tcPr marL="135787" marR="135787" marT="67893" marB="67893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692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err="1"/>
                        <a:t>AAAccgGTT</a:t>
                      </a:r>
                      <a:endParaRPr lang="en-US" sz="2600" dirty="0"/>
                    </a:p>
                  </a:txBody>
                  <a:tcPr marL="135787" marR="135787" marT="67893" marB="67893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err="1">
                          <a:latin typeface="Courier"/>
                          <a:cs typeface="Courier"/>
                        </a:rPr>
                        <a:t>AAAccgGTT</a:t>
                      </a:r>
                      <a:endParaRPr lang="en-US" sz="2600" dirty="0">
                        <a:latin typeface="Courier"/>
                        <a:cs typeface="Courier"/>
                      </a:endParaRPr>
                    </a:p>
                  </a:txBody>
                  <a:tcPr marL="135787" marR="135787" marT="67893" marB="67893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69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|||||||||</a:t>
                      </a:r>
                    </a:p>
                  </a:txBody>
                  <a:tcPr marL="135787" marR="135787" marT="67893" marB="67893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Courier"/>
                          <a:cs typeface="Courier"/>
                        </a:rPr>
                        <a:t>|||||||||</a:t>
                      </a:r>
                    </a:p>
                  </a:txBody>
                  <a:tcPr marL="135787" marR="135787" marT="67893" marB="67893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0692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AAG--TAAC</a:t>
                      </a:r>
                    </a:p>
                  </a:txBody>
                  <a:tcPr marL="135787" marR="135787" marT="67893" marB="67893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Courier"/>
                          <a:cs typeface="Courier"/>
                        </a:rPr>
                        <a:t>AAG--TAAC</a:t>
                      </a:r>
                    </a:p>
                  </a:txBody>
                  <a:tcPr marL="135787" marR="135787" marT="67893" marB="67893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8829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column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9348" y="1612895"/>
            <a:ext cx="8203177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lvl="1">
              <a:spcAft>
                <a:spcPts val="1200"/>
              </a:spcAft>
            </a:pPr>
            <a:r>
              <a:rPr lang="en-US" sz="2800" dirty="0">
                <a:latin typeface="Courier"/>
                <a:cs typeface="Courier"/>
              </a:rPr>
              <a:t>$ 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column [options] filename</a:t>
            </a:r>
            <a:endParaRPr lang="en-US" sz="2400" dirty="0">
              <a:cs typeface="Courier"/>
            </a:endParaRPr>
          </a:p>
          <a:p>
            <a:pPr marL="1092200" lvl="1">
              <a:spcAft>
                <a:spcPts val="1200"/>
              </a:spcAft>
            </a:pPr>
            <a:r>
              <a:rPr lang="en-US" sz="2400" dirty="0">
                <a:latin typeface="Courier"/>
                <a:cs typeface="Courier"/>
              </a:rPr>
              <a:t>-t </a:t>
            </a:r>
            <a:r>
              <a:rPr lang="en-US" sz="2400" dirty="0">
                <a:cs typeface="Courier"/>
              </a:rPr>
              <a:t>turn this file into a clean, viewable table</a:t>
            </a:r>
          </a:p>
          <a:p>
            <a:pPr marL="565150" lvl="1" indent="6350">
              <a:spcAft>
                <a:spcPts val="400"/>
              </a:spcAft>
            </a:pPr>
            <a:endParaRPr lang="en-US" sz="2400" dirty="0">
              <a:latin typeface="Courier"/>
              <a:cs typeface="Courier"/>
            </a:endParaRPr>
          </a:p>
          <a:p>
            <a:pPr marL="565150" lvl="1" indent="6350">
              <a:spcAft>
                <a:spcPts val="400"/>
              </a:spcAft>
            </a:pPr>
            <a:r>
              <a:rPr lang="en-US" sz="2400" dirty="0">
                <a:latin typeface="Courier"/>
                <a:cs typeface="Courier"/>
              </a:rPr>
              <a:t>$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column –t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fruit.txt</a:t>
            </a:r>
            <a:endParaRPr lang="en-US" sz="2400" dirty="0">
              <a:latin typeface="Courier"/>
              <a:cs typeface="Courier"/>
            </a:endParaRPr>
          </a:p>
          <a:p>
            <a:pPr marL="225425" lvl="1" indent="346075">
              <a:spcAft>
                <a:spcPts val="400"/>
              </a:spcAft>
            </a:pPr>
            <a:r>
              <a:rPr lang="en-US" sz="2400" dirty="0">
                <a:latin typeface="Courier"/>
                <a:cs typeface="Courier"/>
              </a:rPr>
              <a:t>$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column –t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watermelon.gff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1092200" lvl="1">
              <a:spcAft>
                <a:spcPts val="1200"/>
              </a:spcAft>
            </a:pPr>
            <a:endParaRPr lang="en-US" sz="2400" dirty="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167411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grep</a:t>
            </a:r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9623" y="1619919"/>
            <a:ext cx="8723875" cy="4360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lvl="1">
              <a:spcAft>
                <a:spcPts val="1200"/>
              </a:spcAft>
            </a:pPr>
            <a:r>
              <a:rPr lang="en-US" sz="2800" dirty="0">
                <a:latin typeface="Courier"/>
                <a:cs typeface="Courier"/>
              </a:rPr>
              <a:t>$ </a:t>
            </a:r>
            <a:r>
              <a:rPr lang="en-US" sz="2800" dirty="0" err="1">
                <a:solidFill>
                  <a:srgbClr val="0000FF"/>
                </a:solidFill>
                <a:latin typeface="Courier"/>
                <a:cs typeface="Courier"/>
              </a:rPr>
              <a:t>grep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800" dirty="0">
                <a:cs typeface="Calibri"/>
              </a:rPr>
              <a:t>–   </a:t>
            </a:r>
            <a:r>
              <a:rPr lang="en-US" sz="2400" dirty="0">
                <a:cs typeface="Calibri"/>
              </a:rPr>
              <a:t>print lines matching a pattern</a:t>
            </a:r>
          </a:p>
          <a:p>
            <a:pPr marL="1146175" lvl="1" indent="-287338">
              <a:spcAft>
                <a:spcPts val="400"/>
              </a:spcAft>
              <a:buFont typeface="Arial"/>
              <a:buChar char="•"/>
            </a:pPr>
            <a:r>
              <a:rPr lang="en-US" sz="2400" dirty="0">
                <a:latin typeface="Courier"/>
                <a:cs typeface="Courier"/>
              </a:rPr>
              <a:t>g/re/p</a:t>
            </a:r>
            <a:r>
              <a:rPr lang="en-US" sz="2400" dirty="0">
                <a:cs typeface="Calibri"/>
              </a:rPr>
              <a:t> in the </a:t>
            </a:r>
            <a:r>
              <a:rPr lang="en-US" sz="2400" i="1" dirty="0" err="1">
                <a:cs typeface="Calibri"/>
              </a:rPr>
              <a:t>ed</a:t>
            </a:r>
            <a:r>
              <a:rPr lang="en-US" sz="2400" i="1" dirty="0">
                <a:cs typeface="Calibri"/>
              </a:rPr>
              <a:t> </a:t>
            </a:r>
            <a:r>
              <a:rPr lang="en-US" sz="2400" dirty="0">
                <a:cs typeface="Calibri"/>
              </a:rPr>
              <a:t>scripting language</a:t>
            </a:r>
          </a:p>
          <a:p>
            <a:pPr marL="2060575" lvl="5" indent="-287338">
              <a:spcAft>
                <a:spcPts val="400"/>
              </a:spcAft>
              <a:buFont typeface="Lucida Grande"/>
              <a:buChar char="–"/>
            </a:pPr>
            <a:r>
              <a:rPr lang="en-US" sz="2400" u="sng" dirty="0">
                <a:cs typeface="Calibri"/>
              </a:rPr>
              <a:t>g</a:t>
            </a:r>
            <a:r>
              <a:rPr lang="en-US" sz="2400" dirty="0">
                <a:cs typeface="Calibri"/>
              </a:rPr>
              <a:t>lobal/</a:t>
            </a:r>
            <a:r>
              <a:rPr lang="en-US" sz="2400" u="sng" dirty="0">
                <a:cs typeface="Calibri"/>
              </a:rPr>
              <a:t>r</a:t>
            </a:r>
            <a:r>
              <a:rPr lang="en-US" sz="2400" dirty="0">
                <a:cs typeface="Calibri"/>
              </a:rPr>
              <a:t>egular </a:t>
            </a:r>
            <a:r>
              <a:rPr lang="en-US" sz="2400" u="sng" dirty="0">
                <a:cs typeface="Calibri"/>
              </a:rPr>
              <a:t>e</a:t>
            </a:r>
            <a:r>
              <a:rPr lang="en-US" sz="2400" dirty="0">
                <a:cs typeface="Calibri"/>
              </a:rPr>
              <a:t>xpression/</a:t>
            </a:r>
            <a:r>
              <a:rPr lang="en-US" sz="2400" u="sng" dirty="0">
                <a:cs typeface="Calibri"/>
              </a:rPr>
              <a:t>p</a:t>
            </a:r>
            <a:r>
              <a:rPr lang="en-US" sz="2400" dirty="0">
                <a:cs typeface="Calibri"/>
              </a:rPr>
              <a:t>rint</a:t>
            </a:r>
          </a:p>
          <a:p>
            <a:pPr marL="1146175" lvl="1" indent="-287338">
              <a:spcAft>
                <a:spcPts val="400"/>
              </a:spcAft>
              <a:buFont typeface="Arial"/>
              <a:buChar char="•"/>
            </a:pPr>
            <a:r>
              <a:rPr lang="en-US" sz="2400" dirty="0">
                <a:cs typeface="Calibri"/>
              </a:rPr>
              <a:t>EXTREMELY powerful – one of the more useful tools in the Unix bioinformatics toolbox</a:t>
            </a:r>
          </a:p>
          <a:p>
            <a:pPr marL="225425" lvl="1" indent="346075">
              <a:spcAft>
                <a:spcPts val="400"/>
              </a:spcAft>
            </a:pPr>
            <a:endParaRPr lang="en-US" sz="2400" dirty="0">
              <a:latin typeface="Courier"/>
              <a:cs typeface="Courier"/>
            </a:endParaRPr>
          </a:p>
          <a:p>
            <a:pPr marL="225425" lvl="1" indent="346075">
              <a:spcAft>
                <a:spcPts val="400"/>
              </a:spcAft>
            </a:pPr>
            <a:r>
              <a:rPr lang="en-US" sz="2400" dirty="0">
                <a:latin typeface="Courier"/>
                <a:cs typeface="Courier"/>
              </a:rPr>
              <a:t>$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grep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u="sng" dirty="0">
                <a:solidFill>
                  <a:srgbClr val="0000FF"/>
                </a:solidFill>
                <a:latin typeface="Courier"/>
                <a:cs typeface="Courier"/>
              </a:rPr>
              <a:t>pattern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u="sng" dirty="0">
                <a:solidFill>
                  <a:srgbClr val="0000FF"/>
                </a:solidFill>
                <a:latin typeface="Courier"/>
                <a:cs typeface="Courier"/>
              </a:rPr>
              <a:t>file</a:t>
            </a:r>
          </a:p>
          <a:p>
            <a:pPr marL="225425" lvl="1" indent="346075">
              <a:spcAft>
                <a:spcPts val="400"/>
              </a:spcAft>
            </a:pPr>
            <a:r>
              <a:rPr lang="en-US" sz="2400" dirty="0">
                <a:latin typeface="Courier"/>
                <a:cs typeface="Courier"/>
              </a:rPr>
              <a:t>$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grep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rps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watermelon_genes.unix.txt</a:t>
            </a:r>
            <a:endParaRPr lang="en-US" sz="2400" u="sng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225425" lvl="1" indent="346075">
              <a:spcAft>
                <a:spcPts val="400"/>
              </a:spcAft>
            </a:pPr>
            <a:r>
              <a:rPr lang="en-US" sz="2400" dirty="0">
                <a:latin typeface="Courier"/>
                <a:cs typeface="Courier"/>
              </a:rPr>
              <a:t>$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grep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co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watermelon_genes.unix.txt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225425" lvl="1" indent="346075">
              <a:spcAft>
                <a:spcPts val="400"/>
              </a:spcAft>
            </a:pPr>
            <a:r>
              <a:rPr lang="en-US" sz="2400" dirty="0">
                <a:latin typeface="Courier"/>
                <a:cs typeface="Courier"/>
              </a:rPr>
              <a:t>$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grep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-v co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watermelon_genes.unix.txt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4543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2563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grep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[options]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9348" y="1318799"/>
            <a:ext cx="820317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lvl="1">
              <a:spcAft>
                <a:spcPts val="1200"/>
              </a:spcAft>
            </a:pPr>
            <a:r>
              <a:rPr lang="en-US" sz="2800" dirty="0">
                <a:latin typeface="Courier"/>
                <a:cs typeface="Courier"/>
              </a:rPr>
              <a:t>$ </a:t>
            </a:r>
            <a:r>
              <a:rPr lang="en-US" sz="2800" dirty="0" err="1">
                <a:solidFill>
                  <a:srgbClr val="0000FF"/>
                </a:solidFill>
                <a:latin typeface="Courier"/>
                <a:cs typeface="Courier"/>
              </a:rPr>
              <a:t>grep</a:t>
            </a:r>
            <a:endParaRPr lang="en-US" sz="2400" dirty="0">
              <a:cs typeface="Courier"/>
            </a:endParaRPr>
          </a:p>
          <a:p>
            <a:pPr marL="1092200" lvl="1">
              <a:spcAft>
                <a:spcPts val="600"/>
              </a:spcAft>
            </a:pPr>
            <a:r>
              <a:rPr lang="en-US" sz="2200" dirty="0">
                <a:latin typeface="Courier"/>
                <a:cs typeface="Courier"/>
              </a:rPr>
              <a:t>–c </a:t>
            </a:r>
            <a:r>
              <a:rPr lang="en-US" sz="2200" dirty="0">
                <a:cs typeface="Courier"/>
              </a:rPr>
              <a:t>Show only a count of the results in the file</a:t>
            </a:r>
          </a:p>
          <a:p>
            <a:pPr marL="1092200" lvl="1">
              <a:spcAft>
                <a:spcPts val="600"/>
              </a:spcAft>
            </a:pPr>
            <a:r>
              <a:rPr lang="en-US" sz="2200" dirty="0">
                <a:latin typeface="Courier"/>
                <a:cs typeface="Courier"/>
              </a:rPr>
              <a:t>–v </a:t>
            </a:r>
            <a:r>
              <a:rPr lang="en-US" sz="2200" dirty="0">
                <a:cs typeface="Courier"/>
              </a:rPr>
              <a:t>Show only the lines that do not match</a:t>
            </a:r>
          </a:p>
          <a:p>
            <a:pPr marL="1092200" lvl="1">
              <a:spcAft>
                <a:spcPts val="600"/>
              </a:spcAft>
            </a:pPr>
            <a:r>
              <a:rPr lang="en-US" sz="2200" dirty="0">
                <a:latin typeface="Courier"/>
                <a:cs typeface="Courier"/>
              </a:rPr>
              <a:t>–</a:t>
            </a:r>
            <a:r>
              <a:rPr lang="en-US" sz="2200" dirty="0" err="1">
                <a:latin typeface="Courier"/>
                <a:cs typeface="Courier"/>
              </a:rPr>
              <a:t>i</a:t>
            </a:r>
            <a:r>
              <a:rPr lang="en-US" sz="2200" dirty="0">
                <a:latin typeface="Courier"/>
                <a:cs typeface="Courier"/>
              </a:rPr>
              <a:t> </a:t>
            </a:r>
            <a:r>
              <a:rPr lang="en-US" sz="2200" dirty="0">
                <a:cs typeface="Courier"/>
              </a:rPr>
              <a:t>Case insensitive matching</a:t>
            </a:r>
          </a:p>
          <a:p>
            <a:pPr marL="1092200" lvl="1">
              <a:spcAft>
                <a:spcPts val="600"/>
              </a:spcAft>
            </a:pPr>
            <a:r>
              <a:rPr lang="en-US" sz="2200" dirty="0">
                <a:latin typeface="Courier"/>
                <a:cs typeface="Courier"/>
              </a:rPr>
              <a:t>–E </a:t>
            </a:r>
            <a:r>
              <a:rPr lang="en-US" sz="2200" dirty="0">
                <a:cs typeface="Courier"/>
              </a:rPr>
              <a:t>Use regular expression syntax [more on this later]</a:t>
            </a:r>
          </a:p>
          <a:p>
            <a:pPr marL="1092200" lvl="1">
              <a:spcAft>
                <a:spcPts val="600"/>
              </a:spcAft>
            </a:pPr>
            <a:r>
              <a:rPr lang="en-US" sz="2200" dirty="0">
                <a:latin typeface="Courier"/>
                <a:cs typeface="Courier"/>
              </a:rPr>
              <a:t>–l </a:t>
            </a:r>
            <a:r>
              <a:rPr lang="en-US" sz="2200" dirty="0">
                <a:cs typeface="Courier"/>
              </a:rPr>
              <a:t>List only the file names containing matches</a:t>
            </a:r>
          </a:p>
          <a:p>
            <a:pPr marL="1092200" lvl="1">
              <a:spcAft>
                <a:spcPts val="600"/>
              </a:spcAft>
            </a:pPr>
            <a:r>
              <a:rPr lang="en-US" sz="2200" dirty="0">
                <a:latin typeface="Courier"/>
                <a:cs typeface="Courier"/>
              </a:rPr>
              <a:t>–n </a:t>
            </a:r>
            <a:r>
              <a:rPr lang="en-US" sz="2200" dirty="0">
                <a:cs typeface="Courier"/>
              </a:rPr>
              <a:t>Show the line numbers of the match</a:t>
            </a:r>
          </a:p>
          <a:p>
            <a:pPr marL="1092200" lvl="1">
              <a:spcAft>
                <a:spcPts val="600"/>
              </a:spcAft>
            </a:pPr>
            <a:r>
              <a:rPr lang="en-US" sz="2200" dirty="0">
                <a:latin typeface="Courier"/>
                <a:cs typeface="Courier"/>
              </a:rPr>
              <a:t>–h </a:t>
            </a:r>
            <a:r>
              <a:rPr lang="en-US" sz="2200" dirty="0">
                <a:cs typeface="Courier"/>
              </a:rPr>
              <a:t>Hide the filenames in the output</a:t>
            </a:r>
          </a:p>
          <a:p>
            <a:pPr marL="1092200" lvl="1">
              <a:spcAft>
                <a:spcPts val="600"/>
              </a:spcAft>
            </a:pPr>
            <a:r>
              <a:rPr lang="en-US" sz="2200" dirty="0">
                <a:latin typeface="Courier"/>
                <a:cs typeface="Courier"/>
              </a:rPr>
              <a:t>–o </a:t>
            </a:r>
            <a:r>
              <a:rPr lang="en-US" sz="2200" dirty="0">
                <a:cs typeface="Courier"/>
              </a:rPr>
              <a:t>Show the matches</a:t>
            </a:r>
          </a:p>
          <a:p>
            <a:pPr marL="1092200" lvl="1">
              <a:spcAft>
                <a:spcPts val="600"/>
              </a:spcAft>
            </a:pPr>
            <a:r>
              <a:rPr lang="en-US" sz="2200" dirty="0">
                <a:latin typeface="Courier"/>
                <a:cs typeface="Courier"/>
              </a:rPr>
              <a:t>–B </a:t>
            </a:r>
            <a:r>
              <a:rPr lang="en-US" sz="2200" dirty="0">
                <a:cs typeface="Courier"/>
              </a:rPr>
              <a:t>Print </a:t>
            </a:r>
            <a:r>
              <a:rPr lang="en-US" sz="2200" dirty="0">
                <a:latin typeface="Courier"/>
                <a:cs typeface="Courier"/>
              </a:rPr>
              <a:t>B</a:t>
            </a:r>
            <a:r>
              <a:rPr lang="en-US" sz="2200" dirty="0">
                <a:cs typeface="Courier"/>
              </a:rPr>
              <a:t> number of lines preceding the matching line</a:t>
            </a:r>
          </a:p>
          <a:p>
            <a:pPr marL="1092200" lvl="1">
              <a:spcAft>
                <a:spcPts val="600"/>
              </a:spcAft>
            </a:pPr>
            <a:r>
              <a:rPr lang="en-US" sz="2200" dirty="0">
                <a:latin typeface="Courier"/>
                <a:cs typeface="Courier"/>
              </a:rPr>
              <a:t>–A </a:t>
            </a:r>
            <a:r>
              <a:rPr lang="en-US" sz="2200" dirty="0">
                <a:cs typeface="Courier"/>
              </a:rPr>
              <a:t>Print </a:t>
            </a:r>
            <a:r>
              <a:rPr lang="en-US" sz="2200" dirty="0">
                <a:latin typeface="Courier"/>
                <a:cs typeface="Courier"/>
              </a:rPr>
              <a:t>A</a:t>
            </a:r>
            <a:r>
              <a:rPr lang="en-US" sz="2200" dirty="0">
                <a:cs typeface="Courier"/>
              </a:rPr>
              <a:t> number of lines after the matching line</a:t>
            </a:r>
          </a:p>
          <a:p>
            <a:pPr marL="1092200" lvl="1">
              <a:spcAft>
                <a:spcPts val="600"/>
              </a:spcAft>
            </a:pPr>
            <a:r>
              <a:rPr lang="en-US" sz="2200" dirty="0">
                <a:latin typeface="Courier"/>
                <a:cs typeface="Courier"/>
              </a:rPr>
              <a:t>–color </a:t>
            </a:r>
            <a:r>
              <a:rPr lang="en-US" sz="2200" dirty="0">
                <a:latin typeface="Calibri"/>
                <a:cs typeface="Calibri"/>
              </a:rPr>
              <a:t>Color the matches</a:t>
            </a:r>
          </a:p>
        </p:txBody>
      </p:sp>
    </p:spTree>
    <p:extLst>
      <p:ext uri="{BB962C8B-B14F-4D97-AF65-F5344CB8AC3E}">
        <p14:creationId xmlns:p14="http://schemas.microsoft.com/office/powerpoint/2010/main" val="3689196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6128" y="2022319"/>
            <a:ext cx="7518888" cy="1721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2625" lvl="1" indent="-457200">
              <a:lnSpc>
                <a:spcPct val="140000"/>
              </a:lnSpc>
              <a:spcAft>
                <a:spcPts val="400"/>
              </a:spcAft>
              <a:buFont typeface="+mj-lt"/>
              <a:buAutoNum type="arabicPeriod"/>
            </a:pPr>
            <a:r>
              <a:rPr lang="en-US" sz="2400" dirty="0">
                <a:latin typeface="Calibri"/>
                <a:cs typeface="Calibri"/>
              </a:rPr>
              <a:t>Make a single file with all the nucleotide sequences.</a:t>
            </a:r>
          </a:p>
          <a:p>
            <a:pPr marL="682625" lvl="1" indent="-457200">
              <a:lnSpc>
                <a:spcPct val="140000"/>
              </a:lnSpc>
              <a:spcAft>
                <a:spcPts val="400"/>
              </a:spcAft>
              <a:buFont typeface="+mj-lt"/>
              <a:buAutoNum type="arabicPeriod"/>
            </a:pPr>
            <a:r>
              <a:rPr lang="en-US" sz="2400" dirty="0">
                <a:latin typeface="Calibri"/>
                <a:cs typeface="Calibri"/>
              </a:rPr>
              <a:t>How many sequences in that file?</a:t>
            </a:r>
          </a:p>
          <a:p>
            <a:pPr marL="225425" lvl="1">
              <a:lnSpc>
                <a:spcPct val="140000"/>
              </a:lnSpc>
              <a:spcAft>
                <a:spcPts val="400"/>
              </a:spcAft>
            </a:pPr>
            <a:r>
              <a:rPr lang="en-US" sz="2400" dirty="0">
                <a:latin typeface="Calibri"/>
                <a:cs typeface="Calibri"/>
              </a:rPr>
              <a:t>			e.g., 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grep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&gt;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all_seqs.fasta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77199" y="390298"/>
            <a:ext cx="8436747" cy="862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  <a:cs typeface="Courier"/>
              </a:rPr>
              <a:t> Be careful with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grep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>
                <a:solidFill>
                  <a:srgbClr val="000000"/>
                </a:solidFill>
                <a:latin typeface="+mn-lt"/>
                <a:cs typeface="Courier"/>
              </a:rPr>
              <a:t>and FASTA files</a:t>
            </a:r>
            <a:endParaRPr lang="en-US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9250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771" y="1808544"/>
            <a:ext cx="7987333" cy="2624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8325" lvl="1" indent="-342900">
              <a:lnSpc>
                <a:spcPct val="140000"/>
              </a:lnSpc>
              <a:spcAft>
                <a:spcPts val="400"/>
              </a:spcAft>
              <a:buFont typeface="Arial"/>
              <a:buChar char="•"/>
            </a:pPr>
            <a:r>
              <a:rPr lang="en-US" sz="2800" dirty="0">
                <a:latin typeface="Calibri"/>
                <a:cs typeface="Calibri"/>
              </a:rPr>
              <a:t>Shaver et al. example </a:t>
            </a:r>
            <a:r>
              <a:rPr lang="en-US" sz="2800" dirty="0">
                <a:latin typeface="Courier"/>
                <a:cs typeface="Courier"/>
              </a:rPr>
              <a:t>(</a:t>
            </a:r>
            <a:r>
              <a:rPr lang="en-US" sz="2800" dirty="0" err="1">
                <a:solidFill>
                  <a:srgbClr val="0000FF"/>
                </a:solidFill>
                <a:latin typeface="Courier"/>
                <a:cs typeface="Courier"/>
              </a:rPr>
              <a:t>shaver_etal.csv</a:t>
            </a:r>
            <a:r>
              <a:rPr lang="en-US" sz="2800" dirty="0">
                <a:latin typeface="Courier"/>
                <a:cs typeface="Courier"/>
              </a:rPr>
              <a:t>)</a:t>
            </a:r>
          </a:p>
          <a:p>
            <a:pPr marL="1482725" lvl="3" indent="-342900">
              <a:spcAft>
                <a:spcPts val="400"/>
              </a:spcAft>
              <a:buFont typeface="Lucida Grande"/>
              <a:buChar char="–"/>
            </a:pPr>
            <a:r>
              <a:rPr lang="en-US" sz="2800" dirty="0">
                <a:cs typeface="Courier"/>
              </a:rPr>
              <a:t>find just the </a:t>
            </a:r>
            <a:r>
              <a:rPr lang="en-US" sz="2800" dirty="0" err="1">
                <a:cs typeface="Courier"/>
              </a:rPr>
              <a:t>Toolik</a:t>
            </a:r>
            <a:r>
              <a:rPr lang="en-US" sz="2800" dirty="0">
                <a:cs typeface="Courier"/>
              </a:rPr>
              <a:t> Lake data</a:t>
            </a:r>
          </a:p>
          <a:p>
            <a:pPr marL="1482725" lvl="3" indent="-342900">
              <a:spcAft>
                <a:spcPts val="400"/>
              </a:spcAft>
              <a:buFont typeface="Lucida Grande"/>
              <a:buChar char="–"/>
            </a:pPr>
            <a:r>
              <a:rPr lang="en-US" sz="2800" dirty="0">
                <a:cs typeface="Courier"/>
              </a:rPr>
              <a:t>find </a:t>
            </a:r>
            <a:r>
              <a:rPr lang="en-US" sz="2800" dirty="0" err="1">
                <a:cs typeface="Courier"/>
              </a:rPr>
              <a:t>Toolik</a:t>
            </a:r>
            <a:r>
              <a:rPr lang="en-US" sz="2800" dirty="0">
                <a:cs typeface="Courier"/>
              </a:rPr>
              <a:t> Lake data, August only</a:t>
            </a:r>
          </a:p>
          <a:p>
            <a:pPr marL="1482725" lvl="3" indent="-342900">
              <a:spcAft>
                <a:spcPts val="400"/>
              </a:spcAft>
              <a:buFont typeface="Lucida Grande"/>
              <a:buChar char="–"/>
            </a:pPr>
            <a:r>
              <a:rPr lang="en-US" sz="2800" dirty="0">
                <a:cs typeface="Courier"/>
              </a:rPr>
              <a:t>find everything BUT the </a:t>
            </a:r>
            <a:r>
              <a:rPr lang="en-US" sz="2800" dirty="0" err="1">
                <a:cs typeface="Courier"/>
              </a:rPr>
              <a:t>Toolik</a:t>
            </a:r>
            <a:r>
              <a:rPr lang="en-US" sz="2800" dirty="0">
                <a:cs typeface="Courier"/>
              </a:rPr>
              <a:t> Lake data</a:t>
            </a:r>
          </a:p>
          <a:p>
            <a:pPr marL="1482725" lvl="3" indent="-342900">
              <a:spcAft>
                <a:spcPts val="400"/>
              </a:spcAft>
              <a:buFont typeface="Lucida Grande"/>
              <a:buChar char="–"/>
            </a:pPr>
            <a:r>
              <a:rPr lang="en-US" sz="2800" dirty="0">
                <a:cs typeface="Courier"/>
              </a:rPr>
              <a:t>find only the June data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5064" y="176523"/>
            <a:ext cx="8436747" cy="862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grep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118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5882" y="308094"/>
            <a:ext cx="8436747" cy="862385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Text files and line breaks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5882" y="1295484"/>
            <a:ext cx="8503423" cy="5083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10000"/>
              </a:lnSpc>
              <a:buFont typeface="Arial"/>
              <a:buChar char="•"/>
            </a:pPr>
            <a:r>
              <a:rPr lang="en-US" sz="2600" dirty="0"/>
              <a:t>Use PLAIN TEXT format</a:t>
            </a:r>
          </a:p>
          <a:p>
            <a:pPr marL="858838" lvl="2" indent="-285750">
              <a:lnSpc>
                <a:spcPct val="110000"/>
              </a:lnSpc>
              <a:buFont typeface="Arial"/>
              <a:buChar char="•"/>
            </a:pPr>
            <a:r>
              <a:rPr lang="en-US" sz="2200" dirty="0"/>
              <a:t>NO Microsoft Office documents</a:t>
            </a:r>
          </a:p>
          <a:p>
            <a:pPr lvl="2">
              <a:lnSpc>
                <a:spcPct val="110000"/>
              </a:lnSpc>
            </a:pPr>
            <a:r>
              <a:rPr lang="en-US" sz="2200" dirty="0">
                <a:latin typeface="Courier"/>
                <a:cs typeface="Courier"/>
              </a:rPr>
              <a:t>$ </a:t>
            </a:r>
            <a:r>
              <a:rPr lang="en-US" sz="2200" dirty="0">
                <a:solidFill>
                  <a:srgbClr val="0000FF"/>
                </a:solidFill>
                <a:latin typeface="Courier"/>
                <a:cs typeface="Courier"/>
              </a:rPr>
              <a:t>less -S </a:t>
            </a:r>
            <a:r>
              <a:rPr lang="en-US" sz="2200" dirty="0" err="1"/>
              <a:t>watermelon_genes.gff</a:t>
            </a:r>
            <a:endParaRPr lang="en-US" sz="2200" dirty="0"/>
          </a:p>
          <a:p>
            <a:pPr lvl="2">
              <a:lnSpc>
                <a:spcPct val="110000"/>
              </a:lnSpc>
              <a:spcAft>
                <a:spcPts val="1000"/>
              </a:spcAft>
            </a:pPr>
            <a:r>
              <a:rPr lang="en-US" sz="2200" dirty="0">
                <a:latin typeface="Courier"/>
                <a:cs typeface="Courier"/>
              </a:rPr>
              <a:t>$ </a:t>
            </a:r>
            <a:r>
              <a:rPr lang="en-US" sz="2200" dirty="0">
                <a:solidFill>
                  <a:srgbClr val="0000FF"/>
                </a:solidFill>
                <a:latin typeface="Courier"/>
                <a:cs typeface="Courier"/>
              </a:rPr>
              <a:t>less -S </a:t>
            </a:r>
            <a:r>
              <a:rPr lang="en-US" sz="2200" dirty="0" err="1"/>
              <a:t>watermelon_genes.docx</a:t>
            </a:r>
            <a:endParaRPr lang="en-US" sz="2200" dirty="0"/>
          </a:p>
          <a:p>
            <a:pPr marL="858838" lvl="2" indent="-285750">
              <a:lnSpc>
                <a:spcPct val="110000"/>
              </a:lnSpc>
              <a:buFont typeface="Arial"/>
              <a:buChar char="•"/>
            </a:pPr>
            <a:r>
              <a:rPr lang="en-US" sz="2200" dirty="0"/>
              <a:t>Line breaks matter!</a:t>
            </a:r>
          </a:p>
          <a:p>
            <a:pPr marL="682625" lvl="2">
              <a:lnSpc>
                <a:spcPct val="110000"/>
              </a:lnSpc>
            </a:pPr>
            <a:r>
              <a:rPr lang="en-US" sz="2200" dirty="0">
                <a:solidFill>
                  <a:srgbClr val="0000FF"/>
                </a:solidFill>
                <a:latin typeface="Courier"/>
                <a:cs typeface="Courier"/>
              </a:rPr>
              <a:t>		/n</a:t>
            </a:r>
            <a:r>
              <a:rPr lang="en-US" sz="2200" dirty="0"/>
              <a:t> – newline</a:t>
            </a:r>
          </a:p>
          <a:p>
            <a:pPr marL="682625" lvl="2">
              <a:lnSpc>
                <a:spcPct val="110000"/>
              </a:lnSpc>
            </a:pPr>
            <a:r>
              <a:rPr lang="en-US" sz="2200" dirty="0">
                <a:solidFill>
                  <a:srgbClr val="0000FF"/>
                </a:solidFill>
                <a:latin typeface="Courier"/>
                <a:cs typeface="Courier"/>
              </a:rPr>
              <a:t>		/r</a:t>
            </a:r>
            <a:r>
              <a:rPr lang="en-US" sz="2200" dirty="0"/>
              <a:t> – DOS- and Mac-type carriage return</a:t>
            </a:r>
          </a:p>
          <a:p>
            <a:pPr marL="682625" lvl="2">
              <a:lnSpc>
                <a:spcPct val="110000"/>
              </a:lnSpc>
            </a:pPr>
            <a:r>
              <a:rPr lang="en-US" sz="2200" dirty="0">
                <a:solidFill>
                  <a:srgbClr val="0000FF"/>
                </a:solidFill>
                <a:latin typeface="Courier"/>
                <a:cs typeface="Courier"/>
              </a:rPr>
              <a:t>		^M</a:t>
            </a:r>
            <a:r>
              <a:rPr lang="en-US" sz="2200" dirty="0"/>
              <a:t> – How Macs display </a:t>
            </a:r>
            <a:r>
              <a:rPr lang="en-US" sz="2200" dirty="0">
                <a:solidFill>
                  <a:srgbClr val="0000FF"/>
                </a:solidFill>
                <a:latin typeface="Courier"/>
                <a:cs typeface="Courier"/>
              </a:rPr>
              <a:t>/r</a:t>
            </a:r>
          </a:p>
          <a:p>
            <a:pPr lvl="2"/>
            <a:r>
              <a:rPr lang="en-US" sz="2200" dirty="0">
                <a:latin typeface="Courier"/>
                <a:cs typeface="Courier"/>
              </a:rPr>
              <a:t>$ </a:t>
            </a:r>
            <a:r>
              <a:rPr lang="en-US" sz="2200" dirty="0">
                <a:solidFill>
                  <a:srgbClr val="0000FF"/>
                </a:solidFill>
                <a:latin typeface="Courier"/>
                <a:cs typeface="Courier"/>
              </a:rPr>
              <a:t>less </a:t>
            </a:r>
            <a:r>
              <a:rPr lang="en-US" sz="2200" dirty="0" err="1"/>
              <a:t>watermelon_genes.unix.txt</a:t>
            </a:r>
            <a:endParaRPr lang="en-US" sz="2200" dirty="0"/>
          </a:p>
          <a:p>
            <a:pPr lvl="2"/>
            <a:r>
              <a:rPr lang="en-US" sz="2200" dirty="0">
                <a:latin typeface="Courier"/>
                <a:cs typeface="Courier"/>
              </a:rPr>
              <a:t>$ </a:t>
            </a:r>
            <a:r>
              <a:rPr lang="en-US" sz="2200" dirty="0">
                <a:solidFill>
                  <a:srgbClr val="0000FF"/>
                </a:solidFill>
                <a:latin typeface="Courier"/>
                <a:cs typeface="Courier"/>
              </a:rPr>
              <a:t>less </a:t>
            </a:r>
            <a:r>
              <a:rPr lang="en-US" sz="2200" dirty="0" err="1"/>
              <a:t>watermelon_genes.mac.txt</a:t>
            </a:r>
            <a:endParaRPr lang="en-US" sz="2200" dirty="0"/>
          </a:p>
          <a:p>
            <a:pPr lvl="2"/>
            <a:endParaRPr lang="en-US" sz="2200" dirty="0"/>
          </a:p>
          <a:p>
            <a:pPr marL="287338" lvl="1" indent="-282575">
              <a:buFont typeface="Arial" panose="020B0604020202020204" pitchFamily="34" charset="0"/>
              <a:buChar char="•"/>
            </a:pPr>
            <a:r>
              <a:rPr lang="en-US" sz="2600" dirty="0">
                <a:hlinkClick r:id="rId3"/>
              </a:rPr>
              <a:t>Free Microsoft alternatives</a:t>
            </a:r>
            <a:r>
              <a:rPr lang="en-US" sz="2600" dirty="0"/>
              <a:t> tend not to introduce weirdness into files the way Microsoft does</a:t>
            </a:r>
          </a:p>
        </p:txBody>
      </p:sp>
    </p:spTree>
    <p:extLst>
      <p:ext uri="{BB962C8B-B14F-4D97-AF65-F5344CB8AC3E}">
        <p14:creationId xmlns:p14="http://schemas.microsoft.com/office/powerpoint/2010/main" val="3104130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4244" y="308094"/>
            <a:ext cx="8436747" cy="862385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Text files and line breaks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4244" y="1592772"/>
            <a:ext cx="857605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4025" lvl="2" indent="-223838">
              <a:spcAft>
                <a:spcPts val="1200"/>
              </a:spcAft>
              <a:buFont typeface="Arial"/>
              <a:buChar char="•"/>
            </a:pPr>
            <a:r>
              <a:rPr lang="en-US" sz="2000" dirty="0">
                <a:latin typeface="Calibri"/>
                <a:cs typeface="Calibri"/>
              </a:rPr>
              <a:t>If a program can't read a file, or dies without running, check the line breaks.</a:t>
            </a:r>
          </a:p>
          <a:p>
            <a:pPr marL="454025" lvl="2" indent="-223838"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latin typeface="Calibri"/>
                <a:cs typeface="Calibri"/>
                <a:hlinkClick r:id="rId2"/>
              </a:rPr>
              <a:t>Line break converter</a:t>
            </a:r>
            <a:r>
              <a:rPr lang="en-US" sz="2000" dirty="0">
                <a:latin typeface="Calibri"/>
                <a:cs typeface="Calibri"/>
              </a:rPr>
              <a:t> :</a:t>
            </a:r>
          </a:p>
          <a:p>
            <a:pPr marL="230187" lvl="2">
              <a:spcAft>
                <a:spcPts val="1200"/>
              </a:spcAft>
            </a:pPr>
            <a:r>
              <a:rPr lang="en-US" sz="2000" dirty="0">
                <a:solidFill>
                  <a:srgbClr val="000000"/>
                </a:solidFill>
                <a:latin typeface="Calibri"/>
                <a:ea typeface="Lucida Grande"/>
                <a:cs typeface="Calibri"/>
              </a:rPr>
              <a:t>http://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Lucida Grande"/>
                <a:cs typeface="Calibri"/>
              </a:rPr>
              <a:t>www.macupdate.com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Lucida Grande"/>
                <a:cs typeface="Calibri"/>
              </a:rPr>
              <a:t>/app/mac/12045/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Lucida Grande"/>
                <a:cs typeface="Calibri"/>
              </a:rPr>
              <a:t>linebreak</a:t>
            </a:r>
            <a:endParaRPr lang="en-US" sz="2000" dirty="0">
              <a:latin typeface="Calibri"/>
              <a:cs typeface="Calibri"/>
            </a:endParaRPr>
          </a:p>
          <a:p>
            <a:pPr marL="454025" lvl="2" indent="-223838">
              <a:spcAft>
                <a:spcPts val="1200"/>
              </a:spcAft>
              <a:buFont typeface="Arial"/>
              <a:buChar char="•"/>
            </a:pPr>
            <a:r>
              <a:rPr lang="en-US" sz="2000" dirty="0">
                <a:latin typeface="Calibri"/>
                <a:cs typeface="Calibri"/>
              </a:rPr>
              <a:t>Can also use 'Save As' in Text Wrangler to change line breaks.</a:t>
            </a:r>
          </a:p>
          <a:p>
            <a:pPr marL="454025" lvl="2" indent="-223838">
              <a:spcAft>
                <a:spcPts val="1200"/>
              </a:spcAft>
              <a:buFont typeface="Arial"/>
              <a:buChar char="•"/>
            </a:pPr>
            <a:r>
              <a:rPr lang="en-US" sz="2000" dirty="0">
                <a:latin typeface="Calibri"/>
                <a:cs typeface="Calibri"/>
              </a:rPr>
              <a:t>We'll write an easy script to change line breaks later on.</a:t>
            </a:r>
          </a:p>
        </p:txBody>
      </p:sp>
    </p:spTree>
    <p:extLst>
      <p:ext uri="{BB962C8B-B14F-4D97-AF65-F5344CB8AC3E}">
        <p14:creationId xmlns:p14="http://schemas.microsoft.com/office/powerpoint/2010/main" val="4003281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000" dirty="0"/>
              <a:t>Common Unix commands: Copying and moving files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9623" y="1240194"/>
            <a:ext cx="8723875" cy="4914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lvl="1">
              <a:spcAft>
                <a:spcPts val="400"/>
              </a:spcAft>
            </a:pPr>
            <a:r>
              <a:rPr lang="en-US" sz="2400" dirty="0">
                <a:cs typeface="Courier"/>
              </a:rPr>
              <a:t>Moving and Copying Files</a:t>
            </a:r>
          </a:p>
          <a:p>
            <a:pPr marL="225425" lvl="1">
              <a:spcAft>
                <a:spcPts val="400"/>
              </a:spcAft>
            </a:pPr>
            <a:endParaRPr lang="en-US" sz="800" dirty="0">
              <a:latin typeface="Courier"/>
              <a:cs typeface="Courier"/>
            </a:endParaRPr>
          </a:p>
          <a:p>
            <a:pPr marL="225425" lvl="1">
              <a:spcAft>
                <a:spcPts val="400"/>
              </a:spcAft>
            </a:pPr>
            <a:r>
              <a:rPr lang="en-US" sz="2400" dirty="0">
                <a:latin typeface="Courier"/>
                <a:cs typeface="Courier"/>
              </a:rPr>
              <a:t>$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cp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u="sng" dirty="0">
                <a:solidFill>
                  <a:srgbClr val="008000"/>
                </a:solidFill>
                <a:latin typeface="Courier"/>
                <a:cs typeface="Courier"/>
              </a:rPr>
              <a:t>source file</a:t>
            </a:r>
            <a:r>
              <a:rPr lang="en-US" sz="2400" dirty="0">
                <a:solidFill>
                  <a:srgbClr val="3366FF"/>
                </a:solidFill>
                <a:latin typeface="Courier"/>
                <a:cs typeface="Courier"/>
              </a:rPr>
              <a:t> </a:t>
            </a:r>
            <a:r>
              <a:rPr lang="en-US" sz="2400" u="sng" dirty="0">
                <a:solidFill>
                  <a:srgbClr val="FF0000"/>
                </a:solidFill>
                <a:latin typeface="Courier"/>
                <a:cs typeface="Courier"/>
              </a:rPr>
              <a:t>target file</a:t>
            </a:r>
            <a:r>
              <a:rPr lang="en-US" sz="2100" dirty="0">
                <a:solidFill>
                  <a:srgbClr val="3366FF"/>
                </a:solidFill>
                <a:latin typeface="Courier"/>
                <a:cs typeface="Courier"/>
              </a:rPr>
              <a:t> </a:t>
            </a:r>
            <a:r>
              <a:rPr lang="en-US" sz="2100" dirty="0">
                <a:latin typeface="Calibri"/>
                <a:cs typeface="Calibri"/>
              </a:rPr>
              <a:t>–   </a:t>
            </a:r>
            <a:r>
              <a:rPr lang="en-US" sz="2100" u="sng" dirty="0">
                <a:cs typeface="Calibri"/>
              </a:rPr>
              <a:t>c</a:t>
            </a:r>
            <a:r>
              <a:rPr lang="en-US" sz="2100" dirty="0">
                <a:cs typeface="Calibri"/>
              </a:rPr>
              <a:t>o</a:t>
            </a:r>
            <a:r>
              <a:rPr lang="en-US" sz="2100" u="sng" dirty="0">
                <a:cs typeface="Calibri"/>
              </a:rPr>
              <a:t>p</a:t>
            </a:r>
            <a:r>
              <a:rPr lang="en-US" sz="2100" dirty="0">
                <a:cs typeface="Calibri"/>
              </a:rPr>
              <a:t>y files</a:t>
            </a:r>
            <a:endParaRPr lang="en-US" sz="2100" dirty="0">
              <a:latin typeface="Calibri"/>
              <a:cs typeface="Calibri"/>
            </a:endParaRPr>
          </a:p>
          <a:p>
            <a:pPr marL="225425" lvl="1" indent="346075">
              <a:spcAft>
                <a:spcPts val="400"/>
              </a:spcAft>
            </a:pPr>
            <a:r>
              <a:rPr lang="en-US" sz="2000" dirty="0">
                <a:latin typeface="Courier"/>
                <a:cs typeface="Courier"/>
              </a:rPr>
              <a:t>$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cp</a:t>
            </a:r>
            <a:r>
              <a:rPr lang="en-US" sz="2000" dirty="0">
                <a:solidFill>
                  <a:srgbClr val="3366FF"/>
                </a:solidFill>
                <a:latin typeface="Courier"/>
                <a:cs typeface="Courier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Courier"/>
                <a:cs typeface="Courier"/>
              </a:rPr>
              <a:t>watermelon.fsa</a:t>
            </a:r>
            <a:r>
              <a:rPr lang="en-US" sz="2000" dirty="0">
                <a:solidFill>
                  <a:srgbClr val="3366FF"/>
                </a:solidFill>
                <a:latin typeface="Courier"/>
                <a:cs typeface="Courier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"/>
                <a:cs typeface="Courier"/>
              </a:rPr>
              <a:t>copy.fasta</a:t>
            </a:r>
            <a:endParaRPr lang="en-US" sz="20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225425" lvl="1" indent="346075">
              <a:spcAft>
                <a:spcPts val="400"/>
              </a:spcAft>
            </a:pPr>
            <a:r>
              <a:rPr lang="en-US" sz="2000" dirty="0">
                <a:latin typeface="Courier"/>
                <a:cs typeface="Courier"/>
              </a:rPr>
              <a:t>$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cp</a:t>
            </a:r>
            <a:r>
              <a:rPr lang="en-US" sz="2000" dirty="0">
                <a:solidFill>
                  <a:srgbClr val="3366FF"/>
                </a:solidFill>
                <a:latin typeface="Courier"/>
                <a:cs typeface="Courier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Courier"/>
                <a:cs typeface="Courier"/>
              </a:rPr>
              <a:t>watermelon.fsa</a:t>
            </a:r>
            <a:r>
              <a:rPr lang="en-US" sz="2000" dirty="0">
                <a:solidFill>
                  <a:srgbClr val="3366FF"/>
                </a:solidFill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~/Documents/</a:t>
            </a:r>
            <a:r>
              <a:rPr lang="en-US" sz="2000" dirty="0" err="1">
                <a:solidFill>
                  <a:srgbClr val="FF0000"/>
                </a:solidFill>
                <a:latin typeface="Courier"/>
                <a:cs typeface="Courier"/>
              </a:rPr>
              <a:t>copy.fasta</a:t>
            </a:r>
            <a:endParaRPr lang="en-US" sz="20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225425" lvl="1" indent="346075">
              <a:spcAft>
                <a:spcPts val="400"/>
              </a:spcAft>
            </a:pPr>
            <a:r>
              <a:rPr lang="en-US" sz="2000" dirty="0">
                <a:latin typeface="Courier"/>
                <a:cs typeface="Courier"/>
              </a:rPr>
              <a:t>$ 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cd</a:t>
            </a:r>
          </a:p>
          <a:p>
            <a:pPr marL="225425" lvl="1" indent="346075">
              <a:spcAft>
                <a:spcPts val="400"/>
              </a:spcAft>
            </a:pPr>
            <a:r>
              <a:rPr lang="en-US" sz="1400" dirty="0">
                <a:latin typeface="Courier"/>
                <a:cs typeface="Courier"/>
              </a:rPr>
              <a:t>$ 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cp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~/Desktop/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watermelon_files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copy.fasta</a:t>
            </a:r>
            <a:r>
              <a:rPr lang="en-US" sz="1400" dirty="0">
                <a:solidFill>
                  <a:srgbClr val="3366FF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~/Documents/</a:t>
            </a:r>
            <a:r>
              <a:rPr lang="en-US" sz="1400" dirty="0" err="1">
                <a:solidFill>
                  <a:srgbClr val="FF0000"/>
                </a:solidFill>
                <a:latin typeface="Courier"/>
                <a:cs typeface="Courier"/>
              </a:rPr>
              <a:t>second_copy.fasta</a:t>
            </a:r>
            <a:endParaRPr lang="en-US" sz="14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225425" lvl="1" indent="346075">
              <a:spcAft>
                <a:spcPts val="400"/>
              </a:spcAft>
            </a:pPr>
            <a:r>
              <a:rPr lang="en-US" sz="1400" dirty="0">
                <a:latin typeface="Courier"/>
                <a:cs typeface="Courier"/>
              </a:rPr>
              <a:t>$ 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cp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~/Desktop/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watermelon_files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copy.fasta</a:t>
            </a:r>
            <a:r>
              <a:rPr lang="en-US" sz="1400" dirty="0">
                <a:solidFill>
                  <a:srgbClr val="3366FF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~/Documents</a:t>
            </a:r>
          </a:p>
          <a:p>
            <a:pPr marL="225425" lvl="1" indent="346075">
              <a:spcAft>
                <a:spcPts val="400"/>
              </a:spcAft>
            </a:pPr>
            <a:endParaRPr lang="en-US" sz="2200" dirty="0">
              <a:solidFill>
                <a:srgbClr val="3366FF"/>
              </a:solidFill>
              <a:latin typeface="Courier"/>
              <a:cs typeface="Courier"/>
            </a:endParaRPr>
          </a:p>
          <a:p>
            <a:pPr marL="225425" lvl="1">
              <a:spcAft>
                <a:spcPts val="400"/>
              </a:spcAft>
            </a:pPr>
            <a:r>
              <a:rPr lang="en-US" sz="2400" dirty="0">
                <a:latin typeface="Courier"/>
                <a:cs typeface="Courier"/>
              </a:rPr>
              <a:t>$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mv </a:t>
            </a:r>
            <a:r>
              <a:rPr lang="en-US" sz="2400" u="sng" dirty="0">
                <a:solidFill>
                  <a:srgbClr val="008000"/>
                </a:solidFill>
                <a:latin typeface="Courier"/>
                <a:cs typeface="Courier"/>
              </a:rPr>
              <a:t>source file</a:t>
            </a:r>
            <a:r>
              <a:rPr lang="en-US" sz="2400" dirty="0">
                <a:solidFill>
                  <a:srgbClr val="3366FF"/>
                </a:solidFill>
                <a:latin typeface="Courier"/>
                <a:cs typeface="Courier"/>
              </a:rPr>
              <a:t> </a:t>
            </a:r>
            <a:r>
              <a:rPr lang="en-US" sz="2400" u="sng" dirty="0">
                <a:solidFill>
                  <a:srgbClr val="FF0000"/>
                </a:solidFill>
                <a:latin typeface="Courier"/>
                <a:cs typeface="Courier"/>
              </a:rPr>
              <a:t>target file</a:t>
            </a:r>
            <a:r>
              <a:rPr lang="en-US" sz="2100" dirty="0">
                <a:solidFill>
                  <a:srgbClr val="3366FF"/>
                </a:solidFill>
                <a:latin typeface="Courier"/>
                <a:cs typeface="Courier"/>
              </a:rPr>
              <a:t> </a:t>
            </a:r>
            <a:r>
              <a:rPr lang="en-US" sz="2100" dirty="0">
                <a:cs typeface="Calibri"/>
              </a:rPr>
              <a:t>–  </a:t>
            </a:r>
            <a:r>
              <a:rPr lang="en-US" sz="2100" u="sng" dirty="0">
                <a:latin typeface="Calibri"/>
                <a:cs typeface="Calibri"/>
              </a:rPr>
              <a:t>m</a:t>
            </a:r>
            <a:r>
              <a:rPr lang="en-US" sz="2100" dirty="0">
                <a:latin typeface="Calibri"/>
                <a:cs typeface="Calibri"/>
              </a:rPr>
              <a:t>o</a:t>
            </a:r>
            <a:r>
              <a:rPr lang="en-US" sz="2100" u="sng" dirty="0">
                <a:latin typeface="Calibri"/>
                <a:cs typeface="Calibri"/>
              </a:rPr>
              <a:t>v</a:t>
            </a:r>
            <a:r>
              <a:rPr lang="en-US" sz="2100" dirty="0">
                <a:latin typeface="Calibri"/>
                <a:cs typeface="Calibri"/>
              </a:rPr>
              <a:t>e/rename files</a:t>
            </a:r>
          </a:p>
          <a:p>
            <a:pPr marL="225425" lvl="1" indent="346075">
              <a:spcAft>
                <a:spcPts val="400"/>
              </a:spcAft>
            </a:pPr>
            <a:r>
              <a:rPr lang="en-US" sz="2000" dirty="0">
                <a:latin typeface="Courier"/>
                <a:cs typeface="Courier"/>
              </a:rPr>
              <a:t>$ 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mv</a:t>
            </a:r>
            <a:r>
              <a:rPr lang="en-US" sz="2000" dirty="0">
                <a:solidFill>
                  <a:srgbClr val="3366FF"/>
                </a:solidFill>
                <a:latin typeface="Courier"/>
                <a:cs typeface="Courier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Courier"/>
                <a:cs typeface="Courier"/>
              </a:rPr>
              <a:t>watermelon.fsa</a:t>
            </a:r>
            <a:r>
              <a:rPr lang="en-US" sz="2000" dirty="0">
                <a:solidFill>
                  <a:srgbClr val="3366FF"/>
                </a:solidFill>
                <a:latin typeface="Courier"/>
                <a:cs typeface="Courier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"/>
                <a:cs typeface="Courier"/>
              </a:rPr>
              <a:t>junk.dat</a:t>
            </a:r>
            <a:endParaRPr lang="en-US" sz="20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225425" lvl="1" indent="346075">
              <a:spcAft>
                <a:spcPts val="400"/>
              </a:spcAft>
            </a:pPr>
            <a:r>
              <a:rPr lang="en-US" sz="2000" dirty="0">
                <a:latin typeface="Courier"/>
                <a:cs typeface="Courier"/>
              </a:rPr>
              <a:t>$ 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mv</a:t>
            </a:r>
            <a:r>
              <a:rPr lang="en-US" sz="2000" dirty="0">
                <a:solidFill>
                  <a:srgbClr val="3366FF"/>
                </a:solidFill>
                <a:latin typeface="Courier"/>
                <a:cs typeface="Courier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Courier"/>
                <a:cs typeface="Courier"/>
              </a:rPr>
              <a:t>watermelon.fsa</a:t>
            </a:r>
            <a:r>
              <a:rPr lang="en-US" sz="2000" dirty="0">
                <a:solidFill>
                  <a:srgbClr val="3366FF"/>
                </a:solidFill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/</a:t>
            </a:r>
            <a:r>
              <a:rPr lang="en-US" sz="2000" dirty="0" err="1">
                <a:solidFill>
                  <a:srgbClr val="FF0000"/>
                </a:solidFill>
                <a:latin typeface="Courier"/>
                <a:cs typeface="Courier"/>
              </a:rPr>
              <a:t>tmp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/</a:t>
            </a:r>
            <a:r>
              <a:rPr lang="en-US" sz="2000" dirty="0" err="1">
                <a:solidFill>
                  <a:srgbClr val="FF0000"/>
                </a:solidFill>
                <a:latin typeface="Courier"/>
                <a:cs typeface="Courier"/>
              </a:rPr>
              <a:t>tmp.fas</a:t>
            </a:r>
            <a:endParaRPr lang="en-US" sz="20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225425" lvl="1" indent="346075">
              <a:spcAft>
                <a:spcPts val="400"/>
              </a:spcAft>
            </a:pPr>
            <a:r>
              <a:rPr lang="en-US" sz="2000" dirty="0">
                <a:latin typeface="Courier"/>
                <a:cs typeface="Courier"/>
              </a:rPr>
              <a:t>$ 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mv</a:t>
            </a:r>
            <a:r>
              <a:rPr lang="en-US" sz="2000" dirty="0">
                <a:solidFill>
                  <a:srgbClr val="3366FF"/>
                </a:solidFill>
                <a:latin typeface="Courier"/>
                <a:cs typeface="Courier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Courier"/>
                <a:cs typeface="Courier"/>
              </a:rPr>
              <a:t>watermelon_files</a:t>
            </a:r>
            <a:r>
              <a:rPr lang="en-US" sz="2000" dirty="0">
                <a:solidFill>
                  <a:srgbClr val="3366FF"/>
                </a:solidFill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/</a:t>
            </a:r>
            <a:r>
              <a:rPr lang="en-US" sz="2000" dirty="0" err="1">
                <a:solidFill>
                  <a:srgbClr val="FF0000"/>
                </a:solidFill>
                <a:latin typeface="Courier"/>
                <a:cs typeface="Courier"/>
              </a:rPr>
              <a:t>tmp</a:t>
            </a:r>
            <a:endParaRPr lang="en-US" sz="20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225425" lvl="1" indent="346075">
              <a:spcAft>
                <a:spcPts val="400"/>
              </a:spcAft>
            </a:pPr>
            <a:r>
              <a:rPr lang="en-US" sz="2000" dirty="0">
                <a:latin typeface="Courier"/>
                <a:cs typeface="Courier"/>
              </a:rPr>
              <a:t>$ 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mv</a:t>
            </a:r>
            <a:r>
              <a:rPr lang="en-US" sz="2000" dirty="0">
                <a:solidFill>
                  <a:srgbClr val="3366FF"/>
                </a:solidFill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2000" dirty="0" err="1">
                <a:solidFill>
                  <a:srgbClr val="008000"/>
                </a:solidFill>
                <a:latin typeface="Courier"/>
                <a:cs typeface="Courier"/>
              </a:rPr>
              <a:t>tmp</a:t>
            </a:r>
            <a:r>
              <a:rPr lang="en-US" sz="20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2000" dirty="0" err="1">
                <a:solidFill>
                  <a:srgbClr val="008000"/>
                </a:solidFill>
                <a:latin typeface="Courier"/>
                <a:cs typeface="Courier"/>
              </a:rPr>
              <a:t>watermelon_files</a:t>
            </a:r>
            <a:r>
              <a:rPr lang="en-US" sz="20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2000" dirty="0">
                <a:solidFill>
                  <a:srgbClr val="3366FF"/>
                </a:solidFill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.</a:t>
            </a:r>
          </a:p>
        </p:txBody>
      </p:sp>
      <p:pic>
        <p:nvPicPr>
          <p:cNvPr id="5" name="Picture 4" descr="Danger-Sig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185" y="5444902"/>
            <a:ext cx="90209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544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63" y="324699"/>
            <a:ext cx="8436747" cy="862385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FF0000"/>
                </a:solidFill>
              </a:rPr>
              <a:t>Really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/>
              <a:t>important warnings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9963" y="1601892"/>
            <a:ext cx="6219163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8325" lvl="1" indent="-342900">
              <a:spcAft>
                <a:spcPts val="400"/>
              </a:spcAft>
              <a:buFont typeface="Arial"/>
              <a:buChar char="•"/>
            </a:pPr>
            <a:r>
              <a:rPr lang="en-US" sz="2400" dirty="0">
                <a:cs typeface="Courier"/>
              </a:rPr>
              <a:t>Unix commands are permanent.</a:t>
            </a:r>
          </a:p>
          <a:p>
            <a:pPr marL="568325" lvl="1" indent="-342900">
              <a:spcAft>
                <a:spcPts val="400"/>
              </a:spcAft>
              <a:buFont typeface="Arial"/>
              <a:buChar char="•"/>
            </a:pPr>
            <a:r>
              <a:rPr lang="en-US" sz="2400" dirty="0">
                <a:cs typeface="Courier"/>
              </a:rPr>
              <a:t>There is </a:t>
            </a:r>
            <a:r>
              <a:rPr lang="en-US" sz="2400" u="sng" dirty="0">
                <a:cs typeface="Courier"/>
              </a:rPr>
              <a:t>no</a:t>
            </a:r>
            <a:r>
              <a:rPr lang="en-US" sz="2400" dirty="0">
                <a:cs typeface="Courier"/>
              </a:rPr>
              <a:t> Recycle bin.</a:t>
            </a:r>
          </a:p>
          <a:p>
            <a:pPr marL="568325" lvl="1" indent="-342900">
              <a:spcAft>
                <a:spcPts val="400"/>
              </a:spcAft>
              <a:buFont typeface="Arial"/>
              <a:buChar char="•"/>
            </a:pPr>
            <a:r>
              <a:rPr lang="en-US" sz="2400" dirty="0">
                <a:cs typeface="Courier"/>
              </a:rPr>
              <a:t>There are usually no warnings*.</a:t>
            </a:r>
          </a:p>
          <a:p>
            <a:pPr marL="568325" lvl="1" indent="-342900">
              <a:spcAft>
                <a:spcPts val="400"/>
              </a:spcAft>
              <a:buFont typeface="Arial"/>
              <a:buChar char="•"/>
            </a:pPr>
            <a:r>
              <a:rPr lang="en-US" sz="2400" dirty="0">
                <a:cs typeface="Courier"/>
              </a:rPr>
              <a:t>If you </a:t>
            </a:r>
            <a:r>
              <a:rPr lang="en-US" sz="2400" b="1" dirty="0">
                <a:cs typeface="Courier"/>
              </a:rPr>
              <a:t>overwrite </a:t>
            </a:r>
            <a:r>
              <a:rPr lang="en-US" sz="2400" dirty="0">
                <a:cs typeface="Courier"/>
              </a:rPr>
              <a:t>a file, it's gone forever.</a:t>
            </a:r>
          </a:p>
          <a:p>
            <a:pPr marL="568325" lvl="1" indent="-342900">
              <a:spcAft>
                <a:spcPts val="400"/>
              </a:spcAft>
              <a:buFont typeface="Arial"/>
              <a:buChar char="•"/>
            </a:pPr>
            <a:r>
              <a:rPr lang="en-US" sz="2400" dirty="0">
                <a:cs typeface="Courier"/>
              </a:rPr>
              <a:t>If you </a:t>
            </a:r>
            <a:r>
              <a:rPr lang="en-US" sz="2400" b="1" dirty="0">
                <a:cs typeface="Courier"/>
              </a:rPr>
              <a:t>delete</a:t>
            </a:r>
            <a:r>
              <a:rPr lang="en-US" sz="2400" dirty="0">
                <a:cs typeface="Courier"/>
              </a:rPr>
              <a:t> a file, it's gone forever.</a:t>
            </a:r>
            <a:endParaRPr lang="en-US" sz="2000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  <p:pic>
        <p:nvPicPr>
          <p:cNvPr id="7" name="Picture 6" descr="DangerWillRobins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463" y="541624"/>
            <a:ext cx="2750023" cy="34807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9963" y="5263094"/>
            <a:ext cx="4115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 Is there a way to get warned?</a:t>
            </a:r>
          </a:p>
        </p:txBody>
      </p:sp>
    </p:spTree>
    <p:extLst>
      <p:ext uri="{BB962C8B-B14F-4D97-AF65-F5344CB8AC3E}">
        <p14:creationId xmlns:p14="http://schemas.microsoft.com/office/powerpoint/2010/main" val="57418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324699"/>
            <a:ext cx="8436747" cy="862385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FF0000"/>
                </a:solidFill>
              </a:rPr>
              <a:t>Really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/>
              <a:t>important warnings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895" y="1420982"/>
            <a:ext cx="8592649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8325" lvl="1" indent="-342900">
              <a:spcAft>
                <a:spcPts val="600"/>
              </a:spcAft>
              <a:buFont typeface="Arial"/>
              <a:buChar char="•"/>
            </a:pPr>
            <a:r>
              <a:rPr lang="en-US" sz="2400" dirty="0">
                <a:cs typeface="Courier"/>
              </a:rPr>
              <a:t>If you don't back up your data, it's your own fault.</a:t>
            </a:r>
          </a:p>
          <a:p>
            <a:pPr marL="568325" lvl="1" indent="-342900">
              <a:spcAft>
                <a:spcPts val="600"/>
              </a:spcAft>
              <a:buFont typeface="Arial"/>
              <a:buChar char="•"/>
            </a:pPr>
            <a:r>
              <a:rPr lang="en-US" sz="2400" dirty="0">
                <a:cs typeface="Courier"/>
              </a:rPr>
              <a:t>Mac users: Use Time Machine.</a:t>
            </a:r>
          </a:p>
          <a:p>
            <a:pPr marL="568325" lvl="1" indent="-342900">
              <a:spcAft>
                <a:spcPts val="600"/>
              </a:spcAft>
              <a:buFont typeface="Arial"/>
              <a:buChar char="•"/>
            </a:pPr>
            <a:r>
              <a:rPr lang="en-US" sz="2400" dirty="0">
                <a:cs typeface="Courier"/>
              </a:rPr>
              <a:t>Make copies of your files before doing something drastic.</a:t>
            </a:r>
          </a:p>
          <a:p>
            <a:pPr marL="568325" lvl="1" indent="-342900">
              <a:spcAft>
                <a:spcPts val="600"/>
              </a:spcAft>
              <a:buFont typeface="Arial"/>
              <a:buChar char="•"/>
            </a:pPr>
            <a:r>
              <a:rPr lang="en-US" sz="2400" dirty="0">
                <a:cs typeface="Courier"/>
              </a:rPr>
              <a:t>Make dummy files and folders and test your command on those first. (Use 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/</a:t>
            </a:r>
            <a:r>
              <a:rPr lang="en-US" sz="2400" dirty="0" err="1">
                <a:solidFill>
                  <a:srgbClr val="FF0000"/>
                </a:solidFill>
                <a:latin typeface="Courier"/>
                <a:cs typeface="Courier"/>
              </a:rPr>
              <a:t>tmp</a:t>
            </a:r>
            <a:r>
              <a:rPr lang="en-US" sz="2400" dirty="0">
                <a:cs typeface="Courier"/>
              </a:rPr>
              <a:t>)</a:t>
            </a:r>
          </a:p>
          <a:p>
            <a:pPr marL="568325" lvl="1" indent="-342900">
              <a:spcAft>
                <a:spcPts val="600"/>
              </a:spcAft>
              <a:buFont typeface="Arial"/>
              <a:buChar char="•"/>
            </a:pPr>
            <a:r>
              <a:rPr lang="en-US" sz="2400" dirty="0">
                <a:cs typeface="Courier"/>
              </a:rPr>
              <a:t>You can do real and permanent damage with the commands you learn in this course.</a:t>
            </a:r>
          </a:p>
        </p:txBody>
      </p:sp>
    </p:spTree>
    <p:extLst>
      <p:ext uri="{BB962C8B-B14F-4D97-AF65-F5344CB8AC3E}">
        <p14:creationId xmlns:p14="http://schemas.microsoft.com/office/powerpoint/2010/main" val="1237208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Common Unix commands: Directories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9623" y="1240194"/>
            <a:ext cx="872387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9725" lvl="1" indent="-227013">
              <a:spcAft>
                <a:spcPts val="400"/>
              </a:spcAft>
              <a:buFont typeface="Arial"/>
              <a:buChar char="•"/>
            </a:pPr>
            <a:r>
              <a:rPr lang="en-US" sz="2400" dirty="0">
                <a:cs typeface="Courier"/>
              </a:rPr>
              <a:t>Making directories</a:t>
            </a:r>
          </a:p>
          <a:p>
            <a:pPr marL="225425" lvl="1">
              <a:spcAft>
                <a:spcPts val="400"/>
              </a:spcAft>
            </a:pPr>
            <a:endParaRPr lang="en-US" sz="200" dirty="0">
              <a:latin typeface="Courier"/>
              <a:cs typeface="Courier"/>
            </a:endParaRPr>
          </a:p>
          <a:p>
            <a:pPr marL="225425" lvl="1">
              <a:spcAft>
                <a:spcPts val="400"/>
              </a:spcAft>
            </a:pPr>
            <a:r>
              <a:rPr lang="en-US" sz="2400" dirty="0">
                <a:latin typeface="Courier"/>
                <a:cs typeface="Courier"/>
              </a:rPr>
              <a:t>$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mkdir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u="sng" dirty="0">
                <a:latin typeface="Courier"/>
                <a:cs typeface="Courier"/>
              </a:rPr>
              <a:t>directory-name</a:t>
            </a:r>
            <a:r>
              <a:rPr lang="en-US" sz="2100" dirty="0">
                <a:latin typeface="Courier"/>
                <a:cs typeface="Courier"/>
              </a:rPr>
              <a:t> </a:t>
            </a:r>
            <a:r>
              <a:rPr lang="en-US" sz="2100" u="sng" dirty="0">
                <a:latin typeface="Courier"/>
                <a:cs typeface="Courier"/>
              </a:rPr>
              <a:t>...</a:t>
            </a:r>
            <a:r>
              <a:rPr lang="en-US" sz="2100" dirty="0">
                <a:latin typeface="Courier"/>
                <a:cs typeface="Courier"/>
              </a:rPr>
              <a:t> </a:t>
            </a:r>
            <a:r>
              <a:rPr lang="en-US" sz="2100" dirty="0">
                <a:latin typeface="Calibri"/>
                <a:cs typeface="Calibri"/>
              </a:rPr>
              <a:t>–   </a:t>
            </a:r>
            <a:r>
              <a:rPr lang="en-US" sz="2100" u="sng" dirty="0">
                <a:cs typeface="Calibri"/>
              </a:rPr>
              <a:t>m</a:t>
            </a:r>
            <a:r>
              <a:rPr lang="en-US" sz="2100" dirty="0">
                <a:cs typeface="Calibri"/>
              </a:rPr>
              <a:t>a</a:t>
            </a:r>
            <a:r>
              <a:rPr lang="en-US" sz="2100" u="sng" dirty="0">
                <a:cs typeface="Calibri"/>
              </a:rPr>
              <a:t>k</a:t>
            </a:r>
            <a:r>
              <a:rPr lang="en-US" sz="2100" dirty="0">
                <a:cs typeface="Calibri"/>
              </a:rPr>
              <a:t>e </a:t>
            </a:r>
            <a:r>
              <a:rPr lang="en-US" sz="2100" u="sng" dirty="0">
                <a:cs typeface="Calibri"/>
              </a:rPr>
              <a:t>dir</a:t>
            </a:r>
            <a:r>
              <a:rPr lang="en-US" sz="2100" dirty="0">
                <a:cs typeface="Calibri"/>
              </a:rPr>
              <a:t>ectories</a:t>
            </a:r>
            <a:endParaRPr lang="en-US" sz="2100" dirty="0">
              <a:latin typeface="Calibri"/>
              <a:cs typeface="Calibri"/>
            </a:endParaRPr>
          </a:p>
          <a:p>
            <a:pPr marL="225425" lvl="1" indent="346075">
              <a:spcAft>
                <a:spcPts val="400"/>
              </a:spcAft>
            </a:pPr>
            <a:r>
              <a:rPr lang="en-US" sz="2000" dirty="0">
                <a:latin typeface="Courier"/>
                <a:cs typeface="Courier"/>
              </a:rPr>
              <a:t>$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mkdir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 cowgirl</a:t>
            </a:r>
          </a:p>
          <a:p>
            <a:pPr marL="225425" lvl="1" indent="346075">
              <a:spcAft>
                <a:spcPts val="400"/>
              </a:spcAft>
            </a:pPr>
            <a:r>
              <a:rPr lang="en-US" sz="2000" dirty="0">
                <a:latin typeface="Courier"/>
                <a:cs typeface="Courier"/>
              </a:rPr>
              <a:t>$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mkdir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000" u="sng" dirty="0">
                <a:solidFill>
                  <a:srgbClr val="000000"/>
                </a:solidFill>
                <a:latin typeface="Courier"/>
                <a:cs typeface="Courier"/>
              </a:rPr>
              <a:t>cowgirl in the sand</a:t>
            </a:r>
          </a:p>
          <a:p>
            <a:pPr marL="225425" lvl="1" indent="346075">
              <a:spcAft>
                <a:spcPts val="400"/>
              </a:spcAft>
            </a:pPr>
            <a:r>
              <a:rPr lang="en-US" sz="2000" dirty="0">
                <a:latin typeface="Courier"/>
                <a:cs typeface="Courier"/>
              </a:rPr>
              <a:t>$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ls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-al</a:t>
            </a:r>
          </a:p>
          <a:p>
            <a:pPr marL="225425" lvl="1">
              <a:spcAft>
                <a:spcPts val="400"/>
              </a:spcAft>
            </a:pPr>
            <a:endParaRPr lang="en-US" sz="2000" dirty="0">
              <a:cs typeface="Courier"/>
            </a:endParaRPr>
          </a:p>
          <a:p>
            <a:pPr marL="339725" lvl="1" indent="-227013">
              <a:spcAft>
                <a:spcPts val="400"/>
              </a:spcAft>
              <a:buFont typeface="Arial"/>
              <a:buChar char="•"/>
            </a:pPr>
            <a:r>
              <a:rPr lang="en-US" sz="2400" dirty="0">
                <a:cs typeface="Courier"/>
              </a:rPr>
              <a:t>Removing directories</a:t>
            </a:r>
          </a:p>
          <a:p>
            <a:pPr marL="225425" lvl="1">
              <a:spcAft>
                <a:spcPts val="400"/>
              </a:spcAft>
            </a:pPr>
            <a:endParaRPr lang="en-US" sz="200" dirty="0">
              <a:latin typeface="Courier"/>
              <a:cs typeface="Courier"/>
            </a:endParaRPr>
          </a:p>
          <a:p>
            <a:pPr marL="225425" lvl="1">
              <a:spcAft>
                <a:spcPts val="400"/>
              </a:spcAft>
            </a:pPr>
            <a:r>
              <a:rPr lang="en-US" sz="2400" dirty="0">
                <a:latin typeface="Courier"/>
                <a:cs typeface="Courier"/>
              </a:rPr>
              <a:t>$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rmdir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u="sng" dirty="0">
                <a:latin typeface="Courier"/>
                <a:cs typeface="Courier"/>
              </a:rPr>
              <a:t>directory-name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u="sng" dirty="0">
                <a:latin typeface="Courier"/>
                <a:cs typeface="Courier"/>
              </a:rPr>
              <a:t>...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>
                <a:cs typeface="Calibri"/>
              </a:rPr>
              <a:t>–   </a:t>
            </a:r>
            <a:r>
              <a:rPr lang="en-US" sz="2400" u="sng" dirty="0">
                <a:cs typeface="Calibri"/>
              </a:rPr>
              <a:t>r</a:t>
            </a:r>
            <a:r>
              <a:rPr lang="en-US" sz="2400" dirty="0">
                <a:cs typeface="Calibri"/>
              </a:rPr>
              <a:t>e</a:t>
            </a:r>
            <a:r>
              <a:rPr lang="en-US" sz="2400" u="sng" dirty="0">
                <a:cs typeface="Calibri"/>
              </a:rPr>
              <a:t>m</a:t>
            </a:r>
            <a:r>
              <a:rPr lang="en-US" sz="2400" dirty="0">
                <a:cs typeface="Calibri"/>
              </a:rPr>
              <a:t>ove </a:t>
            </a:r>
            <a:r>
              <a:rPr lang="en-US" sz="2400" u="sng" dirty="0">
                <a:cs typeface="Calibri"/>
              </a:rPr>
              <a:t>dir</a:t>
            </a:r>
            <a:r>
              <a:rPr lang="en-US" sz="2400" dirty="0">
                <a:cs typeface="Calibri"/>
              </a:rPr>
              <a:t>ectories</a:t>
            </a:r>
          </a:p>
          <a:p>
            <a:pPr marL="225425" lvl="1" indent="346075">
              <a:spcAft>
                <a:spcPts val="400"/>
              </a:spcAft>
            </a:pPr>
            <a:r>
              <a:rPr lang="en-US" sz="2000" dirty="0">
                <a:latin typeface="Courier"/>
                <a:cs typeface="Courier"/>
              </a:rPr>
              <a:t>$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cp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"/>
                <a:cs typeface="Courier"/>
              </a:rPr>
              <a:t>watermelon.fsa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 cowgirl/</a:t>
            </a:r>
          </a:p>
          <a:p>
            <a:pPr marL="225425" lvl="1" indent="346075">
              <a:spcAft>
                <a:spcPts val="400"/>
              </a:spcAft>
            </a:pPr>
            <a:r>
              <a:rPr lang="en-US" sz="2000" dirty="0">
                <a:latin typeface="Courier"/>
                <a:cs typeface="Courier"/>
              </a:rPr>
              <a:t>$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rmdir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 cowgirl in the sand</a:t>
            </a:r>
          </a:p>
          <a:p>
            <a:pPr marL="225425" lvl="1" indent="346075">
              <a:spcAft>
                <a:spcPts val="400"/>
              </a:spcAft>
            </a:pPr>
            <a:r>
              <a:rPr lang="en-US" sz="2000" dirty="0">
                <a:latin typeface="Calibri"/>
                <a:cs typeface="Calibri"/>
              </a:rPr>
              <a:t>Note: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rmdir</a:t>
            </a:r>
            <a:r>
              <a:rPr lang="en-US" sz="2000" dirty="0">
                <a:solidFill>
                  <a:srgbClr val="0000FF"/>
                </a:solidFill>
                <a:cs typeface="Courier"/>
              </a:rPr>
              <a:t> </a:t>
            </a:r>
            <a:r>
              <a:rPr lang="en-US" sz="2000" dirty="0">
                <a:cs typeface="Courier"/>
              </a:rPr>
              <a:t>only removes empty directories = not very useful</a:t>
            </a:r>
            <a:endParaRPr lang="en-US" sz="2000" dirty="0">
              <a:solidFill>
                <a:srgbClr val="3366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387216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Common Unix commands: Deleting stuff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9623" y="1159986"/>
            <a:ext cx="8455231" cy="5457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7013" lvl="1" indent="-163513">
              <a:spcAft>
                <a:spcPts val="400"/>
              </a:spcAft>
              <a:buFont typeface="Arial"/>
              <a:buChar char="•"/>
            </a:pPr>
            <a:r>
              <a:rPr lang="en-US" sz="2400" dirty="0">
                <a:cs typeface="Courier"/>
              </a:rPr>
              <a:t>Removing files</a:t>
            </a:r>
          </a:p>
          <a:p>
            <a:pPr marL="225425" lvl="1">
              <a:spcAft>
                <a:spcPts val="400"/>
              </a:spcAft>
            </a:pPr>
            <a:endParaRPr lang="en-US" sz="600" dirty="0">
              <a:latin typeface="Courier"/>
              <a:cs typeface="Courier"/>
            </a:endParaRPr>
          </a:p>
          <a:p>
            <a:pPr marL="225425" lvl="1">
              <a:spcAft>
                <a:spcPts val="400"/>
              </a:spcAft>
            </a:pPr>
            <a:r>
              <a:rPr lang="en-US" sz="2400" dirty="0">
                <a:latin typeface="Courier"/>
                <a:cs typeface="Courier"/>
              </a:rPr>
              <a:t>$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rm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u="sng" dirty="0">
                <a:latin typeface="Courier"/>
                <a:cs typeface="Courier"/>
              </a:rPr>
              <a:t>filename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u="sng" dirty="0">
                <a:latin typeface="Courier"/>
                <a:cs typeface="Courier"/>
              </a:rPr>
              <a:t>...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>
                <a:cs typeface="Calibri"/>
              </a:rPr>
              <a:t>–   </a:t>
            </a:r>
            <a:r>
              <a:rPr lang="en-US" sz="2400" u="sng" dirty="0">
                <a:cs typeface="Calibri"/>
              </a:rPr>
              <a:t>r</a:t>
            </a:r>
            <a:r>
              <a:rPr lang="en-US" sz="2400" dirty="0">
                <a:cs typeface="Calibri"/>
              </a:rPr>
              <a:t>e</a:t>
            </a:r>
            <a:r>
              <a:rPr lang="en-US" sz="2400" u="sng" dirty="0">
                <a:cs typeface="Calibri"/>
              </a:rPr>
              <a:t>m</a:t>
            </a:r>
            <a:r>
              <a:rPr lang="en-US" sz="2400" dirty="0">
                <a:cs typeface="Calibri"/>
              </a:rPr>
              <a:t>ove files</a:t>
            </a:r>
            <a:endParaRPr lang="en-US" sz="2000" dirty="0">
              <a:solidFill>
                <a:srgbClr val="3366FF"/>
              </a:solidFill>
              <a:latin typeface="Courier"/>
              <a:cs typeface="Courier"/>
            </a:endParaRPr>
          </a:p>
          <a:p>
            <a:pPr marL="225425" lvl="1" indent="346075">
              <a:spcAft>
                <a:spcPts val="400"/>
              </a:spcAft>
            </a:pPr>
            <a:r>
              <a:rPr lang="en-US" sz="2000" dirty="0">
                <a:latin typeface="Courier"/>
                <a:cs typeface="Courier"/>
              </a:rPr>
              <a:t>$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rm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 ~/Documents/</a:t>
            </a:r>
            <a:r>
              <a:rPr lang="en-US" sz="2000" dirty="0" err="1">
                <a:solidFill>
                  <a:srgbClr val="000000"/>
                </a:solidFill>
                <a:latin typeface="Courier"/>
                <a:cs typeface="Courier"/>
              </a:rPr>
              <a:t>second_copy.fasta</a:t>
            </a:r>
            <a:endParaRPr lang="en-US" sz="2000" dirty="0">
              <a:solidFill>
                <a:srgbClr val="000000"/>
              </a:solidFill>
              <a:latin typeface="Courier"/>
              <a:cs typeface="Courier"/>
            </a:endParaRPr>
          </a:p>
          <a:p>
            <a:pPr marL="225425" lvl="1" indent="346075">
              <a:spcAft>
                <a:spcPts val="400"/>
              </a:spcAft>
            </a:pPr>
            <a:r>
              <a:rPr lang="en-US" sz="2000" dirty="0">
                <a:latin typeface="Courier"/>
                <a:cs typeface="Courier"/>
              </a:rPr>
              <a:t>$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rm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 ~/Documents/</a:t>
            </a:r>
            <a:r>
              <a:rPr lang="en-US" sz="2000" dirty="0" err="1">
                <a:solidFill>
                  <a:srgbClr val="000000"/>
                </a:solidFill>
                <a:latin typeface="Courier"/>
                <a:cs typeface="Courier"/>
              </a:rPr>
              <a:t>copy.fasta</a:t>
            </a:r>
            <a:endParaRPr lang="en-US" sz="2000" dirty="0">
              <a:solidFill>
                <a:srgbClr val="000000"/>
              </a:solidFill>
              <a:latin typeface="Courier"/>
              <a:cs typeface="Courier"/>
            </a:endParaRPr>
          </a:p>
          <a:p>
            <a:pPr marL="225425" lvl="1" indent="346075">
              <a:spcAft>
                <a:spcPts val="400"/>
              </a:spcAft>
            </a:pPr>
            <a:r>
              <a:rPr lang="en-US" sz="2000" dirty="0">
                <a:latin typeface="Courier"/>
                <a:cs typeface="Courier"/>
              </a:rPr>
              <a:t>$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rm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"/>
                <a:cs typeface="Courier"/>
              </a:rPr>
              <a:t>junk.dat</a:t>
            </a:r>
            <a:endParaRPr lang="en-US" sz="2000" dirty="0">
              <a:solidFill>
                <a:srgbClr val="000000"/>
              </a:solidFill>
              <a:latin typeface="Courier"/>
              <a:cs typeface="Courier"/>
            </a:endParaRPr>
          </a:p>
          <a:p>
            <a:pPr marL="225425" lvl="1" indent="346075">
              <a:spcAft>
                <a:spcPts val="400"/>
              </a:spcAft>
            </a:pPr>
            <a:endParaRPr lang="en-US" sz="2000" dirty="0">
              <a:solidFill>
                <a:srgbClr val="3366FF"/>
              </a:solidFill>
              <a:latin typeface="Courier"/>
              <a:cs typeface="Courier"/>
            </a:endParaRPr>
          </a:p>
          <a:p>
            <a:pPr marL="227013" lvl="1" indent="-163513">
              <a:spcAft>
                <a:spcPts val="400"/>
              </a:spcAft>
              <a:buFont typeface="Arial"/>
              <a:buChar char="•"/>
            </a:pPr>
            <a:r>
              <a:rPr lang="en-US" sz="2400" dirty="0">
                <a:cs typeface="Courier"/>
              </a:rPr>
              <a:t>Removing files and directories recursively</a:t>
            </a:r>
          </a:p>
          <a:p>
            <a:pPr marL="225425" lvl="1" indent="346075">
              <a:spcAft>
                <a:spcPts val="400"/>
              </a:spcAft>
            </a:pPr>
            <a:r>
              <a:rPr lang="en-US" sz="2000" dirty="0">
                <a:latin typeface="Courier"/>
                <a:cs typeface="Courier"/>
              </a:rPr>
              <a:t>$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rm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-r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 cowgirl</a:t>
            </a:r>
          </a:p>
          <a:p>
            <a:pPr marL="1201738" lvl="1" indent="-230188">
              <a:spcAft>
                <a:spcPts val="400"/>
              </a:spcAft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removes all the files in 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cowgirl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, then removes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cowgirl 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itself</a:t>
            </a:r>
          </a:p>
          <a:p>
            <a:pPr marL="1201738" lvl="1" indent="-230188">
              <a:spcAft>
                <a:spcPts val="400"/>
              </a:spcAft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Very dangerous command (that you will use all the time)</a:t>
            </a:r>
          </a:p>
          <a:p>
            <a:pPr marL="57150" lvl="1">
              <a:spcAft>
                <a:spcPts val="400"/>
              </a:spcAft>
            </a:pPr>
            <a:endParaRPr lang="en-US" sz="2000" dirty="0">
              <a:cs typeface="Courier"/>
            </a:endParaRPr>
          </a:p>
          <a:p>
            <a:pPr marL="233363" lvl="1" indent="-176213">
              <a:spcAft>
                <a:spcPts val="400"/>
              </a:spcAft>
              <a:buFont typeface="Arial"/>
              <a:buChar char="•"/>
            </a:pPr>
            <a:r>
              <a:rPr lang="en-US" sz="2400" dirty="0">
                <a:cs typeface="Courier"/>
              </a:rPr>
              <a:t>Use the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-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i</a:t>
            </a:r>
            <a:r>
              <a:rPr lang="en-US" sz="2400" dirty="0">
                <a:cs typeface="Courier"/>
              </a:rPr>
              <a:t> flag until you're comfortable</a:t>
            </a:r>
            <a:endParaRPr lang="en-US" sz="24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1201738" lvl="1" indent="-230188">
              <a:spcAft>
                <a:spcPts val="400"/>
              </a:spcAft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cs typeface="Calibri"/>
              </a:rPr>
              <a:t>require confirmation before removing</a:t>
            </a:r>
          </a:p>
          <a:p>
            <a:pPr marL="1201738" lvl="1" indent="-230188">
              <a:spcAft>
                <a:spcPts val="400"/>
              </a:spcAft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cs typeface="Calibri"/>
              </a:rPr>
              <a:t>also available with 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mv</a:t>
            </a:r>
          </a:p>
        </p:txBody>
      </p:sp>
      <p:pic>
        <p:nvPicPr>
          <p:cNvPr id="5" name="Picture 4" descr="Danger-Sig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528" y="2556729"/>
            <a:ext cx="1683655" cy="170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681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9369</TotalTime>
  <Words>1657</Words>
  <Application>Microsoft Macintosh PowerPoint</Application>
  <PresentationFormat>On-screen Show (4:3)</PresentationFormat>
  <Paragraphs>247</Paragraphs>
  <Slides>24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Courier</vt:lpstr>
      <vt:lpstr>Liberation Mono</vt:lpstr>
      <vt:lpstr>Lucida Grande</vt:lpstr>
      <vt:lpstr>Monaco</vt:lpstr>
      <vt:lpstr>Office Theme</vt:lpstr>
      <vt:lpstr>Text editors</vt:lpstr>
      <vt:lpstr>Quick aside about fonts</vt:lpstr>
      <vt:lpstr>Text files and line breaks</vt:lpstr>
      <vt:lpstr>Text files and line breaks</vt:lpstr>
      <vt:lpstr>Common Unix commands: Copying and moving files</vt:lpstr>
      <vt:lpstr>Really important warnings</vt:lpstr>
      <vt:lpstr>Really important warnings</vt:lpstr>
      <vt:lpstr>Common Unix commands: Directories</vt:lpstr>
      <vt:lpstr>Common Unix commands: Deleting stuff</vt:lpstr>
      <vt:lpstr>Common Unix commands: cat</vt:lpstr>
      <vt:lpstr>Data streams in the Shell</vt:lpstr>
      <vt:lpstr>Redirecting STDOUT </vt:lpstr>
      <vt:lpstr>Redirecting output</vt:lpstr>
      <vt:lpstr>Redirecting STDERR </vt:lpstr>
      <vt:lpstr>Redirecting to nowhere</vt:lpstr>
      <vt:lpstr>File links</vt:lpstr>
      <vt:lpstr>File links</vt:lpstr>
      <vt:lpstr>wc</vt:lpstr>
      <vt:lpstr>sort</vt:lpstr>
      <vt:lpstr>column</vt:lpstr>
      <vt:lpstr>grep</vt:lpstr>
      <vt:lpstr>grep [options]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Alverson</dc:creator>
  <cp:lastModifiedBy>Microsoft Office User</cp:lastModifiedBy>
  <cp:revision>438</cp:revision>
  <cp:lastPrinted>2016-01-27T20:28:28Z</cp:lastPrinted>
  <dcterms:created xsi:type="dcterms:W3CDTF">2013-01-08T16:50:50Z</dcterms:created>
  <dcterms:modified xsi:type="dcterms:W3CDTF">2019-01-16T03:22:25Z</dcterms:modified>
</cp:coreProperties>
</file>