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84" r:id="rId2"/>
    <p:sldId id="267" r:id="rId3"/>
    <p:sldId id="285" r:id="rId4"/>
    <p:sldId id="268" r:id="rId5"/>
    <p:sldId id="288" r:id="rId6"/>
    <p:sldId id="290" r:id="rId7"/>
    <p:sldId id="289" r:id="rId8"/>
    <p:sldId id="286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92" r:id="rId25"/>
    <p:sldId id="293" r:id="rId26"/>
    <p:sldId id="294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29"/>
    <p:restoredTop sz="95786" autoAdjust="0"/>
  </p:normalViewPr>
  <p:slideViewPr>
    <p:cSldViewPr snapToGrid="0" snapToObjects="1">
      <p:cViewPr varScale="1">
        <p:scale>
          <a:sx n="99" d="100"/>
          <a:sy n="99" d="100"/>
        </p:scale>
        <p:origin x="154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8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48BC85-B271-2448-BB55-DEA974C9A1C4}" type="datetimeFigureOut">
              <a:rPr lang="en-US" smtClean="0"/>
              <a:t>2/7/18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A3EEA-4874-5A4F-92F1-A93B8F697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002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33A19-3F21-C749-ADF8-AACC88943B28}" type="datetimeFigureOut">
              <a:rPr lang="en-US" smtClean="0"/>
              <a:t>2/7/18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493FC5-10B4-FD42-83FB-5200DAB4E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161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820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00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82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finished 06 Feb 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626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1/29/2014 - finished class #5 at this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93FC5-10B4-FD42-83FB-5200DAB4E0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25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71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01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12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12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00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FA0F-E014-EA45-8BD6-7CCD6E4493C6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4E535-031D-2546-9054-AAC14A6BE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37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FA0F-E014-EA45-8BD6-7CCD6E4493C6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4E535-031D-2546-9054-AAC14A6BE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14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FA0F-E014-EA45-8BD6-7CCD6E4493C6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4E535-031D-2546-9054-AAC14A6BE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95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FA0F-E014-EA45-8BD6-7CCD6E4493C6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4E535-031D-2546-9054-AAC14A6BE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11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FA0F-E014-EA45-8BD6-7CCD6E4493C6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4E535-031D-2546-9054-AAC14A6BE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42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FA0F-E014-EA45-8BD6-7CCD6E4493C6}" type="datetimeFigureOut">
              <a:rPr lang="en-US" smtClean="0"/>
              <a:t>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4E535-031D-2546-9054-AAC14A6BE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98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FA0F-E014-EA45-8BD6-7CCD6E4493C6}" type="datetimeFigureOut">
              <a:rPr lang="en-US" smtClean="0"/>
              <a:t>2/7/18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4E535-031D-2546-9054-AAC14A6BE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768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FA0F-E014-EA45-8BD6-7CCD6E4493C6}" type="datetimeFigureOut">
              <a:rPr lang="en-US" smtClean="0"/>
              <a:t>2/7/18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4E535-031D-2546-9054-AAC14A6BE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919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FA0F-E014-EA45-8BD6-7CCD6E4493C6}" type="datetimeFigureOut">
              <a:rPr lang="en-US" smtClean="0"/>
              <a:t>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4E535-031D-2546-9054-AAC14A6BE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96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FA0F-E014-EA45-8BD6-7CCD6E4493C6}" type="datetimeFigureOut">
              <a:rPr lang="en-US" smtClean="0"/>
              <a:t>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4E535-031D-2546-9054-AAC14A6BE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18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FA0F-E014-EA45-8BD6-7CCD6E4493C6}" type="datetimeFigureOut">
              <a:rPr lang="en-US" smtClean="0"/>
              <a:t>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4E535-031D-2546-9054-AAC14A6BE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016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6FA0F-E014-EA45-8BD6-7CCD6E4493C6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4E535-031D-2546-9054-AAC14A6BE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16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6575" y="3028319"/>
            <a:ext cx="872387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5425" lvl="1">
              <a:spcAft>
                <a:spcPts val="1200"/>
              </a:spcAft>
            </a:pPr>
            <a:r>
              <a:rPr lang="en-US" sz="2200" dirty="0">
                <a:latin typeface="Courier"/>
                <a:cs typeface="Courier"/>
              </a:rPr>
              <a:t>$ </a:t>
            </a:r>
            <a:r>
              <a:rPr lang="en-US" sz="2200" dirty="0">
                <a:solidFill>
                  <a:srgbClr val="0000FF"/>
                </a:solidFill>
                <a:latin typeface="Courier"/>
                <a:cs typeface="Courier"/>
              </a:rPr>
              <a:t>command [options] </a:t>
            </a:r>
            <a:r>
              <a:rPr lang="en-US" sz="2200" u="sng" dirty="0">
                <a:solidFill>
                  <a:srgbClr val="0000FF"/>
                </a:solidFill>
                <a:latin typeface="Courier"/>
                <a:cs typeface="Courier"/>
              </a:rPr>
              <a:t>filename</a:t>
            </a:r>
            <a:r>
              <a:rPr lang="en-US" sz="22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200" b="1" dirty="0">
                <a:solidFill>
                  <a:srgbClr val="0000FF"/>
                </a:solidFill>
                <a:latin typeface="Courier"/>
                <a:cs typeface="Courier"/>
              </a:rPr>
              <a:t>|</a:t>
            </a:r>
            <a:r>
              <a:rPr lang="en-US" sz="2200" dirty="0">
                <a:solidFill>
                  <a:srgbClr val="0000FF"/>
                </a:solidFill>
                <a:latin typeface="Courier"/>
                <a:cs typeface="Courier"/>
              </a:rPr>
              <a:t> command [options]</a:t>
            </a:r>
            <a:endParaRPr lang="en-US" sz="2200" dirty="0">
              <a:solidFill>
                <a:srgbClr val="0000FF"/>
              </a:solidFill>
              <a:cs typeface="Calibri"/>
            </a:endParaRPr>
          </a:p>
          <a:p>
            <a:pPr marL="1146175" lvl="1" indent="-287338">
              <a:spcAft>
                <a:spcPts val="1200"/>
              </a:spcAft>
              <a:buFont typeface="Arial"/>
              <a:buChar char="•"/>
            </a:pPr>
            <a:r>
              <a:rPr lang="en-US" sz="2400" dirty="0">
                <a:cs typeface="Calibri"/>
              </a:rPr>
              <a:t>Channel (or "pipe") </a:t>
            </a:r>
            <a:r>
              <a:rPr lang="en-US" sz="2400">
                <a:cs typeface="Calibri"/>
              </a:rPr>
              <a:t>STDOUT to </a:t>
            </a:r>
            <a:r>
              <a:rPr lang="en-US" sz="2400" dirty="0">
                <a:cs typeface="Calibri"/>
              </a:rPr>
              <a:t>another Unix command</a:t>
            </a:r>
          </a:p>
          <a:p>
            <a:pPr marL="1146175" lvl="1" indent="-287338">
              <a:spcAft>
                <a:spcPts val="1200"/>
              </a:spcAft>
              <a:buFont typeface="Arial"/>
              <a:buChar char="•"/>
            </a:pPr>
            <a:r>
              <a:rPr lang="en-US" sz="2400" dirty="0">
                <a:cs typeface="Calibri"/>
              </a:rPr>
              <a:t>The first command has in input file, the next command takes the output of the previous command as its input</a:t>
            </a:r>
          </a:p>
          <a:p>
            <a:pPr marL="1146175" lvl="1" indent="-287338">
              <a:spcAft>
                <a:spcPts val="1200"/>
              </a:spcAft>
              <a:buFont typeface="Arial"/>
              <a:buChar char="•"/>
            </a:pPr>
            <a:r>
              <a:rPr lang="en-US" sz="2400" dirty="0">
                <a:cs typeface="Calibri"/>
              </a:rPr>
              <a:t>No limit to the number of pipes per command </a:t>
            </a:r>
          </a:p>
          <a:p>
            <a:pPr marL="1146175" lvl="1" indent="-287338">
              <a:spcAft>
                <a:spcPts val="1200"/>
              </a:spcAft>
              <a:buFont typeface="Arial"/>
              <a:buChar char="•"/>
            </a:pPr>
            <a:r>
              <a:rPr lang="en-US" sz="2400" dirty="0">
                <a:cs typeface="Calibri"/>
              </a:rPr>
              <a:t>Pipes are amazing.</a:t>
            </a:r>
          </a:p>
        </p:txBody>
      </p:sp>
      <p:pic>
        <p:nvPicPr>
          <p:cNvPr id="3" name="Picture 2" descr="pip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044" y="294487"/>
            <a:ext cx="3041847" cy="2281386"/>
          </a:xfrm>
          <a:prstGeom prst="rect">
            <a:avLst/>
          </a:prstGeom>
        </p:spPr>
      </p:pic>
      <p:pic>
        <p:nvPicPr>
          <p:cNvPr id="7" name="Picture 6" descr="pip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78" y="294487"/>
            <a:ext cx="3041847" cy="22813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2923422" y="855739"/>
            <a:ext cx="3324525" cy="115888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0000FF"/>
                </a:solidFill>
                <a:latin typeface="Piperalpha"/>
                <a:cs typeface="Piperalpha"/>
              </a:rPr>
              <a:t>PIPES</a:t>
            </a:r>
          </a:p>
        </p:txBody>
      </p:sp>
    </p:spTree>
    <p:extLst>
      <p:ext uri="{BB962C8B-B14F-4D97-AF65-F5344CB8AC3E}">
        <p14:creationId xmlns:p14="http://schemas.microsoft.com/office/powerpoint/2010/main" val="1418671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7422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chmod</a:t>
            </a:r>
            <a:endParaRPr lang="en-US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4185" y="1355844"/>
            <a:ext cx="8823220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5425" lvl="1">
              <a:spcAft>
                <a:spcPts val="1200"/>
              </a:spcAft>
            </a:pPr>
            <a:r>
              <a:rPr lang="en-US" sz="2800" dirty="0">
                <a:latin typeface="Courier"/>
                <a:cs typeface="Courier"/>
              </a:rPr>
              <a:t>$ </a:t>
            </a:r>
            <a:r>
              <a:rPr lang="en-US" sz="2800" dirty="0" err="1">
                <a:solidFill>
                  <a:srgbClr val="0000FF"/>
                </a:solidFill>
                <a:latin typeface="Courier"/>
                <a:cs typeface="Courier"/>
              </a:rPr>
              <a:t>chmod</a:t>
            </a: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800" dirty="0">
                <a:cs typeface="Calibri"/>
              </a:rPr>
              <a:t>–   </a:t>
            </a:r>
            <a:r>
              <a:rPr lang="en-US" sz="2400" dirty="0">
                <a:cs typeface="Calibri"/>
              </a:rPr>
              <a:t>change file permissions (</a:t>
            </a:r>
            <a:r>
              <a:rPr lang="en-US" sz="2400" u="sng" dirty="0">
                <a:cs typeface="Calibri"/>
              </a:rPr>
              <a:t>ch</a:t>
            </a:r>
            <a:r>
              <a:rPr lang="en-US" sz="2400" dirty="0">
                <a:cs typeface="Calibri"/>
              </a:rPr>
              <a:t>ange </a:t>
            </a:r>
            <a:r>
              <a:rPr lang="en-US" sz="2400" u="sng" dirty="0">
                <a:cs typeface="Calibri"/>
              </a:rPr>
              <a:t>mod</a:t>
            </a:r>
            <a:r>
              <a:rPr lang="en-US" sz="2400" dirty="0">
                <a:cs typeface="Calibri"/>
              </a:rPr>
              <a:t>e)</a:t>
            </a:r>
          </a:p>
          <a:p>
            <a:pPr marL="1146175" lvl="1" indent="-287338">
              <a:spcAft>
                <a:spcPts val="400"/>
              </a:spcAft>
              <a:buFont typeface="Arial"/>
              <a:buChar char="•"/>
            </a:pPr>
            <a:r>
              <a:rPr lang="en-US" sz="2400" dirty="0">
                <a:latin typeface="Calibri"/>
                <a:cs typeface="Calibri"/>
              </a:rPr>
              <a:t>files have </a:t>
            </a:r>
            <a:r>
              <a:rPr lang="en-US" sz="2400" u="sng" dirty="0">
                <a:latin typeface="Calibri"/>
                <a:cs typeface="Calibri"/>
              </a:rPr>
              <a:t>r</a:t>
            </a:r>
            <a:r>
              <a:rPr lang="en-US" sz="2400" dirty="0">
                <a:latin typeface="Calibri"/>
                <a:cs typeface="Calibri"/>
              </a:rPr>
              <a:t>ead, </a:t>
            </a:r>
            <a:r>
              <a:rPr lang="en-US" sz="2400" u="sng" dirty="0">
                <a:latin typeface="Calibri"/>
                <a:cs typeface="Calibri"/>
              </a:rPr>
              <a:t>w</a:t>
            </a:r>
            <a:r>
              <a:rPr lang="en-US" sz="2400" dirty="0">
                <a:latin typeface="Calibri"/>
                <a:cs typeface="Calibri"/>
              </a:rPr>
              <a:t>rite, and e</a:t>
            </a:r>
            <a:r>
              <a:rPr lang="en-US" sz="2400" u="sng" dirty="0">
                <a:latin typeface="Calibri"/>
                <a:cs typeface="Calibri"/>
              </a:rPr>
              <a:t>x</a:t>
            </a:r>
            <a:r>
              <a:rPr lang="en-US" sz="2400" dirty="0">
                <a:latin typeface="Calibri"/>
                <a:cs typeface="Calibri"/>
              </a:rPr>
              <a:t>ecute permissions</a:t>
            </a:r>
          </a:p>
          <a:p>
            <a:pPr marL="1146175" lvl="1" indent="-287338">
              <a:spcAft>
                <a:spcPts val="400"/>
              </a:spcAft>
              <a:buFont typeface="Arial"/>
              <a:buChar char="•"/>
            </a:pPr>
            <a:r>
              <a:rPr lang="en-US" sz="2400" dirty="0">
                <a:latin typeface="Calibri"/>
                <a:cs typeface="Calibri"/>
              </a:rPr>
              <a:t>programs need to be executable</a:t>
            </a:r>
          </a:p>
          <a:p>
            <a:pPr marL="1146175" lvl="1" indent="-287338">
              <a:spcAft>
                <a:spcPts val="400"/>
              </a:spcAft>
              <a:buFont typeface="Arial"/>
              <a:buChar char="•"/>
            </a:pPr>
            <a:r>
              <a:rPr lang="en-US" sz="2400" dirty="0">
                <a:latin typeface="Calibri"/>
                <a:cs typeface="Calibri"/>
              </a:rPr>
              <a:t>permissions are assigned to you (the </a:t>
            </a:r>
            <a:r>
              <a:rPr lang="en-US" sz="2400" u="sng" dirty="0">
                <a:latin typeface="Calibri"/>
                <a:cs typeface="Calibri"/>
              </a:rPr>
              <a:t>u</a:t>
            </a:r>
            <a:r>
              <a:rPr lang="en-US" sz="2400" dirty="0">
                <a:latin typeface="Calibri"/>
                <a:cs typeface="Calibri"/>
              </a:rPr>
              <a:t>ser), </a:t>
            </a:r>
            <a:r>
              <a:rPr lang="en-US" sz="2400" u="sng" dirty="0">
                <a:latin typeface="Calibri"/>
                <a:cs typeface="Calibri"/>
              </a:rPr>
              <a:t>g</a:t>
            </a:r>
            <a:r>
              <a:rPr lang="en-US" sz="2400" dirty="0">
                <a:latin typeface="Calibri"/>
                <a:cs typeface="Calibri"/>
              </a:rPr>
              <a:t>roup, and </a:t>
            </a:r>
            <a:r>
              <a:rPr lang="en-US" sz="2400" u="sng" dirty="0">
                <a:latin typeface="Calibri"/>
                <a:cs typeface="Calibri"/>
              </a:rPr>
              <a:t>o</a:t>
            </a:r>
            <a:r>
              <a:rPr lang="en-US" sz="2400" dirty="0">
                <a:latin typeface="Calibri"/>
                <a:cs typeface="Calibri"/>
              </a:rPr>
              <a:t>ther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520695" y="3709733"/>
            <a:ext cx="2090201" cy="1324258"/>
            <a:chOff x="3478388" y="4837668"/>
            <a:chExt cx="2090201" cy="1324258"/>
          </a:xfrm>
        </p:grpSpPr>
        <p:sp>
          <p:nvSpPr>
            <p:cNvPr id="9" name="TextBox 8"/>
            <p:cNvSpPr txBox="1"/>
            <p:nvPr/>
          </p:nvSpPr>
          <p:spPr>
            <a:xfrm>
              <a:off x="3478388" y="4837668"/>
              <a:ext cx="2031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sz="2400" dirty="0" err="1">
                  <a:latin typeface="Courier"/>
                  <a:cs typeface="Courier"/>
                </a:rPr>
                <a:t>-</a:t>
              </a:r>
              <a:r>
                <a:rPr lang="fi-FI" sz="2400" dirty="0" err="1">
                  <a:solidFill>
                    <a:srgbClr val="FF0000"/>
                  </a:solidFill>
                  <a:latin typeface="Courier"/>
                  <a:cs typeface="Courier"/>
                </a:rPr>
                <a:t>rw-</a:t>
              </a:r>
              <a:r>
                <a:rPr lang="fi-FI" sz="2400" dirty="0" err="1">
                  <a:solidFill>
                    <a:schemeClr val="accent6">
                      <a:lumMod val="50000"/>
                    </a:schemeClr>
                  </a:solidFill>
                  <a:latin typeface="Courier"/>
                  <a:cs typeface="Courier"/>
                </a:rPr>
                <a:t>r--</a:t>
              </a:r>
              <a:r>
                <a:rPr lang="fi-FI" sz="2400" dirty="0" err="1">
                  <a:solidFill>
                    <a:srgbClr val="008000"/>
                  </a:solidFill>
                  <a:latin typeface="Courier"/>
                  <a:cs typeface="Courier"/>
                </a:rPr>
                <a:t>r--</a:t>
              </a:r>
              <a:endParaRPr lang="en-US" sz="2400" dirty="0">
                <a:solidFill>
                  <a:srgbClr val="008000"/>
                </a:solidFill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3612444" y="5299333"/>
              <a:ext cx="591553" cy="862593"/>
              <a:chOff x="3626556" y="5299333"/>
              <a:chExt cx="591553" cy="862593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 flipV="1">
                <a:off x="3922332" y="5299333"/>
                <a:ext cx="0" cy="50339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3626556" y="5792594"/>
                <a:ext cx="591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user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167094" y="5303557"/>
              <a:ext cx="738078" cy="858369"/>
              <a:chOff x="4205087" y="5303557"/>
              <a:chExt cx="738078" cy="858369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 flipV="1">
                <a:off x="4574126" y="5303557"/>
                <a:ext cx="0" cy="50339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4205087" y="5792594"/>
                <a:ext cx="7380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984807"/>
                    </a:solidFill>
                  </a:rPr>
                  <a:t>group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868270" y="5299333"/>
              <a:ext cx="700319" cy="862593"/>
              <a:chOff x="4755374" y="5299333"/>
              <a:chExt cx="700319" cy="862593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 flipV="1">
                <a:off x="5106847" y="5299333"/>
                <a:ext cx="0" cy="50339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4755374" y="5792594"/>
                <a:ext cx="7003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8000"/>
                    </a:solidFill>
                  </a:rPr>
                  <a:t>other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52506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7422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chmod</a:t>
            </a:r>
            <a:endParaRPr lang="en-US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4185" y="1355844"/>
            <a:ext cx="8823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5425" lvl="1">
              <a:spcAft>
                <a:spcPts val="1200"/>
              </a:spcAft>
            </a:pPr>
            <a:r>
              <a:rPr lang="en-US" sz="2800" dirty="0">
                <a:latin typeface="Courier"/>
                <a:cs typeface="Courier"/>
              </a:rPr>
              <a:t>$ </a:t>
            </a:r>
            <a:r>
              <a:rPr lang="en-US" sz="2800" dirty="0" err="1">
                <a:solidFill>
                  <a:srgbClr val="0000FF"/>
                </a:solidFill>
                <a:latin typeface="Courier"/>
                <a:cs typeface="Courier"/>
              </a:rPr>
              <a:t>chmod</a:t>
            </a: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800" u="sng" dirty="0" err="1">
                <a:solidFill>
                  <a:srgbClr val="0000FF"/>
                </a:solidFill>
                <a:latin typeface="Courier"/>
                <a:cs typeface="Courier"/>
              </a:rPr>
              <a:t>ugo</a:t>
            </a:r>
            <a:r>
              <a:rPr lang="en-US" sz="2800" u="sng" dirty="0">
                <a:solidFill>
                  <a:srgbClr val="0000FF"/>
                </a:solidFill>
                <a:latin typeface="Courier"/>
                <a:cs typeface="Courier"/>
              </a:rPr>
              <a:t> +/- </a:t>
            </a:r>
            <a:r>
              <a:rPr lang="en-US" sz="2800" u="sng" dirty="0" err="1">
                <a:solidFill>
                  <a:srgbClr val="0000FF"/>
                </a:solidFill>
                <a:latin typeface="Courier"/>
                <a:cs typeface="Courier"/>
              </a:rPr>
              <a:t>rwx</a:t>
            </a: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800" u="sng" dirty="0">
                <a:solidFill>
                  <a:srgbClr val="0000FF"/>
                </a:solidFill>
                <a:latin typeface="Courier"/>
                <a:cs typeface="Courier"/>
              </a:rPr>
              <a:t>filename</a:t>
            </a:r>
            <a:endParaRPr lang="en-US" sz="2400" u="sng" dirty="0">
              <a:latin typeface="Calibri"/>
              <a:cs typeface="Calibri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2474662" y="1905528"/>
            <a:ext cx="0" cy="5033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324779" y="1905528"/>
            <a:ext cx="0" cy="5033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188521" y="1905528"/>
            <a:ext cx="0" cy="5033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78322" y="2346051"/>
            <a:ext cx="592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who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93662" y="2346051"/>
            <a:ext cx="1062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give/take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886769" y="2346051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gets to do this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54185" y="3445109"/>
            <a:ext cx="8723875" cy="1786925"/>
            <a:chOff x="154185" y="3834591"/>
            <a:chExt cx="8723875" cy="1786925"/>
          </a:xfrm>
        </p:grpSpPr>
        <p:sp>
          <p:nvSpPr>
            <p:cNvPr id="32" name="TextBox 31"/>
            <p:cNvSpPr txBox="1"/>
            <p:nvPr/>
          </p:nvSpPr>
          <p:spPr>
            <a:xfrm>
              <a:off x="154185" y="3834591"/>
              <a:ext cx="8723875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5425" lvl="1" indent="346075">
                <a:spcAft>
                  <a:spcPts val="400"/>
                </a:spcAft>
              </a:pPr>
              <a:r>
                <a:rPr lang="en-US" sz="2400" dirty="0">
                  <a:latin typeface="Courier"/>
                  <a:cs typeface="Courier"/>
                </a:rPr>
                <a:t>$ </a:t>
              </a:r>
              <a:r>
                <a:rPr lang="en-US" sz="2400" dirty="0" err="1">
                  <a:solidFill>
                    <a:srgbClr val="0000FF"/>
                  </a:solidFill>
                  <a:latin typeface="Courier"/>
                  <a:cs typeface="Courier"/>
                </a:rPr>
                <a:t>chmod</a:t>
              </a:r>
              <a:r>
                <a:rPr lang="en-US" sz="2400" dirty="0">
                  <a:solidFill>
                    <a:srgbClr val="0000FF"/>
                  </a:solidFill>
                  <a:latin typeface="Courier"/>
                  <a:cs typeface="Courier"/>
                </a:rPr>
                <a:t> </a:t>
              </a:r>
              <a:r>
                <a:rPr lang="en-US" sz="2400" dirty="0" err="1">
                  <a:solidFill>
                    <a:srgbClr val="0000FF"/>
                  </a:solidFill>
                  <a:latin typeface="Courier"/>
                  <a:cs typeface="Courier"/>
                </a:rPr>
                <a:t>u+x</a:t>
              </a:r>
              <a:r>
                <a:rPr lang="en-US" sz="2400" dirty="0">
                  <a:solidFill>
                    <a:srgbClr val="0000FF"/>
                  </a:solidFill>
                  <a:latin typeface="Courier"/>
                  <a:cs typeface="Courier"/>
                </a:rPr>
                <a:t> bash_script1.sh</a:t>
              </a:r>
              <a:endParaRPr lang="en-US" sz="2400" u="sng" dirty="0">
                <a:cs typeface="Courier"/>
              </a:endParaRPr>
            </a:p>
            <a:p>
              <a:pPr marL="225425" lvl="1" indent="346075">
                <a:spcAft>
                  <a:spcPts val="400"/>
                </a:spcAft>
              </a:pPr>
              <a:r>
                <a:rPr lang="en-US" sz="2400" dirty="0">
                  <a:latin typeface="Courier"/>
                  <a:cs typeface="Courier"/>
                </a:rPr>
                <a:t>$ </a:t>
              </a:r>
              <a:r>
                <a:rPr lang="en-US" sz="2400" dirty="0" err="1">
                  <a:solidFill>
                    <a:srgbClr val="0000FF"/>
                  </a:solidFill>
                  <a:latin typeface="Courier"/>
                  <a:cs typeface="Courier"/>
                </a:rPr>
                <a:t>chmod</a:t>
              </a:r>
              <a:r>
                <a:rPr lang="en-US" sz="2400" dirty="0">
                  <a:solidFill>
                    <a:srgbClr val="0000FF"/>
                  </a:solidFill>
                  <a:latin typeface="Courier"/>
                  <a:cs typeface="Courier"/>
                </a:rPr>
                <a:t> </a:t>
              </a:r>
              <a:r>
                <a:rPr lang="en-US" sz="2400" dirty="0" err="1">
                  <a:solidFill>
                    <a:srgbClr val="0000FF"/>
                  </a:solidFill>
                  <a:latin typeface="Courier"/>
                  <a:cs typeface="Courier"/>
                </a:rPr>
                <a:t>u+x</a:t>
              </a:r>
              <a:r>
                <a:rPr lang="en-US" sz="2400" dirty="0">
                  <a:solidFill>
                    <a:srgbClr val="0000FF"/>
                  </a:solidFill>
                  <a:latin typeface="Courier"/>
                  <a:cs typeface="Courier"/>
                </a:rPr>
                <a:t> *.</a:t>
              </a:r>
              <a:r>
                <a:rPr lang="en-US" sz="2400" dirty="0" err="1">
                  <a:solidFill>
                    <a:srgbClr val="0000FF"/>
                  </a:solidFill>
                  <a:latin typeface="Courier"/>
                  <a:cs typeface="Courier"/>
                </a:rPr>
                <a:t>sh</a:t>
              </a:r>
              <a:endParaRPr lang="en-US" sz="2400" u="sng" dirty="0">
                <a:solidFill>
                  <a:srgbClr val="0000FF"/>
                </a:solidFill>
                <a:latin typeface="Courier"/>
                <a:cs typeface="Courier"/>
              </a:endParaRPr>
            </a:p>
            <a:p>
              <a:pPr marL="225425" lvl="1" indent="346075">
                <a:spcAft>
                  <a:spcPts val="400"/>
                </a:spcAft>
              </a:pPr>
              <a:r>
                <a:rPr lang="en-US" sz="2400" dirty="0">
                  <a:latin typeface="Courier"/>
                  <a:cs typeface="Courier"/>
                </a:rPr>
                <a:t>$ </a:t>
              </a:r>
              <a:r>
                <a:rPr lang="en-US" sz="2400" dirty="0" err="1">
                  <a:solidFill>
                    <a:srgbClr val="0000FF"/>
                  </a:solidFill>
                  <a:latin typeface="Courier"/>
                  <a:cs typeface="Courier"/>
                </a:rPr>
                <a:t>chmod</a:t>
              </a:r>
              <a:r>
                <a:rPr lang="en-US" sz="2400" dirty="0">
                  <a:solidFill>
                    <a:srgbClr val="0000FF"/>
                  </a:solidFill>
                  <a:latin typeface="Courier"/>
                  <a:cs typeface="Courier"/>
                </a:rPr>
                <a:t> </a:t>
              </a:r>
              <a:r>
                <a:rPr lang="en-US" sz="2400" dirty="0" err="1">
                  <a:solidFill>
                    <a:srgbClr val="0000FF"/>
                  </a:solidFill>
                  <a:latin typeface="Courier"/>
                  <a:cs typeface="Courier"/>
                </a:rPr>
                <a:t>ugo</a:t>
              </a:r>
              <a:r>
                <a:rPr lang="en-US" sz="2400" dirty="0">
                  <a:solidFill>
                    <a:srgbClr val="0000FF"/>
                  </a:solidFill>
                  <a:latin typeface="Courier"/>
                  <a:cs typeface="Courier"/>
                </a:rPr>
                <a:t>-x *.*</a:t>
              </a:r>
            </a:p>
            <a:p>
              <a:pPr marL="225425" lvl="1" indent="346075">
                <a:spcAft>
                  <a:spcPts val="400"/>
                </a:spcAft>
              </a:pPr>
              <a:r>
                <a:rPr lang="en-US" sz="2400" dirty="0">
                  <a:latin typeface="Courier"/>
                  <a:cs typeface="Courier"/>
                </a:rPr>
                <a:t>$ </a:t>
              </a:r>
              <a:r>
                <a:rPr lang="en-US" sz="2400" dirty="0" err="1">
                  <a:solidFill>
                    <a:srgbClr val="0000FF"/>
                  </a:solidFill>
                  <a:latin typeface="Courier"/>
                  <a:cs typeface="Courier"/>
                </a:rPr>
                <a:t>chmod</a:t>
              </a:r>
              <a:r>
                <a:rPr lang="en-US" sz="2400" dirty="0">
                  <a:solidFill>
                    <a:srgbClr val="0000FF"/>
                  </a:solidFill>
                  <a:latin typeface="Courier"/>
                  <a:cs typeface="Courier"/>
                </a:rPr>
                <a:t> </a:t>
              </a:r>
              <a:r>
                <a:rPr lang="en-US" sz="2400" dirty="0" err="1">
                  <a:solidFill>
                    <a:srgbClr val="0000FF"/>
                  </a:solidFill>
                  <a:latin typeface="Courier"/>
                  <a:cs typeface="Courier"/>
                </a:rPr>
                <a:t>ugo+rwx</a:t>
              </a:r>
              <a:r>
                <a:rPr lang="en-US" sz="2400" dirty="0">
                  <a:solidFill>
                    <a:srgbClr val="0000FF"/>
                  </a:solidFill>
                  <a:latin typeface="Courier"/>
                  <a:cs typeface="Courier"/>
                </a:rPr>
                <a:t> *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H="1">
              <a:off x="4062791" y="5298176"/>
              <a:ext cx="65533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773601" y="4975185"/>
              <a:ext cx="31810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be careful – don't assign execute permissions willy </a:t>
              </a:r>
              <a:r>
                <a:rPr lang="en-US" dirty="0" err="1"/>
                <a:t>nilly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384143" y="2268232"/>
            <a:ext cx="1600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[no spaces]</a:t>
            </a:r>
          </a:p>
        </p:txBody>
      </p:sp>
    </p:spTree>
    <p:extLst>
      <p:ext uri="{BB962C8B-B14F-4D97-AF65-F5344CB8AC3E}">
        <p14:creationId xmlns:p14="http://schemas.microsoft.com/office/powerpoint/2010/main" val="3247341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705" y="443559"/>
            <a:ext cx="9054872" cy="625867"/>
          </a:xfrm>
        </p:spPr>
        <p:txBody>
          <a:bodyPr>
            <a:noAutofit/>
          </a:bodyPr>
          <a:lstStyle/>
          <a:p>
            <a:r>
              <a:rPr lang="en-US" sz="3600" dirty="0">
                <a:cs typeface="Calibri"/>
              </a:rPr>
              <a:t>Creating workflows and pipelines: </a:t>
            </a:r>
            <a:r>
              <a:rPr lang="en-US" sz="3600" i="1" dirty="0">
                <a:cs typeface="Calibri"/>
              </a:rPr>
              <a:t>Loops</a:t>
            </a:r>
            <a:endParaRPr lang="en-US" sz="3600" i="1" dirty="0">
              <a:latin typeface="Calibri"/>
              <a:cs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6575" y="1738425"/>
            <a:ext cx="872387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7525" lvl="1">
              <a:spcAft>
                <a:spcPts val="1200"/>
              </a:spcAft>
            </a:pPr>
            <a:r>
              <a:rPr lang="en-US" sz="2200" b="1" dirty="0">
                <a:cs typeface="Courier"/>
              </a:rPr>
              <a:t>Loops</a:t>
            </a:r>
            <a:r>
              <a:rPr lang="en-US" sz="2200" dirty="0">
                <a:cs typeface="Courier"/>
              </a:rPr>
              <a:t> – a control structure that allows you to repeat the same command(s), e.g., on multiple files</a:t>
            </a:r>
          </a:p>
          <a:p>
            <a:pPr marL="1314450" lvl="3" indent="-347663">
              <a:spcAft>
                <a:spcPts val="600"/>
              </a:spcAft>
              <a:buFont typeface="Arial"/>
              <a:buChar char="•"/>
            </a:pPr>
            <a:r>
              <a:rPr lang="en-US" sz="2200" dirty="0">
                <a:cs typeface="Courier"/>
              </a:rPr>
              <a:t>change the file suffix for every file in a directory</a:t>
            </a:r>
          </a:p>
          <a:p>
            <a:pPr marL="1314450" lvl="3" indent="-347663">
              <a:spcAft>
                <a:spcPts val="600"/>
              </a:spcAft>
              <a:buFont typeface="Arial"/>
              <a:buChar char="•"/>
            </a:pPr>
            <a:r>
              <a:rPr lang="en-US" sz="2200" dirty="0">
                <a:cs typeface="Courier"/>
              </a:rPr>
              <a:t>run some program or analysis on lots of files</a:t>
            </a:r>
          </a:p>
          <a:p>
            <a:pPr marL="1314450" lvl="3" indent="-347663">
              <a:spcAft>
                <a:spcPts val="600"/>
              </a:spcAft>
              <a:buFont typeface="Arial"/>
              <a:buChar char="•"/>
            </a:pPr>
            <a:r>
              <a:rPr lang="en-US" sz="2200" dirty="0">
                <a:cs typeface="Courier"/>
              </a:rPr>
              <a:t>generate a list of commands for a Bash script</a:t>
            </a:r>
          </a:p>
        </p:txBody>
      </p:sp>
    </p:spTree>
    <p:extLst>
      <p:ext uri="{BB962C8B-B14F-4D97-AF65-F5344CB8AC3E}">
        <p14:creationId xmlns:p14="http://schemas.microsoft.com/office/powerpoint/2010/main" val="1158666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705" y="443559"/>
            <a:ext cx="9054872" cy="625867"/>
          </a:xfrm>
        </p:spPr>
        <p:txBody>
          <a:bodyPr>
            <a:noAutofit/>
          </a:bodyPr>
          <a:lstStyle/>
          <a:p>
            <a:r>
              <a:rPr lang="en-US" sz="3600" dirty="0">
                <a:latin typeface="Calibri"/>
                <a:cs typeface="Calibri"/>
              </a:rPr>
              <a:t>Bash </a:t>
            </a:r>
            <a:r>
              <a:rPr lang="en-US" sz="3600" i="1" dirty="0">
                <a:latin typeface="Calibri"/>
                <a:cs typeface="Calibri"/>
              </a:rPr>
              <a:t>For-Loops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7067" y="1936060"/>
            <a:ext cx="5291666" cy="3272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>
              <a:spcAft>
                <a:spcPts val="400"/>
              </a:spcAft>
            </a:pP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#! /bin/bash</a:t>
            </a:r>
          </a:p>
          <a:p>
            <a:pPr marL="0" lvl="1">
              <a:spcAft>
                <a:spcPts val="400"/>
              </a:spcAft>
            </a:pP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for VARIABLE in &lt;LIST&gt;</a:t>
            </a:r>
          </a:p>
          <a:p>
            <a:pPr marL="0" lvl="1">
              <a:spcAft>
                <a:spcPts val="400"/>
              </a:spcAft>
            </a:pP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do</a:t>
            </a:r>
          </a:p>
          <a:p>
            <a:pPr marL="0" lvl="1">
              <a:spcAft>
                <a:spcPts val="400"/>
              </a:spcAft>
            </a:pP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	command1 on $VARIABLE</a:t>
            </a:r>
          </a:p>
          <a:p>
            <a:pPr marL="0" lvl="1">
              <a:spcAft>
                <a:spcPts val="400"/>
              </a:spcAft>
            </a:pP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	command2 on $VARIABLE</a:t>
            </a:r>
          </a:p>
          <a:p>
            <a:pPr marL="0" lvl="1">
              <a:spcAft>
                <a:spcPts val="400"/>
              </a:spcAft>
            </a:pP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urier"/>
                <a:cs typeface="Courier"/>
              </a:rPr>
              <a:t>command</a:t>
            </a:r>
            <a:r>
              <a:rPr lang="en-US" sz="2000" i="1" dirty="0" err="1">
                <a:solidFill>
                  <a:srgbClr val="000000"/>
                </a:solidFill>
                <a:latin typeface="Courier"/>
                <a:cs typeface="Courier"/>
              </a:rPr>
              <a:t>N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 on $VARIABLE</a:t>
            </a:r>
          </a:p>
          <a:p>
            <a:pPr marL="0" lvl="1">
              <a:spcAft>
                <a:spcPts val="400"/>
              </a:spcAft>
            </a:pP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done</a:t>
            </a:r>
          </a:p>
          <a:p>
            <a:pPr marL="0" lvl="1">
              <a:spcAft>
                <a:spcPts val="400"/>
              </a:spcAft>
            </a:pPr>
            <a:endParaRPr lang="en-US" sz="2000" dirty="0">
              <a:solidFill>
                <a:srgbClr val="000000"/>
              </a:solidFill>
              <a:latin typeface="Courier"/>
              <a:cs typeface="Courier"/>
            </a:endParaRPr>
          </a:p>
          <a:p>
            <a:pPr marL="0" lvl="1">
              <a:spcAft>
                <a:spcPts val="400"/>
              </a:spcAft>
            </a:pPr>
            <a:endParaRPr lang="en-US" sz="20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63088" y="1476990"/>
            <a:ext cx="1" cy="521034"/>
          </a:xfrm>
          <a:prstGeom prst="straightConnector1">
            <a:avLst/>
          </a:prstGeom>
          <a:ln w="50800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69911" y="1056438"/>
            <a:ext cx="1092222" cy="440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shebang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294115" y="1990489"/>
            <a:ext cx="2623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</a:rPr>
              <a:t>header line</a:t>
            </a:r>
            <a:endParaRPr lang="en-US" sz="20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651389" y="2220402"/>
            <a:ext cx="541835" cy="0"/>
          </a:xfrm>
          <a:prstGeom prst="straightConnector1">
            <a:avLst/>
          </a:prstGeom>
          <a:ln w="50800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36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705" y="443559"/>
            <a:ext cx="9054872" cy="625867"/>
          </a:xfrm>
        </p:spPr>
        <p:txBody>
          <a:bodyPr>
            <a:noAutofit/>
          </a:bodyPr>
          <a:lstStyle/>
          <a:p>
            <a:r>
              <a:rPr lang="en-US" sz="3600" dirty="0">
                <a:latin typeface="Calibri"/>
                <a:cs typeface="Calibri"/>
              </a:rPr>
              <a:t>Bash </a:t>
            </a:r>
            <a:r>
              <a:rPr lang="en-US" sz="3600" i="1" dirty="0">
                <a:latin typeface="Calibri"/>
                <a:cs typeface="Calibri"/>
              </a:rPr>
              <a:t>For-Loops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7067" y="1936060"/>
            <a:ext cx="5291666" cy="3272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>
              <a:spcAft>
                <a:spcPts val="400"/>
              </a:spcAft>
            </a:pPr>
            <a:r>
              <a:rPr lang="en-US" sz="2000" dirty="0">
                <a:latin typeface="Courier"/>
                <a:cs typeface="Courier"/>
              </a:rPr>
              <a:t>#! /bin/bash</a:t>
            </a:r>
          </a:p>
          <a:p>
            <a:pPr marL="0" lvl="1">
              <a:spcAft>
                <a:spcPts val="400"/>
              </a:spcAft>
            </a:pP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for 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VARIABLE </a:t>
            </a: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in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urier"/>
                <a:cs typeface="Courier"/>
              </a:rPr>
              <a:t>1 2 3 4</a:t>
            </a:r>
          </a:p>
          <a:p>
            <a:pPr marL="0" lvl="1">
              <a:spcAft>
                <a:spcPts val="400"/>
              </a:spcAft>
            </a:pPr>
            <a:r>
              <a:rPr lang="en-US" sz="2000" dirty="0">
                <a:latin typeface="Courier"/>
                <a:cs typeface="Courier"/>
              </a:rPr>
              <a:t>do</a:t>
            </a:r>
          </a:p>
          <a:p>
            <a:pPr marL="0" lvl="1">
              <a:spcAft>
                <a:spcPts val="400"/>
              </a:spcAft>
            </a:pPr>
            <a:r>
              <a:rPr lang="en-US" sz="2000" dirty="0">
                <a:latin typeface="Courier"/>
                <a:cs typeface="Courier"/>
              </a:rPr>
              <a:t>	command1 on $VARIABLE</a:t>
            </a:r>
          </a:p>
          <a:p>
            <a:pPr marL="0" lvl="1">
              <a:spcAft>
                <a:spcPts val="400"/>
              </a:spcAft>
            </a:pPr>
            <a:r>
              <a:rPr lang="en-US" sz="2000" dirty="0">
                <a:latin typeface="Courier"/>
                <a:cs typeface="Courier"/>
              </a:rPr>
              <a:t>	command2 on $VARIABLE</a:t>
            </a:r>
          </a:p>
          <a:p>
            <a:pPr marL="0" lvl="1">
              <a:spcAft>
                <a:spcPts val="400"/>
              </a:spcAft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err="1">
                <a:latin typeface="Courier"/>
                <a:cs typeface="Courier"/>
              </a:rPr>
              <a:t>command</a:t>
            </a:r>
            <a:r>
              <a:rPr lang="en-US" sz="2000" i="1" dirty="0" err="1">
                <a:latin typeface="Courier"/>
                <a:cs typeface="Courier"/>
              </a:rPr>
              <a:t>N</a:t>
            </a:r>
            <a:r>
              <a:rPr lang="en-US" sz="2000" dirty="0">
                <a:latin typeface="Courier"/>
                <a:cs typeface="Courier"/>
              </a:rPr>
              <a:t> on $VARIABLE</a:t>
            </a:r>
          </a:p>
          <a:p>
            <a:pPr marL="0" lvl="1">
              <a:spcAft>
                <a:spcPts val="400"/>
              </a:spcAft>
            </a:pPr>
            <a:r>
              <a:rPr lang="en-US" sz="2000" dirty="0">
                <a:latin typeface="Courier"/>
                <a:cs typeface="Courier"/>
              </a:rPr>
              <a:t>done</a:t>
            </a:r>
          </a:p>
          <a:p>
            <a:pPr marL="0" lvl="1">
              <a:spcAft>
                <a:spcPts val="400"/>
              </a:spcAft>
            </a:pPr>
            <a:endParaRPr lang="en-US" sz="2000" dirty="0">
              <a:latin typeface="Courier"/>
              <a:cs typeface="Courier"/>
            </a:endParaRPr>
          </a:p>
          <a:p>
            <a:pPr marL="0" lvl="1">
              <a:spcAft>
                <a:spcPts val="400"/>
              </a:spcAft>
            </a:pPr>
            <a:endParaRPr lang="en-US" sz="2000" dirty="0">
              <a:latin typeface="Courier"/>
              <a:cs typeface="Courier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630365" y="2505962"/>
            <a:ext cx="541835" cy="0"/>
          </a:xfrm>
          <a:prstGeom prst="straightConnector1">
            <a:avLst/>
          </a:prstGeom>
          <a:ln w="50800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31442" y="2285902"/>
            <a:ext cx="27347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8" indent="-287338">
              <a:buAutoNum type="arabicPeriod"/>
            </a:pPr>
            <a:r>
              <a:rPr lang="en-US" sz="2000" dirty="0">
                <a:solidFill>
                  <a:srgbClr val="FF0000"/>
                </a:solidFill>
              </a:rPr>
              <a:t>this is a "for" loop</a:t>
            </a:r>
          </a:p>
          <a:p>
            <a:pPr marL="287338" indent="-287338">
              <a:buAutoNum type="arabicPeriod"/>
            </a:pPr>
            <a:r>
              <a:rPr lang="en-US" sz="2000" dirty="0">
                <a:solidFill>
                  <a:srgbClr val="0000FF"/>
                </a:solidFill>
              </a:rPr>
              <a:t>assign the name of your variable; the value of this variable will change with each iteration of the loop</a:t>
            </a:r>
          </a:p>
        </p:txBody>
      </p:sp>
    </p:spTree>
    <p:extLst>
      <p:ext uri="{BB962C8B-B14F-4D97-AF65-F5344CB8AC3E}">
        <p14:creationId xmlns:p14="http://schemas.microsoft.com/office/powerpoint/2010/main" val="3293074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705" y="443559"/>
            <a:ext cx="9054872" cy="625867"/>
          </a:xfrm>
        </p:spPr>
        <p:txBody>
          <a:bodyPr>
            <a:noAutofit/>
          </a:bodyPr>
          <a:lstStyle/>
          <a:p>
            <a:r>
              <a:rPr lang="en-US" sz="4200" dirty="0">
                <a:cs typeface="Calibri"/>
              </a:rPr>
              <a:t>Variables</a:t>
            </a:r>
            <a:endParaRPr lang="en-US" sz="4200" dirty="0">
              <a:latin typeface="Calibri"/>
              <a:cs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6575" y="1513606"/>
            <a:ext cx="872387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2625" lvl="1" indent="-457200">
              <a:spcAft>
                <a:spcPts val="1200"/>
              </a:spcAft>
              <a:buFont typeface="Arial"/>
              <a:buChar char="•"/>
            </a:pPr>
            <a:r>
              <a:rPr lang="en-US" sz="2600" dirty="0">
                <a:cs typeface="Courier"/>
              </a:rPr>
              <a:t>In essence, a variable is a </a:t>
            </a:r>
            <a:r>
              <a:rPr lang="en-US" sz="2600" b="1" dirty="0">
                <a:cs typeface="Courier"/>
              </a:rPr>
              <a:t>name</a:t>
            </a:r>
            <a:r>
              <a:rPr lang="en-US" sz="2600" dirty="0">
                <a:cs typeface="Courier"/>
              </a:rPr>
              <a:t> that holds a </a:t>
            </a:r>
            <a:r>
              <a:rPr lang="en-US" sz="2600" b="1" dirty="0">
                <a:cs typeface="Courier"/>
              </a:rPr>
              <a:t>value</a:t>
            </a:r>
          </a:p>
          <a:p>
            <a:pPr marL="682625" lvl="1" indent="-457200">
              <a:spcAft>
                <a:spcPts val="1200"/>
              </a:spcAft>
              <a:buFont typeface="Arial"/>
              <a:buChar char="•"/>
            </a:pPr>
            <a:r>
              <a:rPr lang="en-US" sz="2600" dirty="0">
                <a:cs typeface="Courier"/>
              </a:rPr>
              <a:t>The </a:t>
            </a:r>
            <a:r>
              <a:rPr lang="en-US" sz="2600" b="1" dirty="0">
                <a:cs typeface="Courier"/>
              </a:rPr>
              <a:t>value</a:t>
            </a:r>
            <a:r>
              <a:rPr lang="en-US" sz="2600" dirty="0">
                <a:cs typeface="Courier"/>
              </a:rPr>
              <a:t> can be virtually anything (e.g., numbers, file names, etc.)</a:t>
            </a:r>
          </a:p>
          <a:p>
            <a:pPr marL="682625" lvl="1" indent="-457200">
              <a:spcAft>
                <a:spcPts val="1200"/>
              </a:spcAft>
              <a:buFont typeface="Arial"/>
              <a:buChar char="•"/>
            </a:pPr>
            <a:r>
              <a:rPr lang="en-US" sz="2600" dirty="0">
                <a:cs typeface="Courier"/>
              </a:rPr>
              <a:t>As the name suggests, the </a:t>
            </a:r>
            <a:r>
              <a:rPr lang="en-US" sz="2600" b="1" dirty="0">
                <a:cs typeface="Courier"/>
              </a:rPr>
              <a:t>value of a variable can vary</a:t>
            </a:r>
            <a:r>
              <a:rPr lang="en-US" sz="2600" dirty="0">
                <a:cs typeface="Courier"/>
              </a:rPr>
              <a:t>, by changing what piece of information it holds or points to – this is what makes variables so flexible and useful.</a:t>
            </a:r>
          </a:p>
          <a:p>
            <a:pPr marL="682625" lvl="1" indent="-457200">
              <a:spcAft>
                <a:spcPts val="1200"/>
              </a:spcAft>
              <a:buFont typeface="Arial"/>
              <a:buChar char="•"/>
            </a:pPr>
            <a:r>
              <a:rPr lang="en-US" sz="2600" dirty="0">
                <a:cs typeface="Courier"/>
              </a:rPr>
              <a:t>In Bash, no '$' when you declare the variable, but you need a '$' when you call the variable</a:t>
            </a:r>
          </a:p>
        </p:txBody>
      </p:sp>
    </p:spTree>
    <p:extLst>
      <p:ext uri="{BB962C8B-B14F-4D97-AF65-F5344CB8AC3E}">
        <p14:creationId xmlns:p14="http://schemas.microsoft.com/office/powerpoint/2010/main" val="2738217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705" y="443559"/>
            <a:ext cx="9054872" cy="625867"/>
          </a:xfrm>
        </p:spPr>
        <p:txBody>
          <a:bodyPr>
            <a:noAutofit/>
          </a:bodyPr>
          <a:lstStyle/>
          <a:p>
            <a:r>
              <a:rPr lang="en-US" sz="3600" dirty="0">
                <a:latin typeface="Calibri"/>
                <a:cs typeface="Calibri"/>
              </a:rPr>
              <a:t>Bash </a:t>
            </a:r>
            <a:r>
              <a:rPr lang="en-US" sz="3600" i="1" dirty="0">
                <a:latin typeface="Calibri"/>
                <a:cs typeface="Calibri"/>
              </a:rPr>
              <a:t>For-Loops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7067" y="1936060"/>
            <a:ext cx="5291666" cy="3272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>
              <a:spcAft>
                <a:spcPts val="400"/>
              </a:spcAft>
            </a:pPr>
            <a:r>
              <a:rPr lang="en-US" sz="2000" dirty="0">
                <a:latin typeface="Courier"/>
                <a:cs typeface="Courier"/>
              </a:rPr>
              <a:t>#! /bin/bash</a:t>
            </a:r>
          </a:p>
          <a:p>
            <a:pPr marL="0" lvl="1">
              <a:spcAft>
                <a:spcPts val="400"/>
              </a:spcAft>
            </a:pP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for 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VARIABLE </a:t>
            </a: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in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urier"/>
                <a:cs typeface="Courier"/>
              </a:rPr>
              <a:t>1 2 3 4</a:t>
            </a:r>
          </a:p>
          <a:p>
            <a:pPr marL="0" lvl="1">
              <a:spcAft>
                <a:spcPts val="400"/>
              </a:spcAft>
            </a:pPr>
            <a:r>
              <a:rPr lang="en-US" sz="2000" dirty="0">
                <a:latin typeface="Courier"/>
                <a:cs typeface="Courier"/>
              </a:rPr>
              <a:t>do</a:t>
            </a:r>
          </a:p>
          <a:p>
            <a:pPr marL="0" lvl="1">
              <a:spcAft>
                <a:spcPts val="400"/>
              </a:spcAft>
            </a:pPr>
            <a:r>
              <a:rPr lang="en-US" sz="2000" dirty="0">
                <a:latin typeface="Courier"/>
                <a:cs typeface="Courier"/>
              </a:rPr>
              <a:t>	command1 on $VARIABLE</a:t>
            </a:r>
          </a:p>
          <a:p>
            <a:pPr marL="0" lvl="1">
              <a:spcAft>
                <a:spcPts val="400"/>
              </a:spcAft>
            </a:pPr>
            <a:r>
              <a:rPr lang="en-US" sz="2000" dirty="0">
                <a:latin typeface="Courier"/>
                <a:cs typeface="Courier"/>
              </a:rPr>
              <a:t>	command2 on $VARIABLE</a:t>
            </a:r>
          </a:p>
          <a:p>
            <a:pPr marL="0" lvl="1">
              <a:spcAft>
                <a:spcPts val="400"/>
              </a:spcAft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err="1">
                <a:latin typeface="Courier"/>
                <a:cs typeface="Courier"/>
              </a:rPr>
              <a:t>command</a:t>
            </a:r>
            <a:r>
              <a:rPr lang="en-US" sz="2000" i="1" dirty="0" err="1">
                <a:latin typeface="Courier"/>
                <a:cs typeface="Courier"/>
              </a:rPr>
              <a:t>N</a:t>
            </a:r>
            <a:r>
              <a:rPr lang="en-US" sz="2000" dirty="0">
                <a:latin typeface="Courier"/>
                <a:cs typeface="Courier"/>
              </a:rPr>
              <a:t> on $VARIABLE</a:t>
            </a:r>
          </a:p>
          <a:p>
            <a:pPr marL="0" lvl="1">
              <a:spcAft>
                <a:spcPts val="400"/>
              </a:spcAft>
            </a:pPr>
            <a:r>
              <a:rPr lang="en-US" sz="2000" dirty="0">
                <a:latin typeface="Courier"/>
                <a:cs typeface="Courier"/>
              </a:rPr>
              <a:t>done</a:t>
            </a:r>
          </a:p>
          <a:p>
            <a:pPr marL="0" lvl="1">
              <a:spcAft>
                <a:spcPts val="400"/>
              </a:spcAft>
            </a:pPr>
            <a:endParaRPr lang="en-US" sz="2000" dirty="0">
              <a:latin typeface="Courier"/>
              <a:cs typeface="Courier"/>
            </a:endParaRPr>
          </a:p>
          <a:p>
            <a:pPr marL="0" lvl="1">
              <a:spcAft>
                <a:spcPts val="400"/>
              </a:spcAft>
            </a:pPr>
            <a:endParaRPr lang="en-US" sz="2000" dirty="0">
              <a:latin typeface="Courier"/>
              <a:cs typeface="Courier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630365" y="2505962"/>
            <a:ext cx="541835" cy="0"/>
          </a:xfrm>
          <a:prstGeom prst="straightConnector1">
            <a:avLst/>
          </a:prstGeom>
          <a:ln w="50800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31442" y="2285902"/>
            <a:ext cx="27347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8" indent="-287338">
              <a:buAutoNum type="arabicPeriod"/>
            </a:pPr>
            <a:r>
              <a:rPr lang="en-US" sz="2000" dirty="0">
                <a:solidFill>
                  <a:srgbClr val="FF0000"/>
                </a:solidFill>
              </a:rPr>
              <a:t>this is a "for" loop</a:t>
            </a:r>
          </a:p>
          <a:p>
            <a:pPr marL="287338" indent="-287338">
              <a:buAutoNum type="arabicPeriod"/>
            </a:pPr>
            <a:r>
              <a:rPr lang="en-US" sz="2000" dirty="0">
                <a:solidFill>
                  <a:srgbClr val="0000FF"/>
                </a:solidFill>
              </a:rPr>
              <a:t>assign the name of your variable; the value of this variable will change with each iteration of the loop</a:t>
            </a:r>
          </a:p>
          <a:p>
            <a:pPr marL="287338" indent="-287338">
              <a:buAutoNum type="arabicPeriod"/>
            </a:pPr>
            <a:r>
              <a:rPr lang="en-US" sz="2000" dirty="0">
                <a:solidFill>
                  <a:srgbClr val="008000"/>
                </a:solidFill>
              </a:rPr>
              <a:t>specify a list you want to iterate over</a:t>
            </a:r>
          </a:p>
        </p:txBody>
      </p:sp>
    </p:spTree>
    <p:extLst>
      <p:ext uri="{BB962C8B-B14F-4D97-AF65-F5344CB8AC3E}">
        <p14:creationId xmlns:p14="http://schemas.microsoft.com/office/powerpoint/2010/main" val="4169574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705" y="443559"/>
            <a:ext cx="9054872" cy="625867"/>
          </a:xfrm>
        </p:spPr>
        <p:txBody>
          <a:bodyPr>
            <a:noAutofit/>
          </a:bodyPr>
          <a:lstStyle/>
          <a:p>
            <a:r>
              <a:rPr lang="en-US" sz="3600" dirty="0">
                <a:latin typeface="Calibri"/>
                <a:cs typeface="Calibri"/>
              </a:rPr>
              <a:t>Bash </a:t>
            </a:r>
            <a:r>
              <a:rPr lang="en-US" sz="3600" i="1" dirty="0">
                <a:latin typeface="Calibri"/>
                <a:cs typeface="Calibri"/>
              </a:rPr>
              <a:t>For-Loops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7067" y="1936060"/>
            <a:ext cx="5291666" cy="3272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>
              <a:spcAft>
                <a:spcPts val="400"/>
              </a:spcAft>
            </a:pPr>
            <a:r>
              <a:rPr lang="en-US" sz="2000" dirty="0">
                <a:latin typeface="Courier"/>
                <a:cs typeface="Courier"/>
              </a:rPr>
              <a:t>#! /bin/bash</a:t>
            </a:r>
          </a:p>
          <a:p>
            <a:pPr marL="0" lvl="1">
              <a:spcAft>
                <a:spcPts val="400"/>
              </a:spcAft>
            </a:pP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for VARIABLE in 1 2 3 4</a:t>
            </a:r>
          </a:p>
          <a:p>
            <a:pPr marL="0" lvl="1">
              <a:spcAft>
                <a:spcPts val="400"/>
              </a:spcAft>
            </a:pP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do</a:t>
            </a:r>
          </a:p>
          <a:p>
            <a:pPr marL="0" lvl="1">
              <a:spcAft>
                <a:spcPts val="400"/>
              </a:spcAft>
            </a:pP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command1 on $VARIABLE</a:t>
            </a:r>
          </a:p>
          <a:p>
            <a:pPr marL="0" lvl="1">
              <a:spcAft>
                <a:spcPts val="400"/>
              </a:spcAft>
            </a:pP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	command2 on $VARIABLE</a:t>
            </a:r>
          </a:p>
          <a:p>
            <a:pPr marL="0" lvl="1">
              <a:spcAft>
                <a:spcPts val="400"/>
              </a:spcAft>
            </a:pP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urier"/>
                <a:cs typeface="Courier"/>
              </a:rPr>
              <a:t>command</a:t>
            </a:r>
            <a:r>
              <a:rPr lang="en-US" sz="2000" i="1" dirty="0" err="1">
                <a:solidFill>
                  <a:srgbClr val="000000"/>
                </a:solidFill>
                <a:latin typeface="Courier"/>
                <a:cs typeface="Courier"/>
              </a:rPr>
              <a:t>N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 on $VARIABLE</a:t>
            </a:r>
          </a:p>
          <a:p>
            <a:pPr marL="0" lvl="1">
              <a:spcAft>
                <a:spcPts val="400"/>
              </a:spcAft>
            </a:pP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done</a:t>
            </a:r>
          </a:p>
          <a:p>
            <a:pPr marL="0" lvl="1">
              <a:spcAft>
                <a:spcPts val="400"/>
              </a:spcAft>
            </a:pPr>
            <a:endParaRPr lang="en-US" sz="2000" dirty="0">
              <a:solidFill>
                <a:srgbClr val="000000"/>
              </a:solidFill>
              <a:latin typeface="Courier"/>
              <a:cs typeface="Courier"/>
            </a:endParaRPr>
          </a:p>
          <a:p>
            <a:pPr marL="0" lvl="1">
              <a:spcAft>
                <a:spcPts val="400"/>
              </a:spcAft>
            </a:pPr>
            <a:endParaRPr lang="en-US" sz="20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630365" y="2929312"/>
            <a:ext cx="541835" cy="0"/>
          </a:xfrm>
          <a:prstGeom prst="straightConnector1">
            <a:avLst/>
          </a:prstGeom>
          <a:ln w="50800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31442" y="2709252"/>
            <a:ext cx="1896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do </a:t>
            </a:r>
            <a:r>
              <a:rPr lang="en-US" sz="2000" dirty="0">
                <a:solidFill>
                  <a:srgbClr val="FF0000"/>
                </a:solidFill>
              </a:rPr>
              <a:t>the following</a:t>
            </a:r>
          </a:p>
        </p:txBody>
      </p:sp>
    </p:spTree>
    <p:extLst>
      <p:ext uri="{BB962C8B-B14F-4D97-AF65-F5344CB8AC3E}">
        <p14:creationId xmlns:p14="http://schemas.microsoft.com/office/powerpoint/2010/main" val="2132893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7067" y="1936060"/>
            <a:ext cx="5291666" cy="3272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>
              <a:spcAft>
                <a:spcPts val="400"/>
              </a:spcAft>
            </a:pPr>
            <a:r>
              <a:rPr lang="en-US" sz="2000" dirty="0">
                <a:latin typeface="Courier"/>
                <a:cs typeface="Courier"/>
              </a:rPr>
              <a:t>#! /bin/bash</a:t>
            </a:r>
          </a:p>
          <a:p>
            <a:pPr marL="0" lvl="1">
              <a:spcAft>
                <a:spcPts val="400"/>
              </a:spcAft>
            </a:pP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for VARIABLE in 1 2 3 4</a:t>
            </a:r>
          </a:p>
          <a:p>
            <a:pPr marL="0" lvl="1">
              <a:spcAft>
                <a:spcPts val="400"/>
              </a:spcAft>
            </a:pP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do</a:t>
            </a:r>
          </a:p>
          <a:p>
            <a:pPr marL="0" lvl="1">
              <a:spcAft>
                <a:spcPts val="400"/>
              </a:spcAft>
            </a:pP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	command1 on $VARIABLE</a:t>
            </a:r>
          </a:p>
          <a:p>
            <a:pPr marL="0" lvl="1">
              <a:spcAft>
                <a:spcPts val="400"/>
              </a:spcAft>
            </a:pP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	command2 on $VARIABLE</a:t>
            </a:r>
          </a:p>
          <a:p>
            <a:pPr marL="0" lvl="1">
              <a:spcAft>
                <a:spcPts val="400"/>
              </a:spcAft>
            </a:pP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	</a:t>
            </a:r>
            <a:r>
              <a:rPr lang="en-US" sz="2000" dirty="0" err="1">
                <a:solidFill>
                  <a:srgbClr val="FF0000"/>
                </a:solidFill>
                <a:latin typeface="Courier"/>
                <a:cs typeface="Courier"/>
              </a:rPr>
              <a:t>command</a:t>
            </a:r>
            <a:r>
              <a:rPr lang="en-US" sz="2000" i="1" dirty="0" err="1">
                <a:solidFill>
                  <a:srgbClr val="FF0000"/>
                </a:solidFill>
                <a:latin typeface="Courier"/>
                <a:cs typeface="Courier"/>
              </a:rPr>
              <a:t>N</a:t>
            </a: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 on $VARIABLE</a:t>
            </a:r>
          </a:p>
          <a:p>
            <a:pPr marL="0" lvl="1">
              <a:spcAft>
                <a:spcPts val="400"/>
              </a:spcAft>
            </a:pP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done</a:t>
            </a:r>
          </a:p>
          <a:p>
            <a:pPr marL="0" lvl="1">
              <a:spcAft>
                <a:spcPts val="400"/>
              </a:spcAft>
            </a:pPr>
            <a:endParaRPr lang="en-US" sz="2000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0" lvl="1">
              <a:spcAft>
                <a:spcPts val="400"/>
              </a:spcAft>
            </a:pPr>
            <a:endParaRPr lang="en-US" sz="20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630365" y="3267992"/>
            <a:ext cx="541835" cy="0"/>
          </a:xfrm>
          <a:prstGeom prst="straightConnector1">
            <a:avLst/>
          </a:prstGeom>
          <a:ln w="50800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31441" y="3047932"/>
            <a:ext cx="2565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list of commands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5705" y="443559"/>
            <a:ext cx="9054872" cy="6258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latin typeface="Calibri"/>
                <a:cs typeface="Calibri"/>
              </a:rPr>
              <a:t>Bash </a:t>
            </a:r>
            <a:r>
              <a:rPr lang="en-US" sz="3600" i="1">
                <a:latin typeface="Calibri"/>
                <a:cs typeface="Calibri"/>
              </a:rPr>
              <a:t>For-Loops</a:t>
            </a:r>
            <a:endParaRPr lang="en-US" sz="3600" i="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1846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7067" y="1936060"/>
            <a:ext cx="5291666" cy="3272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>
              <a:spcAft>
                <a:spcPts val="400"/>
              </a:spcAft>
            </a:pP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#! /bin/bash</a:t>
            </a:r>
          </a:p>
          <a:p>
            <a:pPr marL="0" lvl="1">
              <a:spcAft>
                <a:spcPts val="400"/>
              </a:spcAft>
            </a:pP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for VARIABLE in 1 2 3 4</a:t>
            </a:r>
          </a:p>
          <a:p>
            <a:pPr marL="0" lvl="1">
              <a:spcAft>
                <a:spcPts val="400"/>
              </a:spcAft>
            </a:pP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do</a:t>
            </a:r>
          </a:p>
          <a:p>
            <a:pPr marL="0" lvl="1">
              <a:spcAft>
                <a:spcPts val="400"/>
              </a:spcAft>
            </a:pP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	command1 on $VARIABLE</a:t>
            </a:r>
          </a:p>
          <a:p>
            <a:pPr marL="0" lvl="1">
              <a:spcAft>
                <a:spcPts val="400"/>
              </a:spcAft>
            </a:pP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	command2 on $VARIABLE</a:t>
            </a:r>
          </a:p>
          <a:p>
            <a:pPr marL="0" lvl="1">
              <a:spcAft>
                <a:spcPts val="400"/>
              </a:spcAft>
            </a:pP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urier"/>
                <a:cs typeface="Courier"/>
              </a:rPr>
              <a:t>command</a:t>
            </a:r>
            <a:r>
              <a:rPr lang="en-US" sz="2000" i="1" dirty="0" err="1">
                <a:solidFill>
                  <a:srgbClr val="000000"/>
                </a:solidFill>
                <a:latin typeface="Courier"/>
                <a:cs typeface="Courier"/>
              </a:rPr>
              <a:t>N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 on $VARIABLE</a:t>
            </a:r>
          </a:p>
          <a:p>
            <a:pPr marL="0" lvl="1">
              <a:spcAft>
                <a:spcPts val="400"/>
              </a:spcAft>
            </a:pP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done</a:t>
            </a:r>
            <a:endParaRPr lang="en-US" sz="2000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0" lvl="1">
              <a:spcAft>
                <a:spcPts val="400"/>
              </a:spcAft>
            </a:pPr>
            <a:endParaRPr lang="en-US" sz="2000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0" lvl="1">
              <a:spcAft>
                <a:spcPts val="400"/>
              </a:spcAft>
            </a:pPr>
            <a:endParaRPr lang="en-US" sz="20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630365" y="4351727"/>
            <a:ext cx="541835" cy="0"/>
          </a:xfrm>
          <a:prstGeom prst="straightConnector1">
            <a:avLst/>
          </a:prstGeom>
          <a:ln w="50800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31440" y="4131667"/>
            <a:ext cx="2879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close the loop with 'done'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55705" y="443559"/>
            <a:ext cx="9054872" cy="625867"/>
          </a:xfrm>
        </p:spPr>
        <p:txBody>
          <a:bodyPr>
            <a:noAutofit/>
          </a:bodyPr>
          <a:lstStyle/>
          <a:p>
            <a:r>
              <a:rPr lang="en-US" sz="3600" dirty="0">
                <a:latin typeface="Calibri"/>
                <a:cs typeface="Calibri"/>
              </a:rPr>
              <a:t>Bash </a:t>
            </a:r>
            <a:r>
              <a:rPr lang="en-US" sz="3600" i="1" dirty="0">
                <a:latin typeface="Calibri"/>
                <a:cs typeface="Calibri"/>
              </a:rPr>
              <a:t>For-Loops</a:t>
            </a:r>
          </a:p>
        </p:txBody>
      </p:sp>
    </p:spTree>
    <p:extLst>
      <p:ext uri="{BB962C8B-B14F-4D97-AF65-F5344CB8AC3E}">
        <p14:creationId xmlns:p14="http://schemas.microsoft.com/office/powerpoint/2010/main" val="1744016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02382" y="110643"/>
            <a:ext cx="3324525" cy="115888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0000FF"/>
                </a:solidFill>
                <a:latin typeface="Piperalpha"/>
                <a:cs typeface="Piperalpha"/>
              </a:rPr>
              <a:t>PIPES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0514" y="1436983"/>
            <a:ext cx="83655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5425" lvl="1" indent="-225425"/>
            <a:r>
              <a:rPr lang="en-US" dirty="0">
                <a:latin typeface="Courier"/>
                <a:cs typeface="Courier"/>
              </a:rPr>
              <a:t># view directory contents with less</a:t>
            </a:r>
          </a:p>
          <a:p>
            <a:pPr marL="225425" lvl="1" indent="-225425"/>
            <a:endParaRPr lang="en-US" dirty="0">
              <a:latin typeface="Courier"/>
              <a:cs typeface="Courier"/>
            </a:endParaRPr>
          </a:p>
          <a:p>
            <a:pPr marL="225425" lvl="1" indent="-225425"/>
            <a:r>
              <a:rPr lang="en-US" dirty="0">
                <a:latin typeface="Courier"/>
                <a:cs typeface="Courier"/>
              </a:rPr>
              <a:t># find all the times I've used the </a:t>
            </a:r>
            <a:r>
              <a:rPr lang="en-US" dirty="0" err="1">
                <a:latin typeface="Courier"/>
                <a:cs typeface="Courier"/>
              </a:rPr>
              <a:t>pwd</a:t>
            </a:r>
            <a:r>
              <a:rPr lang="en-US" dirty="0">
                <a:latin typeface="Courier"/>
                <a:cs typeface="Courier"/>
              </a:rPr>
              <a:t> command</a:t>
            </a:r>
          </a:p>
          <a:p>
            <a:pPr marL="225425" lvl="1" indent="-225425"/>
            <a:endParaRPr lang="en-US" dirty="0">
              <a:latin typeface="Courier"/>
              <a:cs typeface="Courier"/>
            </a:endParaRPr>
          </a:p>
          <a:p>
            <a:pPr marL="225425" lvl="1" indent="-225425"/>
            <a:r>
              <a:rPr lang="en-US" dirty="0">
                <a:latin typeface="Courier"/>
                <a:cs typeface="Courier"/>
              </a:rPr>
              <a:t># in ‘</a:t>
            </a:r>
            <a:r>
              <a:rPr lang="en-US" dirty="0" err="1">
                <a:latin typeface="Courier"/>
                <a:cs typeface="Courier"/>
              </a:rPr>
              <a:t>watermelon_nt</a:t>
            </a:r>
            <a:r>
              <a:rPr lang="en-US" dirty="0">
                <a:latin typeface="Courier"/>
                <a:cs typeface="Courier"/>
              </a:rPr>
              <a:t>’, print FASTA files to STDOUT and search for </a:t>
            </a:r>
            <a:r>
              <a:rPr lang="en-US" dirty="0" err="1">
                <a:latin typeface="Courier"/>
                <a:cs typeface="Courier"/>
              </a:rPr>
              <a:t>EcoRI</a:t>
            </a:r>
            <a:r>
              <a:rPr lang="en-US" dirty="0">
                <a:latin typeface="Courier"/>
                <a:cs typeface="Courier"/>
              </a:rPr>
              <a:t> (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GAATTC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pPr marL="225425" lvl="1" indent="-225425"/>
            <a:endParaRPr lang="en-US" dirty="0">
              <a:latin typeface="Courier"/>
              <a:cs typeface="Courier"/>
            </a:endParaRPr>
          </a:p>
          <a:p>
            <a:pPr marL="225425" lvl="1" indent="-225425"/>
            <a:r>
              <a:rPr lang="en-US" dirty="0">
                <a:latin typeface="Courier"/>
                <a:cs typeface="Courier"/>
              </a:rPr>
              <a:t># get just the August </a:t>
            </a:r>
            <a:r>
              <a:rPr lang="en-US" dirty="0" err="1">
                <a:latin typeface="Courier"/>
                <a:cs typeface="Courier"/>
              </a:rPr>
              <a:t>Toolik</a:t>
            </a:r>
            <a:r>
              <a:rPr lang="en-US" dirty="0">
                <a:latin typeface="Courier"/>
                <a:cs typeface="Courier"/>
              </a:rPr>
              <a:t> Lake data</a:t>
            </a:r>
          </a:p>
          <a:p>
            <a:pPr marL="225425" lvl="1" indent="-225425"/>
            <a:endParaRPr lang="en-US" dirty="0">
              <a:latin typeface="Courier"/>
              <a:cs typeface="Courier"/>
            </a:endParaRPr>
          </a:p>
          <a:p>
            <a:pPr marL="225425" lvl="1" indent="-225425"/>
            <a:r>
              <a:rPr lang="en-US" dirty="0">
                <a:latin typeface="Courier"/>
                <a:cs typeface="Courier"/>
              </a:rPr>
              <a:t># get just the August </a:t>
            </a:r>
            <a:r>
              <a:rPr lang="en-US" u="sng" dirty="0">
                <a:latin typeface="Courier"/>
                <a:cs typeface="Courier"/>
              </a:rPr>
              <a:t>2003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Toolik</a:t>
            </a:r>
            <a:r>
              <a:rPr lang="en-US" dirty="0">
                <a:latin typeface="Courier"/>
                <a:cs typeface="Courier"/>
              </a:rPr>
              <a:t> Lake data</a:t>
            </a:r>
          </a:p>
          <a:p>
            <a:pPr marL="225425" lvl="1" indent="-225425"/>
            <a:endParaRPr lang="en-US" dirty="0">
              <a:latin typeface="Courier"/>
              <a:cs typeface="Courier"/>
            </a:endParaRPr>
          </a:p>
          <a:p>
            <a:pPr marL="225425" lvl="1" indent="-225425"/>
            <a:r>
              <a:rPr lang="en-US" dirty="0">
                <a:latin typeface="Courier"/>
                <a:cs typeface="Courier"/>
              </a:rPr>
              <a:t># get plastid-derived regions outside the plastid "IR"</a:t>
            </a:r>
          </a:p>
        </p:txBody>
      </p:sp>
    </p:spTree>
    <p:extLst>
      <p:ext uri="{BB962C8B-B14F-4D97-AF65-F5344CB8AC3E}">
        <p14:creationId xmlns:p14="http://schemas.microsoft.com/office/powerpoint/2010/main" val="625473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7067" y="1936060"/>
            <a:ext cx="5291666" cy="2195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>
              <a:spcAft>
                <a:spcPts val="400"/>
              </a:spcAft>
            </a:pPr>
            <a:r>
              <a:rPr lang="en-US" sz="2000" dirty="0">
                <a:latin typeface="Courier"/>
                <a:cs typeface="Courier"/>
              </a:rPr>
              <a:t>#! /bin/bash</a:t>
            </a:r>
          </a:p>
          <a:p>
            <a:pPr marL="0" lvl="1">
              <a:spcAft>
                <a:spcPts val="400"/>
              </a:spcAft>
            </a:pP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for foo in nad1.fasta nad2.fasta</a:t>
            </a:r>
            <a:endParaRPr lang="en-US" sz="2000" dirty="0">
              <a:latin typeface="Courier"/>
              <a:cs typeface="Courier"/>
            </a:endParaRPr>
          </a:p>
          <a:p>
            <a:pPr marL="0" lvl="1">
              <a:spcAft>
                <a:spcPts val="400"/>
              </a:spcAft>
            </a:pP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do</a:t>
            </a:r>
          </a:p>
          <a:p>
            <a:pPr marL="0" lvl="1">
              <a:spcAft>
                <a:spcPts val="400"/>
              </a:spcAft>
            </a:pP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	echo 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my_script.py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$foo</a:t>
            </a:r>
          </a:p>
          <a:p>
            <a:pPr marL="0" lvl="1">
              <a:spcAft>
                <a:spcPts val="400"/>
              </a:spcAft>
            </a:pP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done</a:t>
            </a:r>
          </a:p>
          <a:p>
            <a:pPr marL="0" lvl="1">
              <a:spcAft>
                <a:spcPts val="400"/>
              </a:spcAft>
            </a:pPr>
            <a:endParaRPr lang="en-US" sz="20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7067" y="4698187"/>
            <a:ext cx="8723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Aft>
                <a:spcPts val="400"/>
              </a:spcAft>
            </a:pPr>
            <a:r>
              <a:rPr lang="en-US" dirty="0">
                <a:latin typeface="Courier"/>
                <a:cs typeface="Courier"/>
              </a:rPr>
              <a:t>$ 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for foo in *.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fasta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; do echo 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my_script.py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$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foo;done</a:t>
            </a:r>
            <a:endParaRPr lang="en-US" u="sng" dirty="0"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7067" y="4298008"/>
            <a:ext cx="5215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Do the same thing from the command line: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55705" y="443559"/>
            <a:ext cx="9054872" cy="625867"/>
          </a:xfrm>
        </p:spPr>
        <p:txBody>
          <a:bodyPr>
            <a:noAutofit/>
          </a:bodyPr>
          <a:lstStyle/>
          <a:p>
            <a:r>
              <a:rPr lang="en-US" sz="3600" dirty="0">
                <a:latin typeface="Calibri"/>
                <a:cs typeface="Calibri"/>
              </a:rPr>
              <a:t>Bash </a:t>
            </a:r>
            <a:r>
              <a:rPr lang="en-US" sz="3600" i="1" dirty="0">
                <a:latin typeface="Calibri"/>
                <a:cs typeface="Calibri"/>
              </a:rPr>
              <a:t>For-Loops</a:t>
            </a:r>
          </a:p>
        </p:txBody>
      </p:sp>
    </p:spTree>
    <p:extLst>
      <p:ext uri="{BB962C8B-B14F-4D97-AF65-F5344CB8AC3E}">
        <p14:creationId xmlns:p14="http://schemas.microsoft.com/office/powerpoint/2010/main" val="4155541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7066" y="1936060"/>
            <a:ext cx="7306733" cy="2195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>
              <a:spcAft>
                <a:spcPts val="400"/>
              </a:spcAft>
            </a:pPr>
            <a:r>
              <a:rPr lang="en-US" sz="2000" dirty="0">
                <a:latin typeface="Courier"/>
                <a:cs typeface="Courier"/>
              </a:rPr>
              <a:t>#! /bin/bash</a:t>
            </a:r>
          </a:p>
          <a:p>
            <a:pPr marL="0" lvl="1">
              <a:spcAft>
                <a:spcPts val="400"/>
              </a:spcAft>
            </a:pP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for foo in *.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fasta</a:t>
            </a:r>
            <a:endParaRPr lang="en-US" sz="2000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0" lvl="1">
              <a:spcAft>
                <a:spcPts val="400"/>
              </a:spcAft>
            </a:pP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do</a:t>
            </a:r>
          </a:p>
          <a:p>
            <a:pPr marL="0" lvl="1">
              <a:spcAft>
                <a:spcPts val="400"/>
              </a:spcAft>
            </a:pP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	fasta2phylip.py $foo &gt; ${foo%.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fasta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}.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phy</a:t>
            </a:r>
            <a:endParaRPr lang="en-US" sz="2000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0" lvl="1">
              <a:spcAft>
                <a:spcPts val="400"/>
              </a:spcAft>
            </a:pP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done</a:t>
            </a:r>
          </a:p>
          <a:p>
            <a:pPr marL="0" lvl="1">
              <a:spcAft>
                <a:spcPts val="400"/>
              </a:spcAft>
            </a:pPr>
            <a:endParaRPr lang="en-US" sz="20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14551" y="4938449"/>
            <a:ext cx="5042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the braces are used for "parameter expansion"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'%': delete from % to the end of $foo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130812" y="3471252"/>
            <a:ext cx="1" cy="1405537"/>
          </a:xfrm>
          <a:prstGeom prst="straightConnector1">
            <a:avLst/>
          </a:prstGeom>
          <a:ln w="50800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5705" y="443559"/>
            <a:ext cx="9054872" cy="625867"/>
          </a:xfrm>
        </p:spPr>
        <p:txBody>
          <a:bodyPr>
            <a:noAutofit/>
          </a:bodyPr>
          <a:lstStyle/>
          <a:p>
            <a:r>
              <a:rPr lang="en-US" sz="3600" dirty="0">
                <a:latin typeface="Calibri"/>
                <a:cs typeface="Calibri"/>
              </a:rPr>
              <a:t>Bash </a:t>
            </a:r>
            <a:r>
              <a:rPr lang="en-US" sz="3600" i="1" dirty="0">
                <a:latin typeface="Calibri"/>
                <a:cs typeface="Calibri"/>
              </a:rPr>
              <a:t>For-Loops</a:t>
            </a:r>
          </a:p>
        </p:txBody>
      </p:sp>
    </p:spTree>
    <p:extLst>
      <p:ext uri="{BB962C8B-B14F-4D97-AF65-F5344CB8AC3E}">
        <p14:creationId xmlns:p14="http://schemas.microsoft.com/office/powerpoint/2010/main" val="37962601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7066" y="1936060"/>
            <a:ext cx="7306733" cy="2195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>
              <a:spcAft>
                <a:spcPts val="400"/>
              </a:spcAft>
            </a:pPr>
            <a:r>
              <a:rPr lang="en-US" sz="2000" dirty="0">
                <a:latin typeface="Courier"/>
                <a:cs typeface="Courier"/>
              </a:rPr>
              <a:t>#! /bin/bash</a:t>
            </a:r>
          </a:p>
          <a:p>
            <a:pPr marL="0" lvl="1">
              <a:spcAft>
                <a:spcPts val="400"/>
              </a:spcAft>
            </a:pP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for foo in *.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fasta</a:t>
            </a:r>
            <a:endParaRPr lang="en-US" sz="2000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0" lvl="1">
              <a:spcAft>
                <a:spcPts val="400"/>
              </a:spcAft>
            </a:pP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do</a:t>
            </a:r>
          </a:p>
          <a:p>
            <a:pPr marL="0" lvl="1">
              <a:spcAft>
                <a:spcPts val="400"/>
              </a:spcAft>
            </a:pP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	fasta2phylip.py $foo &gt; ${foo%.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fasta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}.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phy</a:t>
            </a:r>
            <a:endParaRPr lang="en-US" sz="2000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0" lvl="1">
              <a:spcAft>
                <a:spcPts val="400"/>
              </a:spcAft>
            </a:pP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done</a:t>
            </a:r>
          </a:p>
          <a:p>
            <a:pPr marL="0" lvl="1">
              <a:spcAft>
                <a:spcPts val="400"/>
              </a:spcAft>
            </a:pPr>
            <a:endParaRPr lang="en-US" sz="20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26090" y="4919124"/>
            <a:ext cx="223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new file extension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5705" y="443559"/>
            <a:ext cx="9054872" cy="625867"/>
          </a:xfrm>
        </p:spPr>
        <p:txBody>
          <a:bodyPr>
            <a:noAutofit/>
          </a:bodyPr>
          <a:lstStyle/>
          <a:p>
            <a:r>
              <a:rPr lang="en-US" sz="3600" dirty="0">
                <a:latin typeface="Calibri"/>
                <a:cs typeface="Calibri"/>
              </a:rPr>
              <a:t>Bash </a:t>
            </a:r>
            <a:r>
              <a:rPr lang="en-US" sz="3600" i="1" dirty="0">
                <a:latin typeface="Calibri"/>
                <a:cs typeface="Calibri"/>
              </a:rPr>
              <a:t>For-Loops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6544747" y="3471252"/>
            <a:ext cx="1" cy="1405537"/>
          </a:xfrm>
          <a:prstGeom prst="straightConnector1">
            <a:avLst/>
          </a:prstGeom>
          <a:ln w="50800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343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8142" y="1690517"/>
            <a:ext cx="8889999" cy="2231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>
              <a:spcAft>
                <a:spcPts val="400"/>
              </a:spcAft>
            </a:pPr>
            <a:r>
              <a:rPr lang="en-US" sz="1700" dirty="0">
                <a:latin typeface="Courier"/>
                <a:cs typeface="Courier"/>
              </a:rPr>
              <a:t>#! /bin/bash</a:t>
            </a:r>
          </a:p>
          <a:p>
            <a:pPr marL="0" lvl="1">
              <a:spcAft>
                <a:spcPts val="400"/>
              </a:spcAft>
            </a:pPr>
            <a:r>
              <a:rPr lang="en-US" sz="1700" dirty="0" err="1">
                <a:solidFill>
                  <a:srgbClr val="0000FF"/>
                </a:solidFill>
                <a:latin typeface="Courier"/>
                <a:cs typeface="Courier"/>
              </a:rPr>
              <a:t>mkdir</a:t>
            </a:r>
            <a:r>
              <a:rPr lang="en-US" sz="1700" dirty="0">
                <a:solidFill>
                  <a:srgbClr val="0000FF"/>
                </a:solidFill>
                <a:latin typeface="Courier"/>
                <a:cs typeface="Courier"/>
              </a:rPr>
              <a:t> output</a:t>
            </a:r>
          </a:p>
          <a:p>
            <a:pPr marL="0" lvl="1">
              <a:spcAft>
                <a:spcPts val="400"/>
              </a:spcAft>
            </a:pPr>
            <a:r>
              <a:rPr lang="en-US" sz="1700" dirty="0">
                <a:solidFill>
                  <a:srgbClr val="0000FF"/>
                </a:solidFill>
                <a:latin typeface="Courier"/>
                <a:cs typeface="Courier"/>
              </a:rPr>
              <a:t>for fi in </a:t>
            </a:r>
            <a:r>
              <a:rPr lang="en-US" sz="1700" dirty="0" err="1">
                <a:solidFill>
                  <a:srgbClr val="0000FF"/>
                </a:solidFill>
                <a:latin typeface="Courier"/>
                <a:cs typeface="Courier"/>
              </a:rPr>
              <a:t>nad</a:t>
            </a:r>
            <a:r>
              <a:rPr lang="en-US" sz="1700" dirty="0">
                <a:solidFill>
                  <a:srgbClr val="0000FF"/>
                </a:solidFill>
                <a:latin typeface="Courier"/>
                <a:cs typeface="Courier"/>
              </a:rPr>
              <a:t>*.</a:t>
            </a:r>
            <a:r>
              <a:rPr lang="en-US" sz="1700" dirty="0" err="1">
                <a:solidFill>
                  <a:srgbClr val="0000FF"/>
                </a:solidFill>
                <a:latin typeface="Courier"/>
                <a:cs typeface="Courier"/>
              </a:rPr>
              <a:t>fasta</a:t>
            </a:r>
            <a:endParaRPr lang="en-US" sz="1700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0" lvl="1">
              <a:spcAft>
                <a:spcPts val="400"/>
              </a:spcAft>
            </a:pPr>
            <a:r>
              <a:rPr lang="en-US" sz="1700" dirty="0">
                <a:solidFill>
                  <a:srgbClr val="0000FF"/>
                </a:solidFill>
                <a:latin typeface="Courier"/>
                <a:cs typeface="Courier"/>
              </a:rPr>
              <a:t>do</a:t>
            </a:r>
          </a:p>
          <a:p>
            <a:pPr marL="0" lvl="1">
              <a:spcAft>
                <a:spcPts val="400"/>
              </a:spcAft>
            </a:pPr>
            <a:r>
              <a:rPr lang="en-US" sz="1700" dirty="0">
                <a:solidFill>
                  <a:srgbClr val="0000FF"/>
                </a:solidFill>
                <a:latin typeface="Courier"/>
                <a:cs typeface="Courier"/>
              </a:rPr>
              <a:t>	</a:t>
            </a:r>
            <a:r>
              <a:rPr lang="en-US" sz="1700" dirty="0" err="1">
                <a:solidFill>
                  <a:srgbClr val="0000FF"/>
                </a:solidFill>
                <a:latin typeface="Courier"/>
                <a:cs typeface="Courier"/>
              </a:rPr>
              <a:t>blastn</a:t>
            </a:r>
            <a:r>
              <a:rPr lang="en-US" sz="1700" dirty="0">
                <a:solidFill>
                  <a:srgbClr val="0000FF"/>
                </a:solidFill>
                <a:latin typeface="Courier"/>
                <a:cs typeface="Courier"/>
              </a:rPr>
              <a:t> -remote -query $fi -</a:t>
            </a:r>
            <a:r>
              <a:rPr lang="en-US" sz="1700" dirty="0" err="1">
                <a:solidFill>
                  <a:srgbClr val="0000FF"/>
                </a:solidFill>
                <a:latin typeface="Courier"/>
                <a:cs typeface="Courier"/>
              </a:rPr>
              <a:t>db</a:t>
            </a:r>
            <a:r>
              <a:rPr lang="en-US" sz="1700" dirty="0">
                <a:solidFill>
                  <a:srgbClr val="0000FF"/>
                </a:solidFill>
                <a:latin typeface="Courier"/>
                <a:cs typeface="Courier"/>
              </a:rPr>
              <a:t> nr &gt; output/${fi%.</a:t>
            </a:r>
            <a:r>
              <a:rPr lang="en-US" sz="1700" dirty="0" err="1">
                <a:solidFill>
                  <a:srgbClr val="0000FF"/>
                </a:solidFill>
                <a:latin typeface="Courier"/>
                <a:cs typeface="Courier"/>
              </a:rPr>
              <a:t>fasta</a:t>
            </a:r>
            <a:r>
              <a:rPr lang="en-US" sz="1700" dirty="0">
                <a:solidFill>
                  <a:srgbClr val="0000FF"/>
                </a:solidFill>
                <a:latin typeface="Courier"/>
                <a:cs typeface="Courier"/>
              </a:rPr>
              <a:t>}.</a:t>
            </a:r>
            <a:r>
              <a:rPr lang="en-US" sz="1700" dirty="0" err="1">
                <a:solidFill>
                  <a:srgbClr val="0000FF"/>
                </a:solidFill>
                <a:latin typeface="Courier"/>
                <a:cs typeface="Courier"/>
              </a:rPr>
              <a:t>blastn</a:t>
            </a:r>
            <a:endParaRPr lang="en-US" sz="1700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0" lvl="1">
              <a:spcAft>
                <a:spcPts val="400"/>
              </a:spcAft>
            </a:pPr>
            <a:r>
              <a:rPr lang="en-US" sz="1700" dirty="0">
                <a:solidFill>
                  <a:srgbClr val="0000FF"/>
                </a:solidFill>
                <a:latin typeface="Courier"/>
                <a:cs typeface="Courier"/>
              </a:rPr>
              <a:t>done</a:t>
            </a:r>
          </a:p>
          <a:p>
            <a:pPr marL="0" lvl="1">
              <a:spcAft>
                <a:spcPts val="400"/>
              </a:spcAft>
            </a:pPr>
            <a:endParaRPr lang="en-US" sz="17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89964" y="4145602"/>
            <a:ext cx="6848518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AutoNum type="arabicPeriod"/>
            </a:pPr>
            <a:r>
              <a:rPr lang="en-US" sz="2000" dirty="0"/>
              <a:t>make an output directory</a:t>
            </a:r>
          </a:p>
          <a:p>
            <a:pPr marL="457200" indent="-457200">
              <a:spcAft>
                <a:spcPts val="600"/>
              </a:spcAft>
              <a:buAutoNum type="arabicPeriod"/>
            </a:pPr>
            <a:r>
              <a:rPr lang="en-US" sz="2000" dirty="0"/>
              <a:t>For each </a:t>
            </a:r>
            <a:r>
              <a:rPr lang="en-US" sz="2000" i="1" dirty="0" err="1"/>
              <a:t>nad</a:t>
            </a:r>
            <a:r>
              <a:rPr lang="en-US" sz="2000" dirty="0"/>
              <a:t> gene, do the following:</a:t>
            </a:r>
          </a:p>
          <a:p>
            <a:pPr marL="1090612" indent="-514350">
              <a:spcAft>
                <a:spcPts val="600"/>
              </a:spcAft>
              <a:buFont typeface="+mj-lt"/>
              <a:buAutoNum type="romanLcPeriod"/>
            </a:pPr>
            <a:r>
              <a:rPr lang="en-US" sz="2000" dirty="0"/>
              <a:t>BLAST to the </a:t>
            </a:r>
            <a:r>
              <a:rPr lang="en-US" sz="2000" dirty="0" err="1"/>
              <a:t>GenBank</a:t>
            </a:r>
            <a:r>
              <a:rPr lang="en-US" sz="2000" dirty="0"/>
              <a:t> nr database</a:t>
            </a:r>
          </a:p>
          <a:p>
            <a:pPr marL="1090612" indent="-514350">
              <a:spcAft>
                <a:spcPts val="600"/>
              </a:spcAft>
              <a:buFont typeface="+mj-lt"/>
              <a:buAutoNum type="romanLcPeriod"/>
            </a:pPr>
            <a:r>
              <a:rPr lang="en-US" sz="2000" dirty="0"/>
              <a:t>Write BLAST output to output/</a:t>
            </a:r>
            <a:r>
              <a:rPr lang="en-US" sz="2000" dirty="0" err="1"/>
              <a:t>nad</a:t>
            </a:r>
            <a:r>
              <a:rPr lang="en-US" sz="2000" dirty="0"/>
              <a:t>*.</a:t>
            </a:r>
            <a:r>
              <a:rPr lang="en-US" sz="2000" dirty="0" err="1"/>
              <a:t>blastn</a:t>
            </a:r>
            <a:endParaRPr lang="en-US" sz="2000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5705" y="443559"/>
            <a:ext cx="9054872" cy="625867"/>
          </a:xfrm>
        </p:spPr>
        <p:txBody>
          <a:bodyPr>
            <a:noAutofit/>
          </a:bodyPr>
          <a:lstStyle/>
          <a:p>
            <a:r>
              <a:rPr lang="en-US" sz="3600" dirty="0">
                <a:latin typeface="Calibri"/>
                <a:cs typeface="Calibri"/>
              </a:rPr>
              <a:t>Bash </a:t>
            </a:r>
            <a:r>
              <a:rPr lang="en-US" sz="3600" i="1" dirty="0">
                <a:latin typeface="Calibri"/>
                <a:cs typeface="Calibri"/>
              </a:rPr>
              <a:t>For-Loops</a:t>
            </a:r>
          </a:p>
        </p:txBody>
      </p:sp>
    </p:spTree>
    <p:extLst>
      <p:ext uri="{BB962C8B-B14F-4D97-AF65-F5344CB8AC3E}">
        <p14:creationId xmlns:p14="http://schemas.microsoft.com/office/powerpoint/2010/main" val="3939100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8142" y="1690517"/>
            <a:ext cx="8889999" cy="2231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>
              <a:spcAft>
                <a:spcPts val="400"/>
              </a:spcAft>
            </a:pPr>
            <a:r>
              <a:rPr lang="en-US" sz="1700" dirty="0">
                <a:latin typeface="Courier"/>
                <a:cs typeface="Courier"/>
              </a:rPr>
              <a:t>#! /bin/bash</a:t>
            </a:r>
          </a:p>
          <a:p>
            <a:pPr marL="0" lvl="1">
              <a:spcAft>
                <a:spcPts val="400"/>
              </a:spcAft>
            </a:pPr>
            <a:r>
              <a:rPr lang="en-US" sz="1700" dirty="0" err="1">
                <a:solidFill>
                  <a:srgbClr val="FF0000"/>
                </a:solidFill>
                <a:latin typeface="Courier"/>
                <a:cs typeface="Courier"/>
              </a:rPr>
              <a:t>mkdir</a:t>
            </a:r>
            <a:r>
              <a:rPr lang="en-US" sz="1700" dirty="0">
                <a:solidFill>
                  <a:srgbClr val="FF0000"/>
                </a:solidFill>
                <a:latin typeface="Courier"/>
                <a:cs typeface="Courier"/>
              </a:rPr>
              <a:t> output</a:t>
            </a:r>
          </a:p>
          <a:p>
            <a:pPr marL="0" lvl="1">
              <a:spcAft>
                <a:spcPts val="400"/>
              </a:spcAft>
            </a:pPr>
            <a:r>
              <a:rPr lang="en-US" sz="1700" dirty="0">
                <a:solidFill>
                  <a:srgbClr val="0000FF"/>
                </a:solidFill>
                <a:latin typeface="Courier"/>
                <a:cs typeface="Courier"/>
              </a:rPr>
              <a:t>for fi in </a:t>
            </a:r>
            <a:r>
              <a:rPr lang="en-US" sz="1700" dirty="0" err="1">
                <a:solidFill>
                  <a:srgbClr val="0000FF"/>
                </a:solidFill>
                <a:latin typeface="Courier"/>
                <a:cs typeface="Courier"/>
              </a:rPr>
              <a:t>nad</a:t>
            </a:r>
            <a:r>
              <a:rPr lang="en-US" sz="1700" dirty="0">
                <a:solidFill>
                  <a:srgbClr val="0000FF"/>
                </a:solidFill>
                <a:latin typeface="Courier"/>
                <a:cs typeface="Courier"/>
              </a:rPr>
              <a:t>*.</a:t>
            </a:r>
            <a:r>
              <a:rPr lang="en-US" sz="1700" dirty="0" err="1">
                <a:solidFill>
                  <a:srgbClr val="0000FF"/>
                </a:solidFill>
                <a:latin typeface="Courier"/>
                <a:cs typeface="Courier"/>
              </a:rPr>
              <a:t>fasta</a:t>
            </a:r>
            <a:endParaRPr lang="en-US" sz="1700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0" lvl="1">
              <a:spcAft>
                <a:spcPts val="400"/>
              </a:spcAft>
            </a:pPr>
            <a:r>
              <a:rPr lang="en-US" sz="1700" dirty="0">
                <a:solidFill>
                  <a:srgbClr val="0000FF"/>
                </a:solidFill>
                <a:latin typeface="Courier"/>
                <a:cs typeface="Courier"/>
              </a:rPr>
              <a:t>do</a:t>
            </a:r>
          </a:p>
          <a:p>
            <a:pPr marL="0" lvl="1">
              <a:spcAft>
                <a:spcPts val="400"/>
              </a:spcAft>
            </a:pPr>
            <a:r>
              <a:rPr lang="en-US" sz="1700" dirty="0">
                <a:solidFill>
                  <a:srgbClr val="008000"/>
                </a:solidFill>
                <a:latin typeface="Courier"/>
                <a:cs typeface="Courier"/>
              </a:rPr>
              <a:t>	</a:t>
            </a:r>
            <a:r>
              <a:rPr lang="en-US" sz="1700" dirty="0" err="1">
                <a:solidFill>
                  <a:srgbClr val="008000"/>
                </a:solidFill>
                <a:latin typeface="Courier"/>
                <a:cs typeface="Courier"/>
              </a:rPr>
              <a:t>blastn</a:t>
            </a:r>
            <a:r>
              <a:rPr lang="en-US" sz="1700" dirty="0">
                <a:solidFill>
                  <a:srgbClr val="008000"/>
                </a:solidFill>
                <a:latin typeface="Courier"/>
                <a:cs typeface="Courier"/>
              </a:rPr>
              <a:t> -remote -query $fi -</a:t>
            </a:r>
            <a:r>
              <a:rPr lang="en-US" sz="1700" dirty="0" err="1">
                <a:solidFill>
                  <a:srgbClr val="008000"/>
                </a:solidFill>
                <a:latin typeface="Courier"/>
                <a:cs typeface="Courier"/>
              </a:rPr>
              <a:t>db</a:t>
            </a:r>
            <a:r>
              <a:rPr lang="en-US" sz="1700" dirty="0">
                <a:solidFill>
                  <a:srgbClr val="008000"/>
                </a:solidFill>
                <a:latin typeface="Courier"/>
                <a:cs typeface="Courier"/>
              </a:rPr>
              <a:t> nr </a:t>
            </a:r>
            <a:r>
              <a:rPr lang="en-US" sz="1700" dirty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&gt; output/${fi%.</a:t>
            </a:r>
            <a:r>
              <a:rPr lang="en-US" sz="1700" dirty="0" err="1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fasta</a:t>
            </a:r>
            <a:r>
              <a:rPr lang="en-US" sz="1700" dirty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}.</a:t>
            </a:r>
            <a:r>
              <a:rPr lang="en-US" sz="1700" dirty="0" err="1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blastn</a:t>
            </a:r>
            <a:endParaRPr lang="en-US" sz="1700" dirty="0">
              <a:solidFill>
                <a:schemeClr val="accent2">
                  <a:lumMod val="75000"/>
                </a:schemeClr>
              </a:solidFill>
              <a:latin typeface="Courier"/>
              <a:cs typeface="Courier"/>
            </a:endParaRPr>
          </a:p>
          <a:p>
            <a:pPr marL="0" lvl="1">
              <a:spcAft>
                <a:spcPts val="400"/>
              </a:spcAft>
            </a:pPr>
            <a:r>
              <a:rPr lang="en-US" sz="1700" dirty="0">
                <a:solidFill>
                  <a:srgbClr val="0000FF"/>
                </a:solidFill>
                <a:latin typeface="Courier"/>
                <a:cs typeface="Courier"/>
              </a:rPr>
              <a:t>done</a:t>
            </a:r>
          </a:p>
          <a:p>
            <a:pPr marL="0" lvl="1">
              <a:spcAft>
                <a:spcPts val="400"/>
              </a:spcAft>
            </a:pPr>
            <a:endParaRPr lang="en-US" sz="17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89964" y="4145602"/>
            <a:ext cx="6848518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AutoNum type="arabicPeriod"/>
            </a:pPr>
            <a:r>
              <a:rPr lang="en-US" sz="2000" dirty="0">
                <a:solidFill>
                  <a:srgbClr val="FF0000"/>
                </a:solidFill>
              </a:rPr>
              <a:t>make an output directory</a:t>
            </a:r>
          </a:p>
          <a:p>
            <a:pPr marL="457200" indent="-457200">
              <a:spcAft>
                <a:spcPts val="600"/>
              </a:spcAft>
              <a:buAutoNum type="arabicPeriod"/>
            </a:pPr>
            <a:r>
              <a:rPr lang="en-US" sz="2000" dirty="0">
                <a:solidFill>
                  <a:srgbClr val="0000FF"/>
                </a:solidFill>
              </a:rPr>
              <a:t>For each </a:t>
            </a:r>
            <a:r>
              <a:rPr lang="en-US" sz="2000" i="1" dirty="0" err="1">
                <a:solidFill>
                  <a:srgbClr val="0000FF"/>
                </a:solidFill>
              </a:rPr>
              <a:t>nad</a:t>
            </a:r>
            <a:r>
              <a:rPr lang="en-US" sz="2000" dirty="0">
                <a:solidFill>
                  <a:srgbClr val="0000FF"/>
                </a:solidFill>
              </a:rPr>
              <a:t> gene, do the following:</a:t>
            </a:r>
          </a:p>
          <a:p>
            <a:pPr marL="1090612" indent="-514350">
              <a:spcAft>
                <a:spcPts val="600"/>
              </a:spcAft>
              <a:buFont typeface="+mj-lt"/>
              <a:buAutoNum type="romanLcPeriod"/>
            </a:pPr>
            <a:r>
              <a:rPr lang="en-US" sz="2000" dirty="0">
                <a:solidFill>
                  <a:srgbClr val="008000"/>
                </a:solidFill>
              </a:rPr>
              <a:t>BLAST to the </a:t>
            </a:r>
            <a:r>
              <a:rPr lang="en-US" sz="2000" dirty="0" err="1">
                <a:solidFill>
                  <a:srgbClr val="008000"/>
                </a:solidFill>
              </a:rPr>
              <a:t>GenBank</a:t>
            </a:r>
            <a:r>
              <a:rPr lang="en-US" sz="2000" dirty="0">
                <a:solidFill>
                  <a:srgbClr val="008000"/>
                </a:solidFill>
              </a:rPr>
              <a:t> nr database</a:t>
            </a:r>
          </a:p>
          <a:p>
            <a:pPr marL="1090612" indent="-514350">
              <a:spcAft>
                <a:spcPts val="600"/>
              </a:spcAft>
              <a:buFont typeface="+mj-lt"/>
              <a:buAutoNum type="romanLcPeriod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Write BLAST output to output/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nad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*.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blastn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5705" y="443559"/>
            <a:ext cx="9054872" cy="625867"/>
          </a:xfrm>
        </p:spPr>
        <p:txBody>
          <a:bodyPr>
            <a:noAutofit/>
          </a:bodyPr>
          <a:lstStyle/>
          <a:p>
            <a:r>
              <a:rPr lang="en-US" sz="3600" dirty="0">
                <a:cs typeface="Calibri"/>
              </a:rPr>
              <a:t>Bash </a:t>
            </a:r>
            <a:r>
              <a:rPr lang="en-US" sz="3600" i="1" dirty="0">
                <a:cs typeface="Calibri"/>
              </a:rPr>
              <a:t>for</a:t>
            </a:r>
            <a:r>
              <a:rPr lang="en-US" sz="3600" dirty="0">
                <a:cs typeface="Calibri"/>
              </a:rPr>
              <a:t> loops</a:t>
            </a:r>
            <a:endParaRPr lang="en-US" sz="3600" i="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2857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705" y="443559"/>
            <a:ext cx="9054872" cy="625867"/>
          </a:xfrm>
        </p:spPr>
        <p:txBody>
          <a:bodyPr>
            <a:noAutofit/>
          </a:bodyPr>
          <a:lstStyle/>
          <a:p>
            <a:r>
              <a:rPr lang="en-US" sz="3600" dirty="0">
                <a:cs typeface="Calibri"/>
              </a:rPr>
              <a:t>Bash </a:t>
            </a:r>
            <a:r>
              <a:rPr lang="en-US" sz="3600" i="1" dirty="0">
                <a:cs typeface="Calibri"/>
              </a:rPr>
              <a:t>for</a:t>
            </a:r>
            <a:r>
              <a:rPr lang="en-US" sz="3600" dirty="0">
                <a:cs typeface="Calibri"/>
              </a:rPr>
              <a:t> loops</a:t>
            </a:r>
            <a:endParaRPr lang="en-US" sz="3600" i="1" dirty="0">
              <a:latin typeface="Calibri"/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94447" y="2288281"/>
            <a:ext cx="2955106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./bash_loop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1</a:t>
            </a:r>
            <a:r>
              <a:rPr lang="en-US" sz="2400" dirty="0">
                <a:latin typeface="Courier"/>
                <a:cs typeface="Courier"/>
              </a:rPr>
              <a:t>.sh</a:t>
            </a:r>
          </a:p>
          <a:p>
            <a:r>
              <a:rPr lang="en-US" sz="2400" dirty="0">
                <a:latin typeface="Courier"/>
                <a:cs typeface="Courier"/>
              </a:rPr>
              <a:t>./bash_loop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2</a:t>
            </a:r>
            <a:r>
              <a:rPr lang="en-US" sz="2400" dirty="0">
                <a:latin typeface="Courier"/>
                <a:cs typeface="Courier"/>
              </a:rPr>
              <a:t>.sh</a:t>
            </a:r>
          </a:p>
          <a:p>
            <a:r>
              <a:rPr lang="en-US" sz="2400" dirty="0">
                <a:latin typeface="Courier"/>
                <a:cs typeface="Courier"/>
              </a:rPr>
              <a:t>./bash_loop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3</a:t>
            </a:r>
            <a:r>
              <a:rPr lang="en-US" sz="2400" dirty="0">
                <a:latin typeface="Courier"/>
                <a:cs typeface="Courier"/>
              </a:rPr>
              <a:t>.sh</a:t>
            </a:r>
          </a:p>
        </p:txBody>
      </p:sp>
    </p:spTree>
    <p:extLst>
      <p:ext uri="{BB962C8B-B14F-4D97-AF65-F5344CB8AC3E}">
        <p14:creationId xmlns:p14="http://schemas.microsoft.com/office/powerpoint/2010/main" val="733271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705" y="443559"/>
            <a:ext cx="9054872" cy="625867"/>
          </a:xfrm>
        </p:spPr>
        <p:txBody>
          <a:bodyPr>
            <a:noAutofit/>
          </a:bodyPr>
          <a:lstStyle/>
          <a:p>
            <a:r>
              <a:rPr lang="en-US" sz="3600" dirty="0">
                <a:cs typeface="Calibri"/>
              </a:rPr>
              <a:t>Try it.</a:t>
            </a:r>
            <a:endParaRPr lang="en-US" sz="3600" dirty="0">
              <a:latin typeface="Calibri"/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9643" y="1652030"/>
            <a:ext cx="862471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/>
              <a:t>Write a Bash script to create a list of BLAST commands, one for each </a:t>
            </a:r>
            <a:r>
              <a:rPr lang="en-US" sz="2000" i="1" dirty="0" err="1"/>
              <a:t>rps</a:t>
            </a:r>
            <a:r>
              <a:rPr lang="en-US" sz="2000" dirty="0"/>
              <a:t> gene. The command will BLAST each </a:t>
            </a:r>
            <a:r>
              <a:rPr lang="en-US" sz="2000" i="1" dirty="0" err="1"/>
              <a:t>rps</a:t>
            </a:r>
            <a:r>
              <a:rPr lang="en-US" sz="2000" i="1" dirty="0"/>
              <a:t> </a:t>
            </a:r>
            <a:r>
              <a:rPr lang="en-US" sz="2000" dirty="0"/>
              <a:t>query sequence to the </a:t>
            </a:r>
            <a:r>
              <a:rPr lang="en-US" sz="2000" dirty="0" err="1"/>
              <a:t>GenBank</a:t>
            </a:r>
            <a:r>
              <a:rPr lang="en-US" sz="2000" dirty="0"/>
              <a:t> nucleotide </a:t>
            </a:r>
            <a:r>
              <a:rPr lang="en-US" sz="2000" i="1" dirty="0"/>
              <a:t>nr </a:t>
            </a:r>
            <a:r>
              <a:rPr lang="en-US" sz="2000" dirty="0"/>
              <a:t>database. Here's an example command:</a:t>
            </a:r>
          </a:p>
          <a:p>
            <a:pPr lvl="0"/>
            <a:endParaRPr lang="en-US" sz="2000" dirty="0"/>
          </a:p>
          <a:p>
            <a:pPr lvl="0"/>
            <a:r>
              <a:rPr lang="en-US" sz="2400" dirty="0" err="1"/>
              <a:t>blastn</a:t>
            </a:r>
            <a:r>
              <a:rPr lang="en-US" sz="2400" dirty="0"/>
              <a:t> -remote -query rps14.fasta -</a:t>
            </a:r>
            <a:r>
              <a:rPr lang="en-US" sz="2400" dirty="0" err="1"/>
              <a:t>db</a:t>
            </a:r>
            <a:r>
              <a:rPr lang="en-US" sz="2400" dirty="0"/>
              <a:t> nr &gt; nt2nr/rps14.vs.nr.blastn</a:t>
            </a:r>
          </a:p>
          <a:p>
            <a:r>
              <a:rPr lang="en-US" sz="2400" dirty="0"/>
              <a:t> </a:t>
            </a:r>
          </a:p>
          <a:p>
            <a:r>
              <a:rPr lang="en-US" sz="2000" dirty="0"/>
              <a:t>You'll have one such command for each </a:t>
            </a:r>
            <a:r>
              <a:rPr lang="en-US" sz="2000" i="1" dirty="0" err="1"/>
              <a:t>rps</a:t>
            </a:r>
            <a:r>
              <a:rPr lang="en-US" sz="2000" i="1" dirty="0"/>
              <a:t> </a:t>
            </a:r>
            <a:r>
              <a:rPr lang="en-US" sz="2000" dirty="0"/>
              <a:t>gene.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651100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514" y="469358"/>
            <a:ext cx="8365553" cy="115888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0000FF"/>
                </a:solidFill>
                <a:latin typeface="Piperalpha"/>
                <a:cs typeface="Piperalpha"/>
              </a:rPr>
              <a:t>A TEE IN YOUR PIPE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4270" y="3119057"/>
            <a:ext cx="8365553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5425" lvl="1" indent="-225425"/>
            <a:r>
              <a:rPr lang="en-US" dirty="0">
                <a:latin typeface="Courier"/>
                <a:cs typeface="Courier"/>
              </a:rPr>
              <a:t>get just the August </a:t>
            </a:r>
            <a:r>
              <a:rPr lang="en-US" dirty="0" err="1">
                <a:latin typeface="Courier"/>
                <a:cs typeface="Courier"/>
              </a:rPr>
              <a:t>Toolik</a:t>
            </a:r>
            <a:r>
              <a:rPr lang="en-US" dirty="0">
                <a:latin typeface="Courier"/>
                <a:cs typeface="Courier"/>
              </a:rPr>
              <a:t> Lake data</a:t>
            </a:r>
          </a:p>
          <a:p>
            <a:pPr marL="225425" lvl="1">
              <a:spcBef>
                <a:spcPts val="1200"/>
              </a:spcBef>
              <a:spcAft>
                <a:spcPts val="600"/>
              </a:spcAft>
            </a:pPr>
            <a:r>
              <a:rPr lang="en-US" dirty="0">
                <a:latin typeface="Courier"/>
                <a:cs typeface="Courier"/>
              </a:rPr>
              <a:t>$ 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grep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'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Toolik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Lake' 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shaver_etal.csv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|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\</a:t>
            </a:r>
          </a:p>
          <a:p>
            <a:pPr marL="225425" lvl="1">
              <a:spcAft>
                <a:spcPts val="1600"/>
              </a:spcAft>
            </a:pP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 tee 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toolik.txt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| 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grep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Aug &gt; 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toolik_august.txt</a:t>
            </a:r>
            <a:endParaRPr lang="en-US" dirty="0">
              <a:solidFill>
                <a:srgbClr val="0000FF"/>
              </a:solidFill>
              <a:cs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4270" y="2006346"/>
            <a:ext cx="889217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en-US" sz="2000" dirty="0"/>
              <a:t>Sometimes you want to keep intermediate </a:t>
            </a:r>
            <a:r>
              <a:rPr lang="en-US" sz="2000" dirty="0" err="1"/>
              <a:t>ouput</a:t>
            </a:r>
            <a:endParaRPr lang="en-US" sz="2000" dirty="0"/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en-US" sz="2000" dirty="0"/>
              <a:t>Use 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tee</a:t>
            </a:r>
            <a:r>
              <a:rPr lang="en-US" sz="2000" dirty="0"/>
              <a:t> to both save your intermediate output </a:t>
            </a:r>
            <a:r>
              <a:rPr lang="en-US" sz="2000" b="1" dirty="0"/>
              <a:t>and</a:t>
            </a:r>
            <a:r>
              <a:rPr lang="en-US" sz="2000" dirty="0"/>
              <a:t> pipe it to another command</a:t>
            </a:r>
          </a:p>
        </p:txBody>
      </p:sp>
    </p:spTree>
    <p:extLst>
      <p:ext uri="{BB962C8B-B14F-4D97-AF65-F5344CB8AC3E}">
        <p14:creationId xmlns:p14="http://schemas.microsoft.com/office/powerpoint/2010/main" val="1402111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705" y="288439"/>
            <a:ext cx="9054872" cy="625867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Courier"/>
                <a:cs typeface="Courier"/>
              </a:rPr>
              <a:t>cut</a:t>
            </a:r>
            <a:endParaRPr lang="en-US" sz="3600" dirty="0">
              <a:latin typeface="Calibri"/>
              <a:cs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6575" y="1108250"/>
            <a:ext cx="872387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5425" lvl="1">
              <a:spcAft>
                <a:spcPts val="1200"/>
              </a:spcAft>
            </a:pPr>
            <a:r>
              <a:rPr lang="en-US" sz="2600" dirty="0">
                <a:cs typeface="Calibri"/>
              </a:rPr>
              <a:t>Extract columns of data separated by whitespace</a:t>
            </a:r>
          </a:p>
          <a:p>
            <a:pPr marL="225425" lvl="1"/>
            <a:r>
              <a:rPr lang="en-US" sz="2400" dirty="0">
                <a:latin typeface="Courier"/>
                <a:cs typeface="Courier"/>
              </a:rPr>
              <a:t>$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cut [options] filename</a:t>
            </a:r>
            <a:endParaRPr lang="en-US" sz="2000" dirty="0">
              <a:cs typeface="Courier"/>
            </a:endParaRPr>
          </a:p>
          <a:p>
            <a:pPr marL="1092200" lvl="1"/>
            <a:r>
              <a:rPr lang="en-US" sz="2000" dirty="0">
                <a:latin typeface="Courier"/>
                <a:cs typeface="Courier"/>
              </a:rPr>
              <a:t>-f </a:t>
            </a:r>
            <a:r>
              <a:rPr lang="en-US" sz="2000" dirty="0">
                <a:cs typeface="Courier"/>
              </a:rPr>
              <a:t>which fields to extract and print</a:t>
            </a:r>
          </a:p>
          <a:p>
            <a:pPr marL="1092200" lvl="1">
              <a:spcAft>
                <a:spcPts val="1200"/>
              </a:spcAft>
            </a:pPr>
            <a:r>
              <a:rPr lang="en-US" sz="2000" dirty="0">
                <a:latin typeface="Courier"/>
                <a:cs typeface="Courier"/>
              </a:rPr>
              <a:t>-c </a:t>
            </a:r>
            <a:r>
              <a:rPr lang="en-US" sz="2000" dirty="0">
                <a:cs typeface="Courier"/>
              </a:rPr>
              <a:t>which characters to extract and print</a:t>
            </a:r>
          </a:p>
          <a:p>
            <a:pPr marL="573088" lvl="1" indent="-347663">
              <a:spcBef>
                <a:spcPts val="1200"/>
              </a:spcBef>
            </a:pPr>
            <a:r>
              <a:rPr lang="en-US" sz="2000" dirty="0">
                <a:cs typeface="Courier"/>
              </a:rPr>
              <a:t># extract the start coordinate of each feature in </a:t>
            </a:r>
            <a:r>
              <a:rPr lang="en-US" sz="2000" dirty="0" err="1">
                <a:latin typeface="Courier"/>
                <a:cs typeface="Courier"/>
              </a:rPr>
              <a:t>watermelon.gff</a:t>
            </a:r>
            <a:endParaRPr lang="en-US" sz="2000" dirty="0">
              <a:latin typeface="Courier"/>
              <a:cs typeface="Courier"/>
            </a:endParaRPr>
          </a:p>
          <a:p>
            <a:pPr marL="573088" lvl="1" indent="-347663">
              <a:spcAft>
                <a:spcPts val="1200"/>
              </a:spcAft>
            </a:pPr>
            <a:r>
              <a:rPr lang="en-US" sz="2000" dirty="0">
                <a:latin typeface="Courier"/>
                <a:cs typeface="Courier"/>
              </a:rPr>
              <a:t>$ 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cut –f 4 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watermelon.gff</a:t>
            </a:r>
            <a:endParaRPr lang="en-US" sz="2000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573088" lvl="1" indent="-347663">
              <a:spcBef>
                <a:spcPts val="1200"/>
              </a:spcBef>
            </a:pPr>
            <a:r>
              <a:rPr lang="en-US" sz="2000" dirty="0">
                <a:cs typeface="Courier"/>
              </a:rPr>
              <a:t># extract the start and stop coordinates</a:t>
            </a:r>
            <a:endParaRPr lang="en-US" sz="2000" dirty="0">
              <a:latin typeface="Courier"/>
              <a:cs typeface="Courier"/>
            </a:endParaRPr>
          </a:p>
          <a:p>
            <a:pPr marL="573088" lvl="1" indent="-347663">
              <a:spcAft>
                <a:spcPts val="1200"/>
              </a:spcAft>
            </a:pPr>
            <a:r>
              <a:rPr lang="en-US" sz="2000" dirty="0">
                <a:latin typeface="Courier"/>
                <a:cs typeface="Courier"/>
              </a:rPr>
              <a:t>$ 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cut –f 4-5 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watermelon.gff</a:t>
            </a:r>
            <a:endParaRPr lang="en-US" sz="2000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573088" lvl="1" indent="-347663">
              <a:spcBef>
                <a:spcPts val="1200"/>
              </a:spcBef>
            </a:pPr>
            <a:r>
              <a:rPr lang="en-US" sz="2000" dirty="0">
                <a:cs typeface="Courier"/>
              </a:rPr>
              <a:t># extract the start and stop coordinate and feature details</a:t>
            </a:r>
            <a:endParaRPr lang="en-US" sz="2000" dirty="0">
              <a:latin typeface="Courier"/>
              <a:cs typeface="Courier"/>
            </a:endParaRPr>
          </a:p>
          <a:p>
            <a:pPr marL="573088" lvl="1" indent="-347663">
              <a:spcAft>
                <a:spcPts val="1200"/>
              </a:spcAft>
            </a:pPr>
            <a:r>
              <a:rPr lang="en-US" sz="2000" dirty="0">
                <a:latin typeface="Courier"/>
                <a:cs typeface="Courier"/>
              </a:rPr>
              <a:t>$ 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cut –f 4-5,9 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watermelon.gff</a:t>
            </a:r>
            <a:endParaRPr lang="en-US" sz="2000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573088" lvl="1" indent="-347663">
              <a:spcBef>
                <a:spcPts val="1200"/>
              </a:spcBef>
            </a:pPr>
            <a:r>
              <a:rPr lang="en-US" sz="2000" dirty="0">
                <a:cs typeface="Courier"/>
              </a:rPr>
              <a:t># extract a range of characters</a:t>
            </a:r>
            <a:endParaRPr lang="en-US" sz="2000" dirty="0">
              <a:latin typeface="Courier"/>
              <a:cs typeface="Courier"/>
            </a:endParaRPr>
          </a:p>
          <a:p>
            <a:pPr marL="573088" lvl="1" indent="-347663">
              <a:spcAft>
                <a:spcPts val="1200"/>
              </a:spcAft>
            </a:pPr>
            <a:r>
              <a:rPr lang="en-US" sz="2000" dirty="0">
                <a:latin typeface="Courier"/>
                <a:cs typeface="Courier"/>
              </a:rPr>
              <a:t>$ 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cut –c 10-20 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watermelon.gff</a:t>
            </a:r>
            <a:endParaRPr lang="en-US" sz="22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053396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705" y="288439"/>
            <a:ext cx="9054872" cy="625867"/>
          </a:xfrm>
        </p:spPr>
        <p:txBody>
          <a:bodyPr>
            <a:noAutofit/>
          </a:bodyPr>
          <a:lstStyle/>
          <a:p>
            <a:r>
              <a:rPr lang="en-US" sz="3600" dirty="0" err="1">
                <a:solidFill>
                  <a:srgbClr val="0000FF"/>
                </a:solidFill>
                <a:latin typeface="Courier"/>
                <a:cs typeface="Courier"/>
              </a:rPr>
              <a:t>uniq</a:t>
            </a:r>
            <a:endParaRPr lang="en-US" sz="3600" dirty="0">
              <a:latin typeface="Calibri"/>
              <a:cs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6575" y="1108250"/>
            <a:ext cx="8723875" cy="5555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5425" lvl="1">
              <a:spcAft>
                <a:spcPts val="1200"/>
              </a:spcAft>
            </a:pPr>
            <a:r>
              <a:rPr lang="en-US" sz="2600" dirty="0">
                <a:cs typeface="Calibri"/>
              </a:rPr>
              <a:t>Remove </a:t>
            </a:r>
            <a:r>
              <a:rPr lang="en-US" sz="2600" i="1" dirty="0">
                <a:cs typeface="Calibri"/>
              </a:rPr>
              <a:t>consecutive </a:t>
            </a:r>
            <a:r>
              <a:rPr lang="en-US" sz="2600" dirty="0">
                <a:cs typeface="Calibri"/>
              </a:rPr>
              <a:t>duplicate lines (keeping one)</a:t>
            </a:r>
          </a:p>
          <a:p>
            <a:pPr marL="225425" lvl="1"/>
            <a:r>
              <a:rPr lang="en-US" sz="2400" dirty="0">
                <a:latin typeface="Courier"/>
                <a:cs typeface="Courier"/>
              </a:rPr>
              <a:t>$ 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uniq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[options] filename</a:t>
            </a:r>
            <a:endParaRPr lang="en-US" sz="2000" dirty="0">
              <a:cs typeface="Courier"/>
            </a:endParaRPr>
          </a:p>
          <a:p>
            <a:pPr marL="1092200" lvl="1"/>
            <a:r>
              <a:rPr lang="en-US" sz="2000" dirty="0">
                <a:latin typeface="Courier"/>
                <a:cs typeface="Courier"/>
              </a:rPr>
              <a:t>-c </a:t>
            </a:r>
            <a:r>
              <a:rPr lang="en-US" sz="2000" dirty="0">
                <a:cs typeface="Courier"/>
              </a:rPr>
              <a:t>show counts of occurrences next to the unique lines</a:t>
            </a:r>
          </a:p>
          <a:p>
            <a:pPr marL="1092200" lvl="1"/>
            <a:r>
              <a:rPr lang="en-US" sz="2000" dirty="0">
                <a:latin typeface="Courier"/>
                <a:cs typeface="Courier"/>
              </a:rPr>
              <a:t>-d </a:t>
            </a:r>
            <a:r>
              <a:rPr lang="en-US" sz="2000" dirty="0">
                <a:cs typeface="Courier"/>
              </a:rPr>
              <a:t>output duplicated lines only</a:t>
            </a:r>
          </a:p>
          <a:p>
            <a:pPr marL="573088" lvl="1" indent="-347663">
              <a:spcBef>
                <a:spcPts val="1200"/>
              </a:spcBef>
            </a:pPr>
            <a:r>
              <a:rPr lang="en-US" sz="2000" dirty="0">
                <a:cs typeface="Courier"/>
              </a:rPr>
              <a:t># look at its default behavior</a:t>
            </a:r>
            <a:endParaRPr lang="en-US" sz="2000" dirty="0">
              <a:latin typeface="Courier"/>
              <a:cs typeface="Courier"/>
            </a:endParaRPr>
          </a:p>
          <a:p>
            <a:pPr marL="573088" lvl="1" indent="-347663">
              <a:spcAft>
                <a:spcPts val="600"/>
              </a:spcAft>
            </a:pPr>
            <a:r>
              <a:rPr lang="en-US" sz="2000" dirty="0">
                <a:latin typeface="Courier"/>
                <a:cs typeface="Courier"/>
              </a:rPr>
              <a:t>$ 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cat 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letters.txt</a:t>
            </a:r>
            <a:endParaRPr lang="en-US" sz="2000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573088" lvl="1" indent="-347663">
              <a:spcAft>
                <a:spcPts val="1200"/>
              </a:spcAft>
            </a:pPr>
            <a:r>
              <a:rPr lang="en-US" sz="2000" dirty="0">
                <a:latin typeface="Courier"/>
                <a:cs typeface="Courier"/>
              </a:rPr>
              <a:t>$ 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uniq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letters.txt</a:t>
            </a:r>
            <a:endParaRPr lang="en-US" sz="2000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573088" lvl="1" indent="-347663">
              <a:spcBef>
                <a:spcPts val="1200"/>
              </a:spcBef>
            </a:pPr>
            <a:r>
              <a:rPr lang="en-US" sz="2000" dirty="0">
                <a:cs typeface="Courier"/>
              </a:rPr>
              <a:t># return only unique values</a:t>
            </a:r>
            <a:endParaRPr lang="en-US" sz="2000" dirty="0">
              <a:latin typeface="Courier"/>
              <a:cs typeface="Courier"/>
            </a:endParaRPr>
          </a:p>
          <a:p>
            <a:pPr marL="573088" lvl="1" indent="-347663">
              <a:spcAft>
                <a:spcPts val="1200"/>
              </a:spcAft>
            </a:pPr>
            <a:r>
              <a:rPr lang="en-US" sz="2000" dirty="0">
                <a:latin typeface="Courier"/>
                <a:cs typeface="Courier"/>
              </a:rPr>
              <a:t>$ 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sort 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letters.txt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| 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uniq</a:t>
            </a:r>
            <a:endParaRPr lang="en-US" sz="2000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573088" lvl="1" indent="-347663">
              <a:spcBef>
                <a:spcPts val="1200"/>
              </a:spcBef>
            </a:pPr>
            <a:r>
              <a:rPr lang="en-US" sz="2000" dirty="0">
                <a:cs typeface="Courier"/>
              </a:rPr>
              <a:t># show number of occurrences of each line in the file</a:t>
            </a:r>
            <a:endParaRPr lang="en-US" sz="2000" dirty="0">
              <a:latin typeface="Courier"/>
              <a:cs typeface="Courier"/>
            </a:endParaRPr>
          </a:p>
          <a:p>
            <a:pPr marL="573088" lvl="1" indent="-347663">
              <a:spcAft>
                <a:spcPts val="1200"/>
              </a:spcAft>
            </a:pPr>
            <a:r>
              <a:rPr lang="en-US" sz="2000" dirty="0">
                <a:latin typeface="Courier"/>
                <a:cs typeface="Courier"/>
              </a:rPr>
              <a:t>$ 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sort 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letters.txt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| 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uniq</a:t>
            </a:r>
            <a:endParaRPr lang="en-US" sz="2000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573088" lvl="1" indent="-347663">
              <a:spcBef>
                <a:spcPts val="1200"/>
              </a:spcBef>
            </a:pPr>
            <a:r>
              <a:rPr lang="en-US" sz="2000" dirty="0">
                <a:cs typeface="Courier"/>
              </a:rPr>
              <a:t># number of features of each type in the watermelon mitochondrial genome</a:t>
            </a:r>
            <a:endParaRPr lang="en-US" sz="2000" dirty="0">
              <a:latin typeface="Courier"/>
              <a:cs typeface="Courier"/>
            </a:endParaRPr>
          </a:p>
          <a:p>
            <a:pPr marL="573088" lvl="1" indent="-347663">
              <a:spcAft>
                <a:spcPts val="1200"/>
              </a:spcAft>
            </a:pPr>
            <a:r>
              <a:rPr lang="en-US" sz="2000" dirty="0">
                <a:latin typeface="Courier"/>
                <a:cs typeface="Courier"/>
              </a:rPr>
              <a:t>$ 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cut –f3 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watermelon.gff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| sort | 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uniq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–c</a:t>
            </a:r>
          </a:p>
        </p:txBody>
      </p:sp>
    </p:spTree>
    <p:extLst>
      <p:ext uri="{BB962C8B-B14F-4D97-AF65-F5344CB8AC3E}">
        <p14:creationId xmlns:p14="http://schemas.microsoft.com/office/powerpoint/2010/main" val="4282780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8602" y="1319207"/>
            <a:ext cx="8788802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69913" lvl="1" indent="-344488">
              <a:spcAft>
                <a:spcPts val="1800"/>
              </a:spcAft>
              <a:buFont typeface="+mj-lt"/>
              <a:buAutoNum type="arabicPeriod"/>
            </a:pPr>
            <a:r>
              <a:rPr lang="en-US" sz="2400" dirty="0">
                <a:cs typeface="Courier"/>
              </a:rPr>
              <a:t>Extract the start, stop, and size of each intron; sorted the list by intron size in descending order.</a:t>
            </a:r>
          </a:p>
          <a:p>
            <a:pPr marL="569913" lvl="1" indent="-344488">
              <a:spcAft>
                <a:spcPts val="1800"/>
              </a:spcAft>
              <a:buFont typeface="+mj-lt"/>
              <a:buAutoNum type="arabicPeriod"/>
            </a:pPr>
            <a:r>
              <a:rPr lang="en-US" sz="2400" dirty="0">
                <a:cs typeface="Courier"/>
              </a:rPr>
              <a:t>Get a list of all </a:t>
            </a:r>
            <a:r>
              <a:rPr lang="en-US" sz="2400" dirty="0" err="1">
                <a:cs typeface="Courier"/>
              </a:rPr>
              <a:t>tRNAs</a:t>
            </a:r>
            <a:r>
              <a:rPr lang="en-US" sz="2400" dirty="0">
                <a:cs typeface="Courier"/>
              </a:rPr>
              <a:t> on the '–' strand, extract and print the start coordinate, end coordinate, and 'group' field.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64627" y="176523"/>
            <a:ext cx="8436747" cy="862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Try it.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790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705" y="443559"/>
            <a:ext cx="9054872" cy="625867"/>
          </a:xfrm>
        </p:spPr>
        <p:txBody>
          <a:bodyPr>
            <a:noAutofit/>
          </a:bodyPr>
          <a:lstStyle/>
          <a:p>
            <a:r>
              <a:rPr lang="en-US" sz="3600" dirty="0">
                <a:latin typeface="Calibri"/>
                <a:cs typeface="Calibri"/>
              </a:rPr>
              <a:t>Doing multiple things at once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6575" y="1360320"/>
            <a:ext cx="872387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5425" lvl="1" algn="ctr"/>
            <a:r>
              <a:rPr lang="en-US" sz="2600" dirty="0">
                <a:cs typeface="Calibri"/>
              </a:rPr>
              <a:t>There are lots of ways to run multiple commands in sequence</a:t>
            </a:r>
          </a:p>
          <a:p>
            <a:pPr marL="225425" lvl="1" algn="ctr"/>
            <a:endParaRPr lang="en-US" sz="2600" dirty="0">
              <a:cs typeface="Calibri"/>
            </a:endParaRPr>
          </a:p>
          <a:p>
            <a:pPr marL="1262063" lvl="1" indent="-347663">
              <a:spcAft>
                <a:spcPts val="1200"/>
              </a:spcAft>
              <a:buFont typeface="+mj-lt"/>
              <a:buAutoNum type="arabicPeriod"/>
            </a:pPr>
            <a:r>
              <a:rPr lang="en-US" sz="2200" dirty="0">
                <a:cs typeface="Courier"/>
              </a:rPr>
              <a:t>Pipes</a:t>
            </a:r>
          </a:p>
          <a:p>
            <a:pPr marL="1262063" lvl="1" indent="-347663">
              <a:spcAft>
                <a:spcPts val="1200"/>
              </a:spcAft>
              <a:buFont typeface="+mj-lt"/>
              <a:buAutoNum type="arabicPeriod"/>
            </a:pPr>
            <a:r>
              <a:rPr lang="en-US" sz="2200" dirty="0">
                <a:cs typeface="Courier"/>
              </a:rPr>
              <a:t>Semicolon-separated commands</a:t>
            </a:r>
          </a:p>
          <a:p>
            <a:pPr marL="1262063" lvl="1" indent="-347663">
              <a:spcAft>
                <a:spcPts val="1200"/>
              </a:spcAft>
            </a:pPr>
            <a:r>
              <a:rPr lang="en-US" sz="2200" dirty="0">
                <a:latin typeface="Courier"/>
                <a:cs typeface="Courier"/>
              </a:rPr>
              <a:t>			$ </a:t>
            </a:r>
            <a:r>
              <a:rPr lang="en-US" sz="2200" dirty="0" err="1">
                <a:solidFill>
                  <a:srgbClr val="0000FF"/>
                </a:solidFill>
                <a:latin typeface="Courier"/>
                <a:cs typeface="Courier"/>
              </a:rPr>
              <a:t>command;command;command</a:t>
            </a:r>
            <a:endParaRPr lang="en-US" sz="22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207737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705" y="443559"/>
            <a:ext cx="9054872" cy="625867"/>
          </a:xfrm>
        </p:spPr>
        <p:txBody>
          <a:bodyPr>
            <a:noAutofit/>
          </a:bodyPr>
          <a:lstStyle/>
          <a:p>
            <a:r>
              <a:rPr lang="en-US" sz="3600" dirty="0">
                <a:latin typeface="Calibri"/>
                <a:cs typeface="Calibri"/>
              </a:rPr>
              <a:t>Doing multiple things at once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6575" y="1360320"/>
            <a:ext cx="8723875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5425" lvl="1" algn="ctr"/>
            <a:r>
              <a:rPr lang="en-US" sz="2600" dirty="0">
                <a:cs typeface="Calibri"/>
              </a:rPr>
              <a:t>There are lots of ways to run multiple commands in sequence</a:t>
            </a:r>
          </a:p>
          <a:p>
            <a:pPr marL="225425" lvl="1" algn="ctr"/>
            <a:endParaRPr lang="en-US" sz="2600" dirty="0">
              <a:cs typeface="Calibri"/>
            </a:endParaRPr>
          </a:p>
          <a:p>
            <a:pPr marL="1262063" lvl="1" indent="-347663">
              <a:spcAft>
                <a:spcPts val="1200"/>
              </a:spcAft>
              <a:buFont typeface="+mj-lt"/>
              <a:buAutoNum type="arabicPeriod"/>
            </a:pPr>
            <a:r>
              <a:rPr lang="en-US" sz="2200" dirty="0">
                <a:cs typeface="Courier"/>
              </a:rPr>
              <a:t>Pipes</a:t>
            </a:r>
          </a:p>
          <a:p>
            <a:pPr marL="1262063" lvl="1" indent="-347663">
              <a:spcAft>
                <a:spcPts val="1200"/>
              </a:spcAft>
              <a:buFont typeface="+mj-lt"/>
              <a:buAutoNum type="arabicPeriod"/>
            </a:pPr>
            <a:r>
              <a:rPr lang="en-US" sz="2200" dirty="0">
                <a:cs typeface="Courier"/>
              </a:rPr>
              <a:t>Semicolon-separated commands</a:t>
            </a:r>
          </a:p>
          <a:p>
            <a:pPr marL="1262063" lvl="1" indent="-347663">
              <a:spcAft>
                <a:spcPts val="1200"/>
              </a:spcAft>
            </a:pPr>
            <a:r>
              <a:rPr lang="en-US" sz="2200" dirty="0">
                <a:latin typeface="Courier"/>
                <a:cs typeface="Courier"/>
              </a:rPr>
              <a:t>			$ </a:t>
            </a:r>
            <a:r>
              <a:rPr lang="en-US" sz="2200" dirty="0" err="1">
                <a:solidFill>
                  <a:srgbClr val="0000FF"/>
                </a:solidFill>
                <a:latin typeface="Courier"/>
                <a:cs typeface="Courier"/>
              </a:rPr>
              <a:t>command;command;command</a:t>
            </a:r>
          </a:p>
          <a:p>
            <a:pPr marL="1262063" lvl="1" indent="-347663">
              <a:spcAft>
                <a:spcPts val="1200"/>
              </a:spcAft>
              <a:buFont typeface="+mj-lt"/>
              <a:buAutoNum type="arabicPeriod" startAt="3"/>
            </a:pPr>
            <a:r>
              <a:rPr lang="en-US" sz="2200" dirty="0">
                <a:cs typeface="Courier"/>
              </a:rPr>
              <a:t>Bash scripts</a:t>
            </a:r>
          </a:p>
          <a:p>
            <a:pPr marL="2176463" lvl="3" indent="-347663">
              <a:spcAft>
                <a:spcPts val="800"/>
              </a:spcAft>
              <a:buFont typeface="Arial"/>
              <a:buChar char="•"/>
            </a:pPr>
            <a:r>
              <a:rPr lang="en-US" sz="2000" dirty="0">
                <a:cs typeface="Courier"/>
              </a:rPr>
              <a:t>an executable text file with a set of commands</a:t>
            </a:r>
          </a:p>
          <a:p>
            <a:pPr marL="2176463" lvl="3" indent="-347663">
              <a:spcAft>
                <a:spcPts val="800"/>
              </a:spcAft>
              <a:buFont typeface="Arial"/>
              <a:buChar char="•"/>
            </a:pPr>
            <a:r>
              <a:rPr lang="en-US" sz="2000" dirty="0">
                <a:cs typeface="Courier"/>
              </a:rPr>
              <a:t>i</a:t>
            </a:r>
            <a:r>
              <a:rPr lang="en-US" sz="2000" dirty="0"/>
              <a:t>n addition to automating your tasks, Bash scripts provide a permanent record of what you did*</a:t>
            </a:r>
          </a:p>
        </p:txBody>
      </p:sp>
    </p:spTree>
    <p:extLst>
      <p:ext uri="{BB962C8B-B14F-4D97-AF65-F5344CB8AC3E}">
        <p14:creationId xmlns:p14="http://schemas.microsoft.com/office/powerpoint/2010/main" val="2405516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705" y="443559"/>
            <a:ext cx="9054872" cy="625867"/>
          </a:xfrm>
        </p:spPr>
        <p:txBody>
          <a:bodyPr>
            <a:noAutofit/>
          </a:bodyPr>
          <a:lstStyle/>
          <a:p>
            <a:r>
              <a:rPr lang="en-US" sz="3600" dirty="0">
                <a:latin typeface="Calibri"/>
                <a:cs typeface="Calibri"/>
              </a:rPr>
              <a:t>Bash scripts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7643" y="2223938"/>
            <a:ext cx="2955357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>
              <a:spcAft>
                <a:spcPts val="1200"/>
              </a:spcAft>
            </a:pPr>
            <a:r>
              <a:rPr lang="en-US" sz="2200" dirty="0">
                <a:latin typeface="Courier"/>
                <a:cs typeface="Courier"/>
              </a:rPr>
              <a:t>#! /bin/bash</a:t>
            </a:r>
          </a:p>
          <a:p>
            <a:pPr marL="0" lvl="1">
              <a:spcAft>
                <a:spcPts val="1200"/>
              </a:spcAft>
            </a:pPr>
            <a:r>
              <a:rPr lang="en-US" sz="2200" dirty="0">
                <a:solidFill>
                  <a:srgbClr val="0000FF"/>
                </a:solidFill>
                <a:latin typeface="Courier"/>
                <a:cs typeface="Courier"/>
              </a:rPr>
              <a:t>command</a:t>
            </a:r>
            <a:endParaRPr lang="en-US" sz="2200" dirty="0">
              <a:latin typeface="Courier"/>
              <a:cs typeface="Courier"/>
            </a:endParaRPr>
          </a:p>
          <a:p>
            <a:pPr marL="0" lvl="1">
              <a:spcAft>
                <a:spcPts val="1200"/>
              </a:spcAft>
            </a:pPr>
            <a:r>
              <a:rPr lang="en-US" sz="2200" dirty="0">
                <a:solidFill>
                  <a:srgbClr val="0000FF"/>
                </a:solidFill>
                <a:latin typeface="Courier"/>
                <a:cs typeface="Courier"/>
              </a:rPr>
              <a:t>command</a:t>
            </a:r>
          </a:p>
          <a:p>
            <a:pPr marL="0" lvl="1">
              <a:spcAft>
                <a:spcPts val="1200"/>
              </a:spcAft>
            </a:pPr>
            <a:r>
              <a:rPr lang="en-US" sz="2200" dirty="0">
                <a:solidFill>
                  <a:srgbClr val="0000FF"/>
                </a:solidFill>
                <a:latin typeface="Courier"/>
                <a:cs typeface="Courier"/>
              </a:rPr>
              <a:t>   .</a:t>
            </a:r>
          </a:p>
          <a:p>
            <a:pPr marL="0" lvl="1">
              <a:spcAft>
                <a:spcPts val="1200"/>
              </a:spcAft>
            </a:pPr>
            <a:r>
              <a:rPr lang="en-US" sz="2200" dirty="0">
                <a:solidFill>
                  <a:srgbClr val="0000FF"/>
                </a:solidFill>
                <a:latin typeface="Courier"/>
                <a:cs typeface="Courier"/>
              </a:rPr>
              <a:t>   .</a:t>
            </a:r>
          </a:p>
          <a:p>
            <a:pPr marL="0" lvl="1">
              <a:spcAft>
                <a:spcPts val="1200"/>
              </a:spcAft>
            </a:pPr>
            <a:r>
              <a:rPr lang="en-US" sz="2200" dirty="0">
                <a:solidFill>
                  <a:srgbClr val="0000FF"/>
                </a:solidFill>
                <a:latin typeface="Courier"/>
                <a:cs typeface="Courier"/>
              </a:rPr>
              <a:t>   .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776165" y="2505962"/>
            <a:ext cx="1159934" cy="0"/>
          </a:xfrm>
          <a:prstGeom prst="straightConnector1">
            <a:avLst/>
          </a:prstGeom>
          <a:ln w="76200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54578" y="1824181"/>
            <a:ext cx="38184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header line</a:t>
            </a:r>
            <a:r>
              <a:rPr lang="en-US" sz="2000" dirty="0"/>
              <a:t> – file header, the shell sees this and sends the rest of the commands to /bin/bash; can omit if executing generic system commands only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776165" y="4085621"/>
            <a:ext cx="1159934" cy="0"/>
          </a:xfrm>
          <a:prstGeom prst="straightConnector1">
            <a:avLst/>
          </a:prstGeom>
          <a:ln w="76200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54578" y="3731678"/>
            <a:ext cx="38184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series of commands – Unix commands, scripts, programs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114779" y="4639743"/>
            <a:ext cx="3993401" cy="1398200"/>
            <a:chOff x="3962373" y="4309530"/>
            <a:chExt cx="3993401" cy="1398200"/>
          </a:xfrm>
        </p:grpSpPr>
        <p:sp>
          <p:nvSpPr>
            <p:cNvPr id="9" name="TextBox 8"/>
            <p:cNvSpPr txBox="1"/>
            <p:nvPr/>
          </p:nvSpPr>
          <p:spPr>
            <a:xfrm>
              <a:off x="3962373" y="4673601"/>
              <a:ext cx="3993401" cy="10341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20000"/>
                </a:lnSpc>
                <a:buFont typeface="Arial"/>
                <a:buChar char="•"/>
              </a:pPr>
              <a:r>
                <a:rPr lang="en-US" dirty="0"/>
                <a:t>The file must be executable</a:t>
              </a:r>
            </a:p>
            <a:p>
              <a:pPr marL="285750" indent="-285750">
                <a:lnSpc>
                  <a:spcPct val="120000"/>
                </a:lnSpc>
                <a:buFont typeface="Arial"/>
                <a:buChar char="•"/>
              </a:pPr>
              <a:r>
                <a:rPr lang="en-US" dirty="0"/>
                <a:t>Execute from the command line with:</a:t>
              </a:r>
            </a:p>
            <a:p>
              <a:pPr algn="ctr"/>
              <a:r>
                <a:rPr lang="en-US" dirty="0">
                  <a:latin typeface="Courier"/>
                  <a:cs typeface="Courier"/>
                </a:rPr>
                <a:t>	$ </a:t>
              </a:r>
              <a:r>
                <a:rPr lang="en-US" dirty="0">
                  <a:solidFill>
                    <a:srgbClr val="0000FF"/>
                  </a:solidFill>
                  <a:latin typeface="Courier"/>
                  <a:cs typeface="Courier"/>
                </a:rPr>
                <a:t>./bash_script1.sh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62373" y="4309530"/>
              <a:ext cx="90431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u="sng" dirty="0"/>
                <a:t>NOTE:</a:t>
              </a: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995985" y="1647187"/>
            <a:ext cx="1" cy="521034"/>
          </a:xfrm>
          <a:prstGeom prst="straightConnector1">
            <a:avLst/>
          </a:prstGeom>
          <a:ln w="50800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9874" y="1226635"/>
            <a:ext cx="1092222" cy="440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shebang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8217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6106</TotalTime>
  <Words>1238</Words>
  <Application>Microsoft Macintosh PowerPoint</Application>
  <PresentationFormat>On-screen Show (4:3)</PresentationFormat>
  <Paragraphs>238</Paragraphs>
  <Slides>26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Courier</vt:lpstr>
      <vt:lpstr>Piperalpha</vt:lpstr>
      <vt:lpstr>Office Theme</vt:lpstr>
      <vt:lpstr>PIPES</vt:lpstr>
      <vt:lpstr>PIPES</vt:lpstr>
      <vt:lpstr>A TEE IN YOUR PIPE</vt:lpstr>
      <vt:lpstr>cut</vt:lpstr>
      <vt:lpstr>uniq</vt:lpstr>
      <vt:lpstr>PowerPoint Presentation</vt:lpstr>
      <vt:lpstr>Doing multiple things at once</vt:lpstr>
      <vt:lpstr>Doing multiple things at once</vt:lpstr>
      <vt:lpstr>Bash scripts</vt:lpstr>
      <vt:lpstr>chmod</vt:lpstr>
      <vt:lpstr>chmod</vt:lpstr>
      <vt:lpstr>Creating workflows and pipelines: Loops</vt:lpstr>
      <vt:lpstr>Bash For-Loops</vt:lpstr>
      <vt:lpstr>Bash For-Loops</vt:lpstr>
      <vt:lpstr>Variables</vt:lpstr>
      <vt:lpstr>Bash For-Loops</vt:lpstr>
      <vt:lpstr>Bash For-Loops</vt:lpstr>
      <vt:lpstr>PowerPoint Presentation</vt:lpstr>
      <vt:lpstr>Bash For-Loops</vt:lpstr>
      <vt:lpstr>Bash For-Loops</vt:lpstr>
      <vt:lpstr>Bash For-Loops</vt:lpstr>
      <vt:lpstr>Bash For-Loops</vt:lpstr>
      <vt:lpstr>Bash For-Loops</vt:lpstr>
      <vt:lpstr>Bash for loops</vt:lpstr>
      <vt:lpstr>Bash for loops</vt:lpstr>
      <vt:lpstr>Try it.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</dc:title>
  <dc:creator>Andrew Alverson</dc:creator>
  <cp:lastModifiedBy>Microsoft Office User</cp:lastModifiedBy>
  <cp:revision>71</cp:revision>
  <cp:lastPrinted>2016-02-03T20:48:48Z</cp:lastPrinted>
  <dcterms:created xsi:type="dcterms:W3CDTF">2014-01-27T01:49:11Z</dcterms:created>
  <dcterms:modified xsi:type="dcterms:W3CDTF">2018-02-07T21:08:23Z</dcterms:modified>
</cp:coreProperties>
</file>