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586"/>
  </p:normalViewPr>
  <p:slideViewPr>
    <p:cSldViewPr snapToGrid="0" snapToObjects="1">
      <p:cViewPr varScale="1">
        <p:scale>
          <a:sx n="98" d="100"/>
          <a:sy n="98" d="100"/>
        </p:scale>
        <p:origin x="13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8505F-F6A9-2A47-AE22-5A4A1B8CD534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7D3E0-28EA-3E4C-A3B3-C665B61A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D026-63FB-B641-BEBB-D96FE44765F3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67E6-5167-5E46-B1FE-CEAB2AAD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D026-63FB-B641-BEBB-D96FE44765F3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67E6-5167-5E46-B1FE-CEAB2AAD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D026-63FB-B641-BEBB-D96FE44765F3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67E6-5167-5E46-B1FE-CEAB2AAD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D026-63FB-B641-BEBB-D96FE44765F3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67E6-5167-5E46-B1FE-CEAB2AAD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1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D026-63FB-B641-BEBB-D96FE44765F3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67E6-5167-5E46-B1FE-CEAB2AAD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2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D026-63FB-B641-BEBB-D96FE44765F3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67E6-5167-5E46-B1FE-CEAB2AAD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3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D026-63FB-B641-BEBB-D96FE44765F3}" type="datetimeFigureOut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67E6-5167-5E46-B1FE-CEAB2AAD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9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D026-63FB-B641-BEBB-D96FE44765F3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67E6-5167-5E46-B1FE-CEAB2AAD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5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D026-63FB-B641-BEBB-D96FE44765F3}" type="datetimeFigureOut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67E6-5167-5E46-B1FE-CEAB2AAD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2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D026-63FB-B641-BEBB-D96FE44765F3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67E6-5167-5E46-B1FE-CEAB2AAD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6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D026-63FB-B641-BEBB-D96FE44765F3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67E6-5167-5E46-B1FE-CEAB2AAD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0D026-63FB-B641-BEBB-D96FE44765F3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C67E6-5167-5E46-B1FE-CEAB2AAD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0934" y="1911355"/>
            <a:ext cx="8599594" cy="2514600"/>
            <a:chOff x="270934" y="1911355"/>
            <a:chExt cx="8599594" cy="2514600"/>
          </a:xfrm>
        </p:grpSpPr>
        <p:pic>
          <p:nvPicPr>
            <p:cNvPr id="2" name="Picture 1" descr="Terminal-1.tif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934" y="1911355"/>
              <a:ext cx="2743200" cy="2514600"/>
            </a:xfrm>
            <a:prstGeom prst="rect">
              <a:avLst/>
            </a:prstGeom>
            <a:ln w="12700" cmpd="sng">
              <a:solidFill>
                <a:srgbClr val="000000"/>
              </a:solidFill>
            </a:ln>
          </p:spPr>
        </p:pic>
        <p:pic>
          <p:nvPicPr>
            <p:cNvPr id="3" name="Picture 2" descr="Terminal-2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2001" y="1911355"/>
              <a:ext cx="2757647" cy="2514600"/>
            </a:xfrm>
            <a:prstGeom prst="rect">
              <a:avLst/>
            </a:prstGeom>
            <a:ln w="12700" cmpd="sng">
              <a:solidFill>
                <a:srgbClr val="000000"/>
              </a:solidFill>
            </a:ln>
          </p:spPr>
        </p:pic>
        <p:pic>
          <p:nvPicPr>
            <p:cNvPr id="4" name="Picture 3" descr="Terminal-3.tif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7516" y="1911355"/>
              <a:ext cx="2783012" cy="2514600"/>
            </a:xfrm>
            <a:prstGeom prst="rect">
              <a:avLst/>
            </a:prstGeom>
            <a:ln w="12700" cmpd="sng">
              <a:solidFill>
                <a:schemeClr val="tx1"/>
              </a:solidFill>
            </a:ln>
          </p:spPr>
        </p:pic>
      </p:grp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64627" y="362797"/>
            <a:ext cx="8436747" cy="862385"/>
          </a:xfrm>
        </p:spPr>
        <p:txBody>
          <a:bodyPr>
            <a:normAutofit/>
          </a:bodyPr>
          <a:lstStyle/>
          <a:p>
            <a:r>
              <a:rPr lang="en-US" sz="3000" dirty="0"/>
              <a:t>Tailoring your Shell</a:t>
            </a:r>
          </a:p>
        </p:txBody>
      </p:sp>
    </p:spTree>
    <p:extLst>
      <p:ext uri="{BB962C8B-B14F-4D97-AF65-F5344CB8AC3E}">
        <p14:creationId xmlns:p14="http://schemas.microsoft.com/office/powerpoint/2010/main" val="181316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9623" y="1528072"/>
            <a:ext cx="872387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lvl="1" indent="-342900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The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bash_profile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>
                <a:cs typeface="Courier"/>
              </a:rPr>
              <a:t>file specifies your settings</a:t>
            </a:r>
          </a:p>
          <a:p>
            <a:pPr marL="568325" lvl="1" indent="-342900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Located in $HOME</a:t>
            </a:r>
          </a:p>
          <a:p>
            <a:pPr marL="568325" lvl="1" indent="-342900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This is a script that runs each time you log in or open a new Terminal window</a:t>
            </a:r>
          </a:p>
          <a:p>
            <a:pPr marL="568325" lvl="1" indent="-342900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It begins with a ".", so it's a system file (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-a</a:t>
            </a:r>
            <a:r>
              <a:rPr lang="en-US" sz="2400" dirty="0">
                <a:cs typeface="Courier"/>
              </a:rPr>
              <a:t> to see it)</a:t>
            </a:r>
          </a:p>
          <a:p>
            <a:pPr marL="568325" lvl="1" indent="-342900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Virtually no limit to the number of settings you can specify</a:t>
            </a:r>
          </a:p>
          <a:p>
            <a:pPr marL="568325" lvl="1" indent="-342900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View all your settings with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set </a:t>
            </a:r>
            <a:r>
              <a:rPr lang="en-US" sz="2400" dirty="0">
                <a:cs typeface="Courier"/>
              </a:rPr>
              <a:t>command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4627" y="362797"/>
            <a:ext cx="8436747" cy="862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/>
              <a:t>Tailoring your Shell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7149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388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3200" dirty="0" err="1">
                <a:solidFill>
                  <a:srgbClr val="0000FF"/>
                </a:solidFill>
                <a:latin typeface="Courier"/>
                <a:cs typeface="Courier"/>
              </a:rPr>
              <a:t>bash_profile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12883" y="1512724"/>
            <a:ext cx="5215465" cy="3795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Aft>
                <a:spcPts val="400"/>
              </a:spcAft>
            </a:pPr>
            <a:r>
              <a:rPr lang="en-US" sz="1700" dirty="0">
                <a:latin typeface="Courier"/>
                <a:cs typeface="Courier"/>
              </a:rPr>
              <a:t>export TERM=</a:t>
            </a:r>
            <a:r>
              <a:rPr lang="en-US" sz="1700" dirty="0" err="1">
                <a:latin typeface="Courier"/>
                <a:cs typeface="Courier"/>
              </a:rPr>
              <a:t>xterm</a:t>
            </a:r>
            <a:r>
              <a:rPr lang="en-US" sz="1700" dirty="0">
                <a:latin typeface="Courier"/>
                <a:cs typeface="Courier"/>
              </a:rPr>
              <a:t>-color</a:t>
            </a:r>
          </a:p>
          <a:p>
            <a:pPr marL="0" lvl="1">
              <a:spcAft>
                <a:spcPts val="400"/>
              </a:spcAft>
            </a:pPr>
            <a:r>
              <a:rPr lang="en-US" sz="1700" dirty="0">
                <a:latin typeface="Courier"/>
                <a:cs typeface="Courier"/>
              </a:rPr>
              <a:t>export CLICOLOR=true</a:t>
            </a:r>
          </a:p>
          <a:p>
            <a:pPr marL="0" lvl="1">
              <a:spcAft>
                <a:spcPts val="400"/>
              </a:spcAft>
            </a:pPr>
            <a:r>
              <a:rPr lang="en-US" sz="1700" dirty="0">
                <a:latin typeface="Courier"/>
                <a:cs typeface="Courier"/>
              </a:rPr>
              <a:t>export LSCOLORS=</a:t>
            </a:r>
            <a:r>
              <a:rPr lang="en-US" sz="1700" dirty="0" err="1">
                <a:latin typeface="Courier"/>
                <a:cs typeface="Courier"/>
              </a:rPr>
              <a:t>cxfxcxdxDxegedabagacad</a:t>
            </a:r>
            <a:endParaRPr lang="en-US" sz="1700" dirty="0">
              <a:latin typeface="Courier"/>
              <a:cs typeface="Courier"/>
            </a:endParaRPr>
          </a:p>
          <a:p>
            <a:pPr marL="0" lvl="1">
              <a:spcAft>
                <a:spcPts val="400"/>
              </a:spcAft>
            </a:pPr>
            <a:endParaRPr lang="en-US" sz="1700" dirty="0">
              <a:latin typeface="Courier"/>
              <a:cs typeface="Courier"/>
            </a:endParaRPr>
          </a:p>
          <a:p>
            <a:pPr marL="0" lvl="1">
              <a:spcAft>
                <a:spcPts val="400"/>
              </a:spcAft>
            </a:pPr>
            <a:r>
              <a:rPr lang="en-US" sz="1700" dirty="0">
                <a:latin typeface="Courier"/>
                <a:cs typeface="Courier"/>
              </a:rPr>
              <a:t>export PATH=$PATH</a:t>
            </a:r>
          </a:p>
          <a:p>
            <a:pPr marL="0" lvl="1">
              <a:spcAft>
                <a:spcPts val="400"/>
              </a:spcAft>
            </a:pPr>
            <a:endParaRPr lang="en-US" sz="1700" dirty="0">
              <a:latin typeface="Courier"/>
              <a:cs typeface="Courier"/>
            </a:endParaRPr>
          </a:p>
          <a:p>
            <a:pPr marL="0" lvl="1">
              <a:spcAft>
                <a:spcPts val="400"/>
              </a:spcAft>
            </a:pPr>
            <a:r>
              <a:rPr lang="en-US" sz="1700" dirty="0">
                <a:solidFill>
                  <a:srgbClr val="008000"/>
                </a:solidFill>
                <a:latin typeface="Courier"/>
                <a:cs typeface="Courier"/>
              </a:rPr>
              <a:t># set history preferences</a:t>
            </a:r>
          </a:p>
          <a:p>
            <a:pPr marL="0" lvl="1">
              <a:spcAft>
                <a:spcPts val="400"/>
              </a:spcAft>
            </a:pPr>
            <a:r>
              <a:rPr lang="en-US" sz="1700" dirty="0">
                <a:latin typeface="Courier"/>
                <a:cs typeface="Courier"/>
              </a:rPr>
              <a:t>HISTSIZE=50000</a:t>
            </a:r>
          </a:p>
          <a:p>
            <a:pPr marL="0" lvl="1">
              <a:spcAft>
                <a:spcPts val="400"/>
              </a:spcAft>
            </a:pPr>
            <a:r>
              <a:rPr lang="en-US" sz="1700" dirty="0">
                <a:latin typeface="Courier"/>
                <a:cs typeface="Courier"/>
              </a:rPr>
              <a:t>HISTTIMEFORMAT="%Y-%m-%d "</a:t>
            </a:r>
          </a:p>
          <a:p>
            <a:pPr marL="0" lvl="1">
              <a:spcAft>
                <a:spcPts val="400"/>
              </a:spcAft>
            </a:pPr>
            <a:endParaRPr lang="en-US" sz="1700" dirty="0">
              <a:latin typeface="Courier"/>
              <a:cs typeface="Courier"/>
            </a:endParaRPr>
          </a:p>
          <a:p>
            <a:pPr marL="0" lvl="1">
              <a:spcAft>
                <a:spcPts val="400"/>
              </a:spcAft>
            </a:pPr>
            <a:r>
              <a:rPr lang="en-US" sz="1700" dirty="0">
                <a:latin typeface="Courier"/>
                <a:cs typeface="Courier"/>
              </a:rPr>
              <a:t>alias	cl='clear'</a:t>
            </a:r>
          </a:p>
          <a:p>
            <a:pPr marL="0" lvl="1">
              <a:spcAft>
                <a:spcPts val="400"/>
              </a:spcAft>
            </a:pPr>
            <a:r>
              <a:rPr lang="en-US" sz="1700" dirty="0">
                <a:latin typeface="Courier"/>
                <a:cs typeface="Courier"/>
              </a:rPr>
              <a:t>alias  cx='</a:t>
            </a:r>
            <a:r>
              <a:rPr lang="en-US" sz="1700" dirty="0" err="1">
                <a:latin typeface="Courier"/>
                <a:cs typeface="Courier"/>
              </a:rPr>
              <a:t>chmod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u+x</a:t>
            </a:r>
            <a:r>
              <a:rPr lang="en-US" sz="1700" dirty="0">
                <a:latin typeface="Courier"/>
                <a:cs typeface="Courier"/>
              </a:rPr>
              <a:t>'</a:t>
            </a:r>
          </a:p>
        </p:txBody>
      </p:sp>
      <p:sp>
        <p:nvSpPr>
          <p:cNvPr id="3" name="Right Bracket 2"/>
          <p:cNvSpPr/>
          <p:nvPr/>
        </p:nvSpPr>
        <p:spPr>
          <a:xfrm>
            <a:off x="5756334" y="1500240"/>
            <a:ext cx="255985" cy="1134534"/>
          </a:xfrm>
          <a:prstGeom prst="rightBracke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11315" y="1865907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 settings for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/>
              <a:t>output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7" name="Right Bracket 6"/>
          <p:cNvSpPr/>
          <p:nvPr/>
        </p:nvSpPr>
        <p:spPr>
          <a:xfrm>
            <a:off x="5756334" y="4640831"/>
            <a:ext cx="255985" cy="643360"/>
          </a:xfrm>
          <a:prstGeom prst="rightBracke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1315" y="4777845"/>
            <a:ext cx="283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Aliases (keyboard shortcuts)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9" name="Right Bracket 8"/>
          <p:cNvSpPr/>
          <p:nvPr/>
        </p:nvSpPr>
        <p:spPr>
          <a:xfrm>
            <a:off x="5756328" y="3442721"/>
            <a:ext cx="255985" cy="857430"/>
          </a:xfrm>
          <a:prstGeom prst="rightBracke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1315" y="3686770"/>
            <a:ext cx="275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history </a:t>
            </a:r>
            <a:r>
              <a:rPr lang="en-US" dirty="0"/>
              <a:t>output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1" name="Right Bracket 10"/>
          <p:cNvSpPr/>
          <p:nvPr/>
        </p:nvSpPr>
        <p:spPr>
          <a:xfrm>
            <a:off x="5756334" y="2719417"/>
            <a:ext cx="255985" cy="489368"/>
          </a:xfrm>
          <a:prstGeom prst="rightBracke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11315" y="2779435"/>
            <a:ext cx="110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Path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388" y="5592830"/>
            <a:ext cx="80414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8000"/>
                </a:solidFill>
              </a:rPr>
              <a:t>"Comment out" lines with '#'; these are ignored when the file is read</a:t>
            </a:r>
          </a:p>
        </p:txBody>
      </p:sp>
    </p:spTree>
    <p:extLst>
      <p:ext uri="{BB962C8B-B14F-4D97-AF65-F5344CB8AC3E}">
        <p14:creationId xmlns:p14="http://schemas.microsoft.com/office/powerpoint/2010/main" val="116217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The 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623" y="1240194"/>
            <a:ext cx="8723875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lvl="1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Where the Unix shell looks for programs and </a:t>
            </a:r>
            <a:r>
              <a:rPr lang="en-US" sz="2400" dirty="0" err="1">
                <a:cs typeface="Courier"/>
              </a:rPr>
              <a:t>executables</a:t>
            </a:r>
            <a:endParaRPr lang="en-US" sz="2400" dirty="0">
              <a:cs typeface="Courier"/>
            </a:endParaRPr>
          </a:p>
          <a:p>
            <a:pPr marL="225425" lvl="1">
              <a:spcAft>
                <a:spcPts val="600"/>
              </a:spcAft>
            </a:pPr>
            <a:r>
              <a:rPr lang="en-US" sz="2400" dirty="0">
                <a:latin typeface="Courier"/>
                <a:cs typeface="Courier"/>
              </a:rPr>
              <a:t>			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which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pwd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>
              <a:spcAft>
                <a:spcPts val="1200"/>
              </a:spcAft>
            </a:pPr>
            <a:r>
              <a:rPr lang="en-US" sz="2400" dirty="0">
                <a:latin typeface="Courier"/>
                <a:cs typeface="Courier"/>
              </a:rPr>
              <a:t>			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which less</a:t>
            </a:r>
          </a:p>
          <a:p>
            <a:pPr marL="568325" lvl="1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How did the shell know where to look, so that it could find and execute those commands?</a:t>
            </a:r>
          </a:p>
          <a:p>
            <a:pPr marL="225425" lvl="1">
              <a:spcAft>
                <a:spcPts val="600"/>
              </a:spcAft>
            </a:pPr>
            <a:r>
              <a:rPr lang="en-US" sz="2400" dirty="0">
                <a:latin typeface="Courier"/>
                <a:cs typeface="Courier"/>
              </a:rPr>
              <a:t>		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363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The 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623" y="1240194"/>
            <a:ext cx="8723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6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echo $PATH</a:t>
            </a:r>
          </a:p>
        </p:txBody>
      </p:sp>
    </p:spTree>
    <p:extLst>
      <p:ext uri="{BB962C8B-B14F-4D97-AF65-F5344CB8AC3E}">
        <p14:creationId xmlns:p14="http://schemas.microsoft.com/office/powerpoint/2010/main" val="316035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The 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623" y="1240194"/>
            <a:ext cx="872387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6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echo $PATH</a:t>
            </a:r>
          </a:p>
          <a:p>
            <a:pPr marL="225425" lvl="1">
              <a:spcAft>
                <a:spcPts val="600"/>
              </a:spcAft>
            </a:pP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68325" lvl="1" indent="-342900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The shell searches directories specified in your path to find programs</a:t>
            </a:r>
          </a:p>
          <a:p>
            <a:pPr marL="568325" lvl="1" indent="-342900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You already have a default path, e.g.,</a:t>
            </a:r>
            <a:endParaRPr lang="en-US" sz="2400" dirty="0">
              <a:solidFill>
                <a:srgbClr val="FF0000"/>
              </a:solidFill>
              <a:cs typeface="Courier"/>
            </a:endParaRPr>
          </a:p>
          <a:p>
            <a:pPr marL="1084263" lvl="1">
              <a:spcAft>
                <a:spcPts val="1200"/>
              </a:spcAft>
            </a:pPr>
            <a:r>
              <a:rPr lang="en-US" sz="2200" dirty="0">
                <a:solidFill>
                  <a:srgbClr val="FF0000"/>
                </a:solidFill>
                <a:cs typeface="Calibri"/>
              </a:rPr>
              <a:t>/</a:t>
            </a:r>
            <a:r>
              <a:rPr lang="en-US" sz="2200" dirty="0" err="1">
                <a:solidFill>
                  <a:srgbClr val="FF0000"/>
                </a:solidFill>
                <a:cs typeface="Calibri"/>
              </a:rPr>
              <a:t>sw</a:t>
            </a:r>
            <a:r>
              <a:rPr lang="en-US" sz="2200" dirty="0">
                <a:solidFill>
                  <a:srgbClr val="FF0000"/>
                </a:solidFill>
                <a:cs typeface="Calibri"/>
              </a:rPr>
              <a:t>/bin:/</a:t>
            </a:r>
            <a:r>
              <a:rPr lang="en-US" sz="2200" dirty="0" err="1">
                <a:solidFill>
                  <a:srgbClr val="FF0000"/>
                </a:solidFill>
                <a:cs typeface="Calibri"/>
              </a:rPr>
              <a:t>sw</a:t>
            </a:r>
            <a:r>
              <a:rPr lang="en-US" sz="2200" dirty="0">
                <a:solidFill>
                  <a:srgbClr val="FF0000"/>
                </a:solidFill>
                <a:cs typeface="Calibri"/>
              </a:rPr>
              <a:t>/</a:t>
            </a:r>
            <a:r>
              <a:rPr lang="en-US" sz="2200" dirty="0" err="1">
                <a:solidFill>
                  <a:srgbClr val="FF0000"/>
                </a:solidFill>
                <a:cs typeface="Calibri"/>
              </a:rPr>
              <a:t>sbin</a:t>
            </a:r>
            <a:r>
              <a:rPr lang="en-US" sz="2200" dirty="0">
                <a:solidFill>
                  <a:srgbClr val="FF0000"/>
                </a:solidFill>
                <a:cs typeface="Calibri"/>
              </a:rPr>
              <a:t>:/</a:t>
            </a:r>
            <a:r>
              <a:rPr lang="en-US" sz="2200" dirty="0" err="1">
                <a:solidFill>
                  <a:srgbClr val="FF0000"/>
                </a:solidFill>
                <a:cs typeface="Calibri"/>
              </a:rPr>
              <a:t>usr</a:t>
            </a:r>
            <a:r>
              <a:rPr lang="en-US" sz="2200" dirty="0">
                <a:solidFill>
                  <a:srgbClr val="FF0000"/>
                </a:solidFill>
                <a:cs typeface="Calibri"/>
              </a:rPr>
              <a:t>/bin:/bin:/</a:t>
            </a:r>
            <a:r>
              <a:rPr lang="en-US" sz="2200" dirty="0" err="1">
                <a:solidFill>
                  <a:srgbClr val="FF0000"/>
                </a:solidFill>
                <a:cs typeface="Calibri"/>
              </a:rPr>
              <a:t>usr</a:t>
            </a:r>
            <a:r>
              <a:rPr lang="en-US" sz="2200" dirty="0">
                <a:solidFill>
                  <a:srgbClr val="FF0000"/>
                </a:solidFill>
                <a:cs typeface="Calibri"/>
              </a:rPr>
              <a:t>/</a:t>
            </a:r>
            <a:r>
              <a:rPr lang="en-US" sz="2200" dirty="0" err="1">
                <a:solidFill>
                  <a:srgbClr val="FF0000"/>
                </a:solidFill>
                <a:cs typeface="Calibri"/>
              </a:rPr>
              <a:t>sbin</a:t>
            </a:r>
            <a:r>
              <a:rPr lang="en-US" sz="2200" dirty="0">
                <a:solidFill>
                  <a:srgbClr val="FF0000"/>
                </a:solidFill>
                <a:cs typeface="Calibri"/>
              </a:rPr>
              <a:t>:/</a:t>
            </a:r>
            <a:r>
              <a:rPr lang="en-US" sz="2200" dirty="0" err="1">
                <a:solidFill>
                  <a:srgbClr val="FF0000"/>
                </a:solidFill>
                <a:cs typeface="Calibri"/>
              </a:rPr>
              <a:t>sbin</a:t>
            </a:r>
            <a:r>
              <a:rPr lang="en-US" sz="2200" dirty="0">
                <a:solidFill>
                  <a:srgbClr val="FF0000"/>
                </a:solidFill>
                <a:cs typeface="Calibri"/>
              </a:rPr>
              <a:t>:/</a:t>
            </a:r>
            <a:r>
              <a:rPr lang="en-US" sz="2200" dirty="0" err="1">
                <a:solidFill>
                  <a:srgbClr val="FF0000"/>
                </a:solidFill>
                <a:cs typeface="Calibri"/>
              </a:rPr>
              <a:t>usr</a:t>
            </a:r>
            <a:r>
              <a:rPr lang="en-US" sz="2200" dirty="0">
                <a:solidFill>
                  <a:srgbClr val="FF0000"/>
                </a:solidFill>
                <a:cs typeface="Calibri"/>
              </a:rPr>
              <a:t>/local/bin</a:t>
            </a:r>
          </a:p>
          <a:p>
            <a:pPr marL="568325" lvl="1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Specified as series of directories separated by colons</a:t>
            </a:r>
          </a:p>
        </p:txBody>
      </p:sp>
    </p:spTree>
    <p:extLst>
      <p:ext uri="{BB962C8B-B14F-4D97-AF65-F5344CB8AC3E}">
        <p14:creationId xmlns:p14="http://schemas.microsoft.com/office/powerpoint/2010/main" val="160420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The 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623" y="1546766"/>
            <a:ext cx="87238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lvl="1" indent="-342900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cs typeface="Calibri"/>
              </a:rPr>
              <a:t>Add a directory to your path by appending it to the end of your path in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bash_profile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>
              <a:spcAft>
                <a:spcPts val="1200"/>
              </a:spcAft>
            </a:pP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68325" lvl="1" indent="-342900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What's the difference between:</a:t>
            </a:r>
          </a:p>
          <a:p>
            <a:pPr marL="1489075" lvl="1"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export PATH=$PATH:$HOME/local/bin</a:t>
            </a:r>
          </a:p>
          <a:p>
            <a:pPr marL="1489075" lvl="1">
              <a:spcAft>
                <a:spcPts val="600"/>
              </a:spcAft>
            </a:pPr>
            <a:r>
              <a:rPr lang="en-US" sz="2400" dirty="0">
                <a:latin typeface="Courier"/>
                <a:cs typeface="Courier"/>
              </a:rPr>
              <a:t>						and</a:t>
            </a:r>
          </a:p>
          <a:p>
            <a:pPr marL="1489075" lvl="1"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export PATH=$HOME/local/bin</a:t>
            </a:r>
          </a:p>
        </p:txBody>
      </p:sp>
    </p:spTree>
    <p:extLst>
      <p:ext uri="{BB962C8B-B14F-4D97-AF65-F5344CB8AC3E}">
        <p14:creationId xmlns:p14="http://schemas.microsoft.com/office/powerpoint/2010/main" val="216666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cal_directo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1" y="232846"/>
            <a:ext cx="7042011" cy="64007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5157" y="1268592"/>
            <a:ext cx="3877985" cy="747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176213">
              <a:lnSpc>
                <a:spcPct val="120000"/>
              </a:lnSpc>
              <a:buFont typeface="Arial"/>
              <a:buChar char="•"/>
            </a:pPr>
            <a:r>
              <a:rPr lang="en-US" dirty="0"/>
              <a:t>Python scripts in ~/local/</a:t>
            </a:r>
            <a:r>
              <a:rPr lang="en-US" dirty="0" err="1"/>
              <a:t>src</a:t>
            </a:r>
            <a:r>
              <a:rPr lang="en-US" dirty="0"/>
              <a:t>/scripts/</a:t>
            </a:r>
          </a:p>
          <a:p>
            <a:pPr marL="285750" indent="-176213">
              <a:lnSpc>
                <a:spcPct val="120000"/>
              </a:lnSpc>
              <a:buFont typeface="Arial"/>
              <a:buChar char="•"/>
            </a:pPr>
            <a:r>
              <a:rPr lang="en-US" dirty="0"/>
              <a:t>Bioinformatic software in ~/local/</a:t>
            </a:r>
            <a:r>
              <a:rPr lang="en-US" dirty="0" err="1"/>
              <a:t>src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3360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278</Words>
  <Application>Microsoft Macintosh PowerPoint</Application>
  <PresentationFormat>On-screen Show (4:3)</PresentationFormat>
  <Paragraphs>56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</vt:lpstr>
      <vt:lpstr>Office Theme</vt:lpstr>
      <vt:lpstr>Tailoring your Shell</vt:lpstr>
      <vt:lpstr>PowerPoint Presentation</vt:lpstr>
      <vt:lpstr>.bash_profile</vt:lpstr>
      <vt:lpstr>The PATH</vt:lpstr>
      <vt:lpstr>The PATH</vt:lpstr>
      <vt:lpstr>The PATH</vt:lpstr>
      <vt:lpstr>The PATH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Tailoring your Shell</dc:title>
  <dc:creator>Andrew Alverson</dc:creator>
  <cp:lastModifiedBy>Microsoft Office User</cp:lastModifiedBy>
  <cp:revision>7</cp:revision>
  <dcterms:created xsi:type="dcterms:W3CDTF">2014-02-09T18:38:56Z</dcterms:created>
  <dcterms:modified xsi:type="dcterms:W3CDTF">2019-02-05T15:30:22Z</dcterms:modified>
</cp:coreProperties>
</file>