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04" r:id="rId2"/>
    <p:sldId id="333" r:id="rId3"/>
    <p:sldId id="396" r:id="rId4"/>
    <p:sldId id="397" r:id="rId5"/>
    <p:sldId id="398" r:id="rId6"/>
    <p:sldId id="456" r:id="rId7"/>
    <p:sldId id="425" r:id="rId8"/>
    <p:sldId id="426" r:id="rId9"/>
    <p:sldId id="427" r:id="rId10"/>
    <p:sldId id="428" r:id="rId11"/>
    <p:sldId id="457" r:id="rId12"/>
    <p:sldId id="432" r:id="rId13"/>
    <p:sldId id="401" r:id="rId14"/>
    <p:sldId id="402" r:id="rId15"/>
    <p:sldId id="405" r:id="rId16"/>
    <p:sldId id="406" r:id="rId17"/>
    <p:sldId id="407" r:id="rId18"/>
    <p:sldId id="410" r:id="rId19"/>
    <p:sldId id="408" r:id="rId20"/>
    <p:sldId id="403" r:id="rId21"/>
    <p:sldId id="411" r:id="rId22"/>
    <p:sldId id="450" r:id="rId23"/>
    <p:sldId id="455" r:id="rId24"/>
    <p:sldId id="412" r:id="rId25"/>
    <p:sldId id="423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53" r:id="rId37"/>
    <p:sldId id="424" r:id="rId38"/>
    <p:sldId id="454" r:id="rId39"/>
    <p:sldId id="451" r:id="rId40"/>
    <p:sldId id="433" r:id="rId41"/>
    <p:sldId id="440" r:id="rId42"/>
    <p:sldId id="446" r:id="rId43"/>
    <p:sldId id="449" r:id="rId44"/>
    <p:sldId id="447" r:id="rId45"/>
    <p:sldId id="448" r:id="rId46"/>
    <p:sldId id="452" r:id="rId47"/>
    <p:sldId id="444" r:id="rId48"/>
    <p:sldId id="445" r:id="rId49"/>
    <p:sldId id="441" r:id="rId50"/>
    <p:sldId id="442" r:id="rId51"/>
    <p:sldId id="443" r:id="rId52"/>
    <p:sldId id="431" r:id="rId53"/>
    <p:sldId id="429" r:id="rId54"/>
    <p:sldId id="434" r:id="rId55"/>
    <p:sldId id="436" r:id="rId56"/>
    <p:sldId id="437" r:id="rId57"/>
    <p:sldId id="435" r:id="rId58"/>
    <p:sldId id="438" r:id="rId59"/>
    <p:sldId id="43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/>
    <p:restoredTop sz="95742" autoAdjust="0"/>
  </p:normalViewPr>
  <p:slideViewPr>
    <p:cSldViewPr snapToGrid="0" snapToObjects="1">
      <p:cViewPr varScale="1">
        <p:scale>
          <a:sx n="117" d="100"/>
          <a:sy n="117" d="100"/>
        </p:scale>
        <p:origin x="1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18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08EE-425C-7E44-9D2F-3328869B9756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B4DF-11AF-7E42-841D-4EA344DF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-K option to add to keychain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authorized_keys</a:t>
            </a:r>
            <a:r>
              <a:rPr lang="en-US" dirty="0"/>
              <a:t> on remote machine needs to be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rwxr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6,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6,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sug.itd.umich.edu/software/fug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hyperlink" Target="https://filezilla-proje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ark.edu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67" y="471980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Remote computing (and related issues)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715" y="1610185"/>
            <a:ext cx="77676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Logging on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Copying files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Retrieving data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Compressing data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Verifying data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Preparing job scripts</a:t>
            </a:r>
          </a:p>
          <a:p>
            <a:pPr marL="747713" indent="-457200">
              <a:spcAft>
                <a:spcPts val="1200"/>
              </a:spcAft>
              <a:buFont typeface="Lucida Grande"/>
              <a:buChar char="-"/>
            </a:pPr>
            <a:r>
              <a:rPr lang="en-US" sz="2800" dirty="0"/>
              <a:t>Submitting jobs</a:t>
            </a:r>
          </a:p>
        </p:txBody>
      </p:sp>
    </p:spTree>
    <p:extLst>
      <p:ext uri="{BB962C8B-B14F-4D97-AF65-F5344CB8AC3E}">
        <p14:creationId xmlns:p14="http://schemas.microsoft.com/office/powerpoint/2010/main" val="205943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65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Authentication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600" dirty="0"/>
              <a:t> keys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225147"/>
            <a:ext cx="882322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9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Append your *public key* to the '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authorized_keys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' file</a:t>
            </a:r>
          </a:p>
          <a:p>
            <a:pPr marL="0" lvl="1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nano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authorized_keys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ugo+rx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authorized_keys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85" y="2620207"/>
            <a:ext cx="88232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10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Log onto the remote host again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razor.uark.edu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 indent="-457200">
              <a:spcBef>
                <a:spcPts val="180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Enter your SSH key's password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  <a:p>
            <a:pPr lvl="1" indent="-457200">
              <a:spcBef>
                <a:spcPts val="180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sz="2200" dirty="0">
                <a:solidFill>
                  <a:srgbClr val="FF0000"/>
                </a:solidFill>
                <a:cs typeface="Calibri"/>
              </a:rPr>
              <a:t>If you continue to be prompted for the SSH password:</a:t>
            </a:r>
          </a:p>
          <a:p>
            <a:pPr marL="0" lvl="1"/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	# turn on SSH manager</a:t>
            </a:r>
          </a:p>
          <a:p>
            <a:pPr marL="0" lvl="1">
              <a:spcAft>
                <a:spcPts val="1600"/>
              </a:spcAft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-agent</a:t>
            </a:r>
          </a:p>
          <a:p>
            <a:pPr marL="0" lvl="1"/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# tell SSH manager about your key</a:t>
            </a:r>
          </a:p>
          <a:p>
            <a:pPr marL="0" lvl="1">
              <a:spcAft>
                <a:spcPts val="800"/>
              </a:spcAft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-add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3680" y="1935840"/>
            <a:ext cx="268514" cy="2685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3680" y="2383444"/>
            <a:ext cx="268514" cy="2685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22194" y="1825560"/>
            <a:ext cx="1904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local computer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2194" y="2265973"/>
            <a:ext cx="159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remote host</a:t>
            </a:r>
          </a:p>
        </p:txBody>
      </p:sp>
    </p:spTree>
    <p:extLst>
      <p:ext uri="{BB962C8B-B14F-4D97-AF65-F5344CB8AC3E}">
        <p14:creationId xmlns:p14="http://schemas.microsoft.com/office/powerpoint/2010/main" val="65745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DCC6-D0EE-C74A-B109-F05F6B46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&lt;END&gt; Do this on your own</a:t>
            </a:r>
          </a:p>
        </p:txBody>
      </p:sp>
    </p:spTree>
    <p:extLst>
      <p:ext uri="{BB962C8B-B14F-4D97-AF65-F5344CB8AC3E}">
        <p14:creationId xmlns:p14="http://schemas.microsoft.com/office/powerpoint/2010/main" val="302496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92"/>
            <a:ext cx="8229600" cy="1143000"/>
          </a:xfrm>
        </p:spPr>
        <p:txBody>
          <a:bodyPr/>
          <a:lstStyle/>
          <a:p>
            <a:r>
              <a:rPr lang="en-US" dirty="0"/>
              <a:t>Copying files</a:t>
            </a:r>
          </a:p>
        </p:txBody>
      </p:sp>
    </p:spTree>
    <p:extLst>
      <p:ext uri="{BB962C8B-B14F-4D97-AF65-F5344CB8AC3E}">
        <p14:creationId xmlns:p14="http://schemas.microsoft.com/office/powerpoint/2010/main" val="275656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</a:t>
            </a:r>
            <a:r>
              <a:rPr lang="en-US" sz="3600" b="1" i="1" dirty="0"/>
              <a:t>to</a:t>
            </a:r>
            <a:r>
              <a:rPr lang="en-US" sz="3600" dirty="0"/>
              <a:t> a remote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cs typeface="Calibri"/>
              </a:rPr>
              <a:t>– </a:t>
            </a:r>
            <a:r>
              <a:rPr lang="en-US" sz="2400" u="sng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ecure </a:t>
            </a:r>
            <a:r>
              <a:rPr lang="en-US" sz="2400" u="sng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o</a:t>
            </a:r>
            <a:r>
              <a:rPr lang="en-US" sz="2400" u="sng" dirty="0">
                <a:cs typeface="Calibri"/>
              </a:rPr>
              <a:t>p</a:t>
            </a:r>
            <a:r>
              <a:rPr lang="en-US" sz="2400" dirty="0">
                <a:cs typeface="Calibri"/>
              </a:rPr>
              <a:t>y files between hosts on a network</a:t>
            </a:r>
          </a:p>
          <a:p>
            <a:pPr marL="1714500" lvl="1" indent="-342900">
              <a:spcAft>
                <a:spcPts val="800"/>
              </a:spcAft>
              <a:buFont typeface="Lucida Grande"/>
              <a:buChar char="−"/>
            </a:pPr>
            <a:r>
              <a:rPr lang="en-US" sz="2400" dirty="0">
                <a:cs typeface="Calibri"/>
              </a:rPr>
              <a:t>Uses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4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z="2400" dirty="0">
                <a:cs typeface="Calibri"/>
              </a:rPr>
              <a:t>for data transfer, so it offers the same security as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endParaRPr lang="en-US" sz="2400" dirty="0">
              <a:latin typeface="Calibri"/>
              <a:cs typeface="Calibri"/>
            </a:endParaRPr>
          </a:p>
          <a:p>
            <a:pPr marL="1714500" lvl="1" indent="-342900">
              <a:spcAft>
                <a:spcPts val="800"/>
              </a:spcAft>
              <a:buFont typeface="Lucida Grande"/>
              <a:buChar char="−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Requires password authentication</a:t>
            </a: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00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between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Usage: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Basic structure: source file first, destination file second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[options]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source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82473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between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Usage: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Copying between two computers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[options]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31859C"/>
                </a:solidFill>
                <a:latin typeface="Courier"/>
                <a:cs typeface="Courier"/>
              </a:rPr>
              <a:t>path_to_file</a:t>
            </a: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/filename \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username@destination_host:my_directory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/filename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2098094" y="1364328"/>
            <a:ext cx="285750" cy="34118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417" y="3258440"/>
            <a:ext cx="314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usernames are not identical on the 2 accounts, must specify both username AND the host name, separated by '@'</a:t>
            </a:r>
          </a:p>
        </p:txBody>
      </p:sp>
    </p:spTree>
    <p:extLst>
      <p:ext uri="{BB962C8B-B14F-4D97-AF65-F5344CB8AC3E}">
        <p14:creationId xmlns:p14="http://schemas.microsoft.com/office/powerpoint/2010/main" val="15109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between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Usage: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Copying between two computers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[options]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31859C"/>
                </a:solidFill>
                <a:latin typeface="Courier"/>
                <a:cs typeface="Courier"/>
              </a:rPr>
              <a:t>path_to_file</a:t>
            </a: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/filename \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username@destination_host:my_directory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/filename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09454" y="3063738"/>
            <a:ext cx="0" cy="45720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7828" y="3432038"/>
            <a:ext cx="314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colon separates the destination host ID from the destination filename (± path)</a:t>
            </a:r>
          </a:p>
        </p:txBody>
      </p:sp>
    </p:spTree>
    <p:extLst>
      <p:ext uri="{BB962C8B-B14F-4D97-AF65-F5344CB8AC3E}">
        <p14:creationId xmlns:p14="http://schemas.microsoft.com/office/powerpoint/2010/main" val="49440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between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Usage: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Copying between two computers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[options]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31859C"/>
                </a:solidFill>
                <a:latin typeface="Courier"/>
                <a:cs typeface="Courier"/>
              </a:rPr>
              <a:t>path_to_file</a:t>
            </a: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/filename \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username@destination_host:my_directory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/filename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5376147" y="1655372"/>
            <a:ext cx="285750" cy="28885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6332" y="3311360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Destination filename (± path)</a:t>
            </a:r>
          </a:p>
        </p:txBody>
      </p:sp>
    </p:spTree>
    <p:extLst>
      <p:ext uri="{BB962C8B-B14F-4D97-AF65-F5344CB8AC3E}">
        <p14:creationId xmlns:p14="http://schemas.microsoft.com/office/powerpoint/2010/main" val="167360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files </a:t>
            </a:r>
            <a:r>
              <a:rPr lang="en-US" sz="3600" b="1" i="1" dirty="0"/>
              <a:t>to</a:t>
            </a:r>
            <a:r>
              <a:rPr lang="en-US" sz="3600" dirty="0"/>
              <a:t> a remote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" y="1355844"/>
            <a:ext cx="9048750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from current working directory to remote destination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nad4.fasta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aja@razor.uark.edu:new_file.fasta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Keep the same filename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nad4.fasta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to a source directory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nad4.fasta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aja@razor.uark.edu:test_dir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new_file.fasta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to a source directory, keep the same filename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nad4.fasta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aja@razor.uark.edu:test_dir/</a:t>
            </a:r>
          </a:p>
          <a:p>
            <a:pPr marL="114300" lvl="1" indent="-114300">
              <a:spcAft>
                <a:spcPts val="1400"/>
              </a:spcAft>
            </a:pP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30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directories </a:t>
            </a:r>
            <a:r>
              <a:rPr lang="en-US" sz="3600" b="1" i="1" dirty="0"/>
              <a:t>to</a:t>
            </a:r>
            <a:r>
              <a:rPr lang="en-US" sz="3600" dirty="0"/>
              <a:t> a remote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" y="1355844"/>
            <a:ext cx="904875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Keep the same directory name</a:t>
            </a:r>
          </a:p>
          <a:p>
            <a:pPr marL="114300" lvl="1" indent="-114300">
              <a:spcAft>
                <a:spcPts val="20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to a source directory</a:t>
            </a:r>
          </a:p>
          <a:p>
            <a:pPr marL="114300" lvl="1" indent="-114300">
              <a:spcAft>
                <a:spcPts val="20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aja@razor.uark.edu:test_dir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copied_nt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to a source directory, keep the same filename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aja@razor.uark.edu:test_dir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Logging onto a remote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establish a </a:t>
            </a:r>
            <a:r>
              <a:rPr lang="en-US" sz="2400" u="sng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ecure </a:t>
            </a:r>
            <a:r>
              <a:rPr lang="en-US" sz="2400" u="sng" dirty="0">
                <a:cs typeface="Calibri"/>
              </a:rPr>
              <a:t>sh</a:t>
            </a:r>
            <a:r>
              <a:rPr lang="en-US" sz="2400" dirty="0">
                <a:cs typeface="Calibri"/>
              </a:rPr>
              <a:t>ell</a:t>
            </a:r>
          </a:p>
          <a:p>
            <a:pPr marL="1146175" lvl="1" indent="-287338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used to log into a remote machine and execute commands</a:t>
            </a:r>
          </a:p>
          <a:p>
            <a:pPr marL="1146175" lvl="1" indent="-287338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requires password authentication</a:t>
            </a:r>
          </a:p>
          <a:p>
            <a:pPr marL="1146175" lvl="1" indent="-287338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it's </a:t>
            </a:r>
            <a:r>
              <a:rPr lang="en-US" sz="2400" b="1" i="1" dirty="0">
                <a:latin typeface="Calibri"/>
                <a:cs typeface="Calibri"/>
              </a:rPr>
              <a:t>secure</a:t>
            </a:r>
            <a:r>
              <a:rPr lang="en-US" sz="2400" dirty="0">
                <a:latin typeface="Calibri"/>
                <a:cs typeface="Calibri"/>
              </a:rPr>
              <a:t>, meaning that your login data are encrypted as they're transmitted through cyberspace</a:t>
            </a:r>
          </a:p>
          <a:p>
            <a:pPr marL="1146175" lvl="1" indent="-287338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UNSECURE connections: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telnet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rlogin</a:t>
            </a:r>
            <a:r>
              <a:rPr lang="en-US" sz="2400" dirty="0">
                <a:latin typeface="Calibri"/>
                <a:cs typeface="Calibri"/>
              </a:rPr>
              <a:t>, and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ftp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can install </a:t>
            </a:r>
            <a:r>
              <a:rPr lang="en-US" sz="2400" dirty="0" err="1">
                <a:cs typeface="Calibri"/>
              </a:rPr>
              <a:t>OpenSSH</a:t>
            </a:r>
            <a:r>
              <a:rPr lang="en-US" sz="2400" dirty="0">
                <a:cs typeface="Calibri"/>
              </a:rPr>
              <a:t> on any Linux system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can enable </a:t>
            </a:r>
            <a:r>
              <a:rPr lang="en-US" sz="2400" dirty="0" err="1">
                <a:cs typeface="Calibri"/>
              </a:rPr>
              <a:t>OpenSSH</a:t>
            </a:r>
            <a:r>
              <a:rPr lang="en-US" sz="2400" dirty="0">
                <a:cs typeface="Calibri"/>
              </a:rPr>
              <a:t> on any Mac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349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Copying </a:t>
            </a:r>
            <a:r>
              <a:rPr lang="en-US" sz="3600" b="1" i="1" dirty="0"/>
              <a:t>from </a:t>
            </a:r>
            <a:r>
              <a:rPr lang="en-US" sz="3600" dirty="0"/>
              <a:t>a remote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</a:t>
            </a:r>
            <a:r>
              <a:rPr lang="en-US" b="1" dirty="0">
                <a:latin typeface="Courier"/>
                <a:cs typeface="Courier"/>
              </a:rPr>
              <a:t>from</a:t>
            </a:r>
            <a:r>
              <a:rPr lang="en-US" dirty="0">
                <a:latin typeface="Courier"/>
                <a:cs typeface="Courier"/>
              </a:rPr>
              <a:t> remote $HOME </a:t>
            </a:r>
            <a:r>
              <a:rPr lang="en-US" b="1" dirty="0">
                <a:latin typeface="Courier"/>
                <a:cs typeface="Courier"/>
              </a:rPr>
              <a:t>to </a:t>
            </a:r>
            <a:r>
              <a:rPr lang="en-US" dirty="0">
                <a:latin typeface="Courier"/>
                <a:cs typeface="Courier"/>
              </a:rPr>
              <a:t>current working directory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aja@razor.uark.edu:nad4.fasta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nad4_copied.fasta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</a:t>
            </a:r>
            <a:r>
              <a:rPr lang="en-US" b="1" dirty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remote directory, keep the same filename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aja@razor.uark.edu:blast_output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/nad4.blastn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</a:t>
            </a:r>
            <a:r>
              <a:rPr lang="en-US" b="1" dirty="0">
                <a:latin typeface="Courier"/>
                <a:cs typeface="Courier"/>
              </a:rPr>
              <a:t>to </a:t>
            </a:r>
            <a:r>
              <a:rPr lang="en-US" dirty="0">
                <a:latin typeface="Courier"/>
                <a:cs typeface="Courier"/>
              </a:rPr>
              <a:t>a source directory, keep the same filename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aja@razor.uark.edu:nad4.fasta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Copy directory from a remote computer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-r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aja@razor.uark.edu:blast_output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>
              <a:spcAft>
                <a:spcPts val="1400"/>
              </a:spcAft>
            </a:pP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4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Moving files with a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617" y="1565394"/>
            <a:ext cx="779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2000"/>
              </a:spcAft>
              <a:buFont typeface="Arial"/>
              <a:buChar char="•"/>
            </a:pPr>
            <a:r>
              <a:rPr lang="en-US" sz="3000" dirty="0">
                <a:cs typeface="Calibri"/>
              </a:rPr>
              <a:t>Shareware programs like </a:t>
            </a:r>
            <a:r>
              <a:rPr lang="en-US" sz="3000" dirty="0">
                <a:cs typeface="Calibri"/>
                <a:hlinkClick r:id="rId3"/>
              </a:rPr>
              <a:t>Fugu</a:t>
            </a:r>
            <a:r>
              <a:rPr lang="en-US" sz="3000" dirty="0">
                <a:cs typeface="Calibri"/>
              </a:rPr>
              <a:t> and </a:t>
            </a:r>
            <a:r>
              <a:rPr lang="en-US" sz="3000" dirty="0">
                <a:cs typeface="Calibri"/>
                <a:hlinkClick r:id="rId4"/>
              </a:rPr>
              <a:t>FileZilla</a:t>
            </a:r>
            <a:r>
              <a:rPr lang="en-US" sz="3000" dirty="0">
                <a:cs typeface="Calibri"/>
              </a:rPr>
              <a:t> provide a graphical front end for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000" dirty="0">
                <a:cs typeface="Calibri"/>
              </a:rPr>
              <a:t> and 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scp</a:t>
            </a:r>
            <a:endParaRPr lang="en-US" sz="3000" dirty="0"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1475" y="208898"/>
            <a:ext cx="8446084" cy="914400"/>
            <a:chOff x="355600" y="126348"/>
            <a:chExt cx="8446084" cy="914400"/>
          </a:xfrm>
        </p:grpSpPr>
        <p:pic>
          <p:nvPicPr>
            <p:cNvPr id="4" name="Picture 3" descr="fugu.tif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1" y="126348"/>
              <a:ext cx="1308683" cy="914400"/>
            </a:xfrm>
            <a:prstGeom prst="rect">
              <a:avLst/>
            </a:prstGeom>
          </p:spPr>
        </p:pic>
        <p:pic>
          <p:nvPicPr>
            <p:cNvPr id="5" name="Picture 4" descr="fugu.tif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" y="126348"/>
              <a:ext cx="1308683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05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92"/>
            <a:ext cx="8229600" cy="1143000"/>
          </a:xfrm>
        </p:spPr>
        <p:txBody>
          <a:bodyPr/>
          <a:lstStyle/>
          <a:p>
            <a:r>
              <a:rPr lang="en-US"/>
              <a:t>Working remotely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Submitting a job to a remote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144" y="1536389"/>
            <a:ext cx="837756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Get all of your data in place on the remote system (see "File system on AHPCC" below)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Create a job script, which includes: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all of the information needed to run your job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all of the commands you want to run, exactly as you would type them on the command line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Submit your job – as defined in your job script – to the queue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2000" y="1578094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This is a Bash script [optional]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54250" y="1807210"/>
            <a:ext cx="106045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9257" y="1896445"/>
            <a:ext cx="436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#PBS: Use the Portable Batch System (PBS) for job scheduling [check with the system administrator]</a:t>
            </a:r>
          </a:p>
        </p:txBody>
      </p:sp>
    </p:spTree>
    <p:extLst>
      <p:ext uri="{BB962C8B-B14F-4D97-AF65-F5344CB8AC3E}">
        <p14:creationId xmlns:p14="http://schemas.microsoft.com/office/powerpoint/2010/main" val="502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7750" y="2101334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Job 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40000" y="2330450"/>
            <a:ext cx="106045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2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1452" y="239485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selects queue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03702" y="2623970"/>
            <a:ext cx="106045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9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3941" y="2700595"/>
            <a:ext cx="57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merge STDOUT and STDERR into STDOUT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46191" y="2929711"/>
            <a:ext cx="106045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4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2250" y="2959334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send e-mail when job </a:t>
            </a:r>
            <a:r>
              <a:rPr lang="en-US" u="sng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borts, </a:t>
            </a:r>
            <a:r>
              <a:rPr lang="en-US" u="sng" dirty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egins, </a:t>
            </a:r>
            <a:r>
              <a:rPr lang="en-US" u="sng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nds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63176" y="3176690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0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Setting up your Mac for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600" dirty="0"/>
              <a:t> access</a:t>
            </a:r>
          </a:p>
        </p:txBody>
      </p:sp>
      <p:pic>
        <p:nvPicPr>
          <p:cNvPr id="4" name="Picture 3" descr="mac_enable_ssh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" y="1772100"/>
            <a:ext cx="4358265" cy="3657600"/>
          </a:xfrm>
          <a:prstGeom prst="rect">
            <a:avLst/>
          </a:prstGeom>
        </p:spPr>
      </p:pic>
      <p:pic>
        <p:nvPicPr>
          <p:cNvPr id="5" name="Picture 4" descr="mac_enable_ssh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46" y="1772100"/>
            <a:ext cx="4448433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4192" y="3515469"/>
            <a:ext cx="555642" cy="55564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73725" y="3892550"/>
            <a:ext cx="42545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874788" y="3175000"/>
            <a:ext cx="50721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19" y="1169860"/>
            <a:ext cx="776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Doing this allows you to access your own computer with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1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5814" y="3231718"/>
            <a:ext cx="28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your e-mail address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96740" y="3449074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1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0334" y="3513958"/>
            <a:ext cx="28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filename for STDOUT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91260" y="3725434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4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7046" y="3772678"/>
            <a:ext cx="33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number of compute nodes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67972" y="3984154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88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0117" y="4049026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maximum wall 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81043" y="4260502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4377" y="46134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sets working directory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05303" y="4824958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45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./</a:t>
            </a:r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9347" y="517761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load BLAST module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10273" y="5389086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4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Anatomy of a job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597144"/>
            <a:ext cx="42446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-N BLAST</a:t>
            </a:r>
          </a:p>
          <a:p>
            <a:r>
              <a:rPr lang="en-US" dirty="0">
                <a:latin typeface="Courier"/>
                <a:cs typeface="Courier"/>
              </a:rPr>
              <a:t>#PBS -q student8core</a:t>
            </a:r>
          </a:p>
          <a:p>
            <a:r>
              <a:rPr lang="en-US" dirty="0">
                <a:latin typeface="Courier"/>
                <a:cs typeface="Courier"/>
              </a:rPr>
              <a:t>#PBS -j </a:t>
            </a:r>
            <a:r>
              <a:rPr lang="en-US" dirty="0" err="1">
                <a:latin typeface="Courier"/>
                <a:cs typeface="Courier"/>
              </a:rPr>
              <a:t>oe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</a:t>
            </a:r>
            <a:r>
              <a:rPr lang="en-US" dirty="0" err="1">
                <a:latin typeface="Courier"/>
                <a:cs typeface="Courier"/>
              </a:rPr>
              <a:t>abe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#PBS -M &lt;login name&gt;@</a:t>
            </a:r>
            <a:r>
              <a:rPr lang="en-US" u="sng" dirty="0">
                <a:latin typeface="Courier"/>
                <a:cs typeface="Courier"/>
                <a:hlinkClick r:id="rId3"/>
              </a:rPr>
              <a:t>uark.edu</a:t>
            </a:r>
          </a:p>
          <a:p>
            <a:r>
              <a:rPr lang="en-US" dirty="0">
                <a:latin typeface="Courier"/>
                <a:cs typeface="Courier"/>
              </a:rPr>
              <a:t>#PBS -o BLAST.$PBS_JOBID</a:t>
            </a:r>
          </a:p>
          <a:p>
            <a:r>
              <a:rPr lang="en-US" dirty="0">
                <a:latin typeface="Courier"/>
                <a:cs typeface="Courier"/>
              </a:rPr>
              <a:t>#PBS -l nodes=1:ppn=8</a:t>
            </a:r>
          </a:p>
          <a:p>
            <a:r>
              <a:rPr lang="pl-PL" dirty="0">
                <a:latin typeface="Courier"/>
                <a:cs typeface="Courier"/>
              </a:rPr>
              <a:t>#PBS -l </a:t>
            </a:r>
            <a:r>
              <a:rPr lang="pl-PL" dirty="0" err="1">
                <a:latin typeface="Courier"/>
                <a:cs typeface="Courier"/>
              </a:rPr>
              <a:t>walltime</a:t>
            </a:r>
            <a:r>
              <a:rPr lang="pl-PL" dirty="0">
                <a:latin typeface="Courier"/>
                <a:cs typeface="Courier"/>
              </a:rPr>
              <a:t>=00:00:30:00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cd $PBS_O_WORKDIR</a:t>
            </a: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module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blast</a:t>
            </a:r>
            <a:endParaRPr lang="pl-PL" dirty="0">
              <a:latin typeface="Courier"/>
              <a:cs typeface="Courier"/>
            </a:endParaRPr>
          </a:p>
          <a:p>
            <a:endParaRPr lang="pl-PL" dirty="0">
              <a:latin typeface="Courier"/>
              <a:cs typeface="Courier"/>
            </a:endParaRPr>
          </a:p>
          <a:p>
            <a:r>
              <a:rPr lang="pl-PL" dirty="0" err="1">
                <a:latin typeface="Courier"/>
                <a:cs typeface="Courier"/>
              </a:rPr>
              <a:t>blastn</a:t>
            </a:r>
            <a:r>
              <a:rPr lang="pl-PL" dirty="0">
                <a:latin typeface="Courier"/>
                <a:cs typeface="Courier"/>
              </a:rPr>
              <a:t> &lt;</a:t>
            </a:r>
            <a:r>
              <a:rPr lang="pl-PL" dirty="0" err="1">
                <a:latin typeface="Courier"/>
                <a:cs typeface="Courier"/>
              </a:rPr>
              <a:t>parameters</a:t>
            </a:r>
            <a:r>
              <a:rPr lang="pl-PL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1165" y="57018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command(s) to run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52091" y="5913336"/>
            <a:ext cx="830765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Submitting and checking the job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397722"/>
            <a:ext cx="7096762" cy="434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show status of the queue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showq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what queues are available on the cluster?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qstat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-q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what queues are available [specific to AHPCC]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max_job_size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submit the job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qsub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job_script.pbs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pPr marL="114300" lvl="1" indent="-11430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when will my job start?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showstart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&lt;job id&gt;</a:t>
            </a:r>
          </a:p>
        </p:txBody>
      </p:sp>
    </p:spTree>
    <p:extLst>
      <p:ext uri="{BB962C8B-B14F-4D97-AF65-F5344CB8AC3E}">
        <p14:creationId xmlns:p14="http://schemas.microsoft.com/office/powerpoint/2010/main" val="2252713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Submitting and checking the job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397722"/>
            <a:ext cx="70967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check status of job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qstat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-f &lt;job id&gt;</a:t>
            </a:r>
          </a:p>
          <a:p>
            <a:pPr marL="114300" lvl="1" indent="-114300">
              <a:spcBef>
                <a:spcPts val="400"/>
              </a:spcBef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what’s up with my jobs?</a:t>
            </a:r>
          </a:p>
          <a:p>
            <a:pPr marL="114300" lvl="1" indent="-1143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qstat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| grep &lt;username&gt;</a:t>
            </a:r>
          </a:p>
          <a:p>
            <a:pPr marL="114300" lvl="1" indent="-1143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qstat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fau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&lt;username&gt;</a:t>
            </a:r>
          </a:p>
          <a:p>
            <a:pPr marL="114300" lvl="1" indent="-114300">
              <a:spcBef>
                <a:spcPts val="400"/>
              </a:spcBef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kill the job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qdel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&lt;job id&gt;</a:t>
            </a:r>
            <a:endParaRPr lang="en-US" dirty="0">
              <a:solidFill>
                <a:srgbClr val="31859C"/>
              </a:solidFill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what programs are installed as modules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module avail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load a module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module load blast</a:t>
            </a:r>
          </a:p>
        </p:txBody>
      </p:sp>
    </p:spTree>
    <p:extLst>
      <p:ext uri="{BB962C8B-B14F-4D97-AF65-F5344CB8AC3E}">
        <p14:creationId xmlns:p14="http://schemas.microsoft.com/office/powerpoint/2010/main" val="23918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44" y="25907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File system on AHPCC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667" y="1435822"/>
            <a:ext cx="7096762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where you're at when you log in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/home/username </a:t>
            </a:r>
            <a:r>
              <a:rPr lang="en-US" dirty="0">
                <a:latin typeface="Courier"/>
                <a:cs typeface="Courier"/>
              </a:rPr>
              <a:t>[on the "head node"]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where to run jobs from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/scratch/username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solidFill>
                <a:srgbClr val="31859C"/>
              </a:solidFill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where to store your data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/storage/username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solidFill>
                <a:srgbClr val="31859C"/>
              </a:solidFill>
              <a:latin typeface="Courier"/>
              <a:cs typeface="Courier"/>
            </a:endParaRP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# where </a:t>
            </a:r>
            <a:r>
              <a:rPr lang="en-US" b="1" dirty="0">
                <a:latin typeface="Courier"/>
                <a:cs typeface="Courier"/>
              </a:rPr>
              <a:t>not </a:t>
            </a:r>
            <a:r>
              <a:rPr lang="en-US" dirty="0">
                <a:latin typeface="Courier"/>
                <a:cs typeface="Courier"/>
              </a:rPr>
              <a:t>to store your data</a:t>
            </a:r>
          </a:p>
          <a:p>
            <a:pPr marL="114300" lvl="1" indent="-114300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/scratch/username</a:t>
            </a:r>
          </a:p>
          <a:p>
            <a:pPr marL="114300" lvl="1" indent="-114300">
              <a:spcAft>
                <a:spcPts val="400"/>
              </a:spcAft>
            </a:pPr>
            <a:endParaRPr lang="en-US" dirty="0">
              <a:solidFill>
                <a:srgbClr val="31859C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0300" y="1435822"/>
            <a:ext cx="236129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Don't start running a bunch of analyses on the login node!</a:t>
            </a:r>
          </a:p>
        </p:txBody>
      </p:sp>
    </p:spTree>
    <p:extLst>
      <p:ext uri="{BB962C8B-B14F-4D97-AF65-F5344CB8AC3E}">
        <p14:creationId xmlns:p14="http://schemas.microsoft.com/office/powerpoint/2010/main" val="1624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Logging onto a remote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establish a </a:t>
            </a:r>
            <a:r>
              <a:rPr lang="en-US" sz="2400" u="sng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ecure </a:t>
            </a:r>
            <a:r>
              <a:rPr lang="en-US" sz="2400" u="sng" dirty="0">
                <a:cs typeface="Calibri"/>
              </a:rPr>
              <a:t>sh</a:t>
            </a:r>
            <a:r>
              <a:rPr lang="en-US" sz="2400" dirty="0">
                <a:cs typeface="Calibri"/>
              </a:rPr>
              <a:t>ell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&lt;username&gt;@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trestles.uark.edu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&lt;username&gt;@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razor.uark.edu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1200"/>
              </a:spcAft>
            </a:pPr>
            <a:endParaRPr lang="en-US" sz="24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600" y="3105300"/>
            <a:ext cx="7645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. . . where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&lt;username&gt;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/>
              <a:t>is:</a:t>
            </a:r>
          </a:p>
          <a:p>
            <a:pPr marL="977900" indent="-342900">
              <a:buFont typeface="Lucida Grande"/>
              <a:buChar char="–"/>
            </a:pPr>
            <a:r>
              <a:rPr lang="en-US" sz="2400" dirty="0"/>
              <a:t>the name you requested, or</a:t>
            </a:r>
          </a:p>
          <a:p>
            <a:pPr marL="977900" indent="-342900">
              <a:buFont typeface="Lucida Grande"/>
              <a:buChar char="–"/>
            </a:pPr>
            <a:r>
              <a:rPr lang="en-US" sz="2400" dirty="0"/>
              <a:t>in our case, your UARK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683431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Compress big files before moving them</a:t>
            </a:r>
          </a:p>
        </p:txBody>
      </p:sp>
    </p:spTree>
    <p:extLst>
      <p:ext uri="{BB962C8B-B14F-4D97-AF65-F5344CB8AC3E}">
        <p14:creationId xmlns:p14="http://schemas.microsoft.com/office/powerpoint/2010/main" val="1486639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Compressing files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9228" y="1355844"/>
            <a:ext cx="8887139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lvl="1" indent="-1033463">
              <a:spcAft>
                <a:spcPts val="800"/>
              </a:spcAft>
            </a:pP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for compressing;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gunzip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for decompressing 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sz="2000" dirty="0">
                <a:cs typeface="Calibri"/>
              </a:rPr>
              <a:t> can compress both files and STDIN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writes to STDOUT by default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operates on files in place by default (i.e., it doesn't create new files)</a:t>
            </a:r>
          </a:p>
          <a:p>
            <a:pPr marL="225425" lvl="1">
              <a:spcBef>
                <a:spcPts val="1800"/>
              </a:spcBef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[options]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-c </a:t>
            </a:r>
            <a:r>
              <a:rPr lang="en-US" dirty="0">
                <a:cs typeface="Calibri"/>
              </a:rPr>
              <a:t>send output to STDOUT, allowing creation of duplicate files</a:t>
            </a:r>
            <a:endParaRPr lang="en-US" dirty="0">
              <a:latin typeface="Calibri"/>
              <a:cs typeface="Calibri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-d </a:t>
            </a:r>
            <a:r>
              <a:rPr lang="en-US" dirty="0">
                <a:cs typeface="Calibri"/>
              </a:rPr>
              <a:t>decompression, rather than compression</a:t>
            </a:r>
          </a:p>
        </p:txBody>
      </p:sp>
    </p:spTree>
    <p:extLst>
      <p:ext uri="{BB962C8B-B14F-4D97-AF65-F5344CB8AC3E}">
        <p14:creationId xmlns:p14="http://schemas.microsoft.com/office/powerpoint/2010/main" val="1674849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Compressing files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compress STDIN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my_program.py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illumina.fa.gz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out.fa.gz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compress a file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compress a file, creating a compressed copy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-c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unzip it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gunzip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gzip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-d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55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Working with zipped files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346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You don't need to unzip a file to work with it 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view a zipped file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zless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view a zipped file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zcat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a zipped file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zgrep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AATTGC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watermelon.fsa.gz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751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Creating archives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tar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9228" y="1355844"/>
            <a:ext cx="8887139" cy="476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lvl="1" indent="-1033463">
              <a:spcAft>
                <a:spcPts val="800"/>
              </a:spcAft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tar </a:t>
            </a:r>
            <a:r>
              <a:rPr lang="en-US" sz="2800" dirty="0">
                <a:cs typeface="Calibri"/>
              </a:rPr>
              <a:t>creates and manipulates </a:t>
            </a:r>
            <a:r>
              <a:rPr lang="en-US" sz="2800" u="sng" dirty="0">
                <a:cs typeface="Calibri"/>
              </a:rPr>
              <a:t>t</a:t>
            </a:r>
            <a:r>
              <a:rPr lang="en-US" sz="2800" dirty="0">
                <a:cs typeface="Calibri"/>
              </a:rPr>
              <a:t>ape </a:t>
            </a:r>
            <a:r>
              <a:rPr lang="en-US" sz="2800" u="sng" dirty="0">
                <a:cs typeface="Calibri"/>
              </a:rPr>
              <a:t>ar</a:t>
            </a:r>
            <a:r>
              <a:rPr lang="en-US" sz="2800" dirty="0">
                <a:cs typeface="Calibri"/>
              </a:rPr>
              <a:t>chives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allows for compression of entire directories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preserves directory structure</a:t>
            </a:r>
          </a:p>
          <a:p>
            <a:pPr marL="225425" lvl="1">
              <a:spcBef>
                <a:spcPts val="1800"/>
              </a:spcBef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tar [options]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archive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directory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-c </a:t>
            </a:r>
            <a:r>
              <a:rPr lang="en-US" dirty="0">
                <a:cs typeface="Calibri"/>
              </a:rPr>
              <a:t>create an archive</a:t>
            </a:r>
            <a:endParaRPr lang="en-US" dirty="0">
              <a:latin typeface="Calibri"/>
              <a:cs typeface="Calibri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-x </a:t>
            </a:r>
            <a:r>
              <a:rPr lang="en-US" dirty="0">
                <a:cs typeface="Calibri"/>
              </a:rPr>
              <a:t>extract an archive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-v </a:t>
            </a:r>
            <a:r>
              <a:rPr lang="en-US" dirty="0">
                <a:cs typeface="Calibri"/>
              </a:rPr>
              <a:t>produce verbose output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-f &lt;filename&gt; </a:t>
            </a:r>
            <a:r>
              <a:rPr lang="en-US" dirty="0">
                <a:cs typeface="Calibri"/>
              </a:rPr>
              <a:t>read the archive from or write it to the specified file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-t </a:t>
            </a:r>
            <a:r>
              <a:rPr lang="en-US" dirty="0">
                <a:cs typeface="Calibri"/>
              </a:rPr>
              <a:t>list archive contents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-z </a:t>
            </a:r>
            <a:r>
              <a:rPr lang="en-US" dirty="0">
                <a:cs typeface="Calibri"/>
              </a:rPr>
              <a:t>compress the archive with </a:t>
            </a:r>
            <a:r>
              <a:rPr lang="en-US" dirty="0" err="1">
                <a:cs typeface="Calibri"/>
              </a:rPr>
              <a:t>gzip</a:t>
            </a:r>
            <a:endParaRPr lang="en-US" dirty="0">
              <a:cs typeface="Calibri"/>
            </a:endParaRPr>
          </a:p>
          <a:p>
            <a:pPr marL="225425" lvl="1">
              <a:spcAft>
                <a:spcPts val="800"/>
              </a:spcAft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91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Creating archives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archive and compress </a:t>
            </a:r>
            <a:r>
              <a:rPr lang="en-US" dirty="0" err="1">
                <a:latin typeface="Courier"/>
                <a:cs typeface="Courier"/>
              </a:rPr>
              <a:t>mt_genomes</a:t>
            </a:r>
            <a:endParaRPr lang="en-US" dirty="0"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cp</a:t>
            </a:r>
            <a:r>
              <a:rPr lang="en-US" sz="1400" dirty="0">
                <a:latin typeface="Courier"/>
                <a:cs typeface="Courier"/>
              </a:rPr>
              <a:t> -r ~/Desktop/</a:t>
            </a:r>
            <a:r>
              <a:rPr lang="en-US" sz="1400" dirty="0" err="1">
                <a:latin typeface="Courier"/>
                <a:cs typeface="Courier"/>
              </a:rPr>
              <a:t>watermelon_files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mt_genomes</a:t>
            </a:r>
            <a:r>
              <a:rPr lang="en-US" sz="1400" dirty="0">
                <a:latin typeface="Courier"/>
                <a:cs typeface="Courier"/>
              </a:rPr>
              <a:t> ~/Desktop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tar -</a:t>
            </a:r>
            <a:r>
              <a:rPr lang="en-US" sz="1400" dirty="0" err="1">
                <a:latin typeface="Courier"/>
                <a:cs typeface="Courier"/>
              </a:rPr>
              <a:t>czvf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31859C"/>
                </a:solidFill>
                <a:latin typeface="Courier"/>
                <a:cs typeface="Courier"/>
              </a:rPr>
              <a:t>genomes.tgz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mt_genomes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extract and decompress </a:t>
            </a:r>
            <a:r>
              <a:rPr lang="en-US" dirty="0" err="1">
                <a:latin typeface="Courier"/>
                <a:cs typeface="Courier"/>
              </a:rPr>
              <a:t>genomes.tgz</a:t>
            </a:r>
            <a:endParaRPr lang="en-US" dirty="0"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tar -</a:t>
            </a:r>
            <a:r>
              <a:rPr lang="en-US" sz="1400" dirty="0" err="1">
                <a:latin typeface="Courier"/>
                <a:cs typeface="Courier"/>
              </a:rPr>
              <a:t>xzvf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genomes.tgz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view contents of </a:t>
            </a:r>
            <a:r>
              <a:rPr lang="en-US" dirty="0" err="1">
                <a:latin typeface="Courier"/>
                <a:cs typeface="Courier"/>
              </a:rPr>
              <a:t>genomes.tgz</a:t>
            </a:r>
            <a:endParaRPr lang="en-US" dirty="0"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tar -</a:t>
            </a:r>
            <a:r>
              <a:rPr lang="en-US" sz="1400" dirty="0" err="1">
                <a:latin typeface="Courier"/>
                <a:cs typeface="Courier"/>
              </a:rPr>
              <a:t>tvf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genomes.tgz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tar -</a:t>
            </a:r>
            <a:r>
              <a:rPr lang="en-US" sz="1400" dirty="0" err="1">
                <a:latin typeface="Courier"/>
                <a:cs typeface="Courier"/>
              </a:rPr>
              <a:t>tvf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genomes.tgz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extract '</a:t>
            </a:r>
            <a:r>
              <a:rPr lang="en-US" dirty="0" err="1">
                <a:latin typeface="Courier"/>
                <a:cs typeface="Courier"/>
              </a:rPr>
              <a:t>ricinus.fasta</a:t>
            </a:r>
            <a:r>
              <a:rPr lang="en-US" dirty="0">
                <a:latin typeface="Courier"/>
                <a:cs typeface="Courier"/>
              </a:rPr>
              <a:t>' from </a:t>
            </a:r>
            <a:r>
              <a:rPr lang="en-US" dirty="0" err="1">
                <a:latin typeface="Courier"/>
                <a:cs typeface="Courier"/>
              </a:rPr>
              <a:t>genomes.tgz</a:t>
            </a:r>
            <a:endParaRPr lang="en-US" dirty="0">
              <a:latin typeface="Courier"/>
              <a:cs typeface="Courier"/>
            </a:endParaRP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tar -</a:t>
            </a:r>
            <a:r>
              <a:rPr lang="en-US" sz="1400" dirty="0" err="1">
                <a:latin typeface="Courier"/>
                <a:cs typeface="Courier"/>
              </a:rPr>
              <a:t>zxvf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genomes.tgz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mt_genomes.ricinus.fasta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32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56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sz="2400" dirty="0"/>
              <a:t>Make a single file of all the sequences in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watermelon_nt</a:t>
            </a:r>
            <a:r>
              <a:rPr lang="en-US" sz="2400" dirty="0"/>
              <a:t>, zip it, and copy it to </a:t>
            </a:r>
            <a:r>
              <a:rPr lang="en-US" sz="2400" dirty="0">
                <a:solidFill>
                  <a:srgbClr val="953735"/>
                </a:solidFill>
                <a:latin typeface="Courier"/>
                <a:cs typeface="Courier"/>
              </a:rPr>
              <a:t>$HOME/</a:t>
            </a:r>
            <a:r>
              <a:rPr lang="en-US" sz="2400" dirty="0" err="1">
                <a:solidFill>
                  <a:srgbClr val="953735"/>
                </a:solidFill>
                <a:latin typeface="Courier"/>
                <a:cs typeface="Courier"/>
              </a:rPr>
              <a:t>mt_seqs</a:t>
            </a:r>
            <a:r>
              <a:rPr lang="en-US" sz="2400" dirty="0">
                <a:solidFill>
                  <a:srgbClr val="953735"/>
                </a:solidFill>
              </a:rPr>
              <a:t> </a:t>
            </a:r>
            <a:r>
              <a:rPr lang="en-US" sz="2400" dirty="0"/>
              <a:t>on razor.</a:t>
            </a:r>
          </a:p>
        </p:txBody>
      </p:sp>
    </p:spTree>
    <p:extLst>
      <p:ext uri="{BB962C8B-B14F-4D97-AF65-F5344CB8AC3E}">
        <p14:creationId xmlns:p14="http://schemas.microsoft.com/office/powerpoint/2010/main" val="29829751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92"/>
            <a:ext cx="8229600" cy="1143000"/>
          </a:xfrm>
        </p:spPr>
        <p:txBody>
          <a:bodyPr/>
          <a:lstStyle/>
          <a:p>
            <a:r>
              <a:rPr lang="en-US" dirty="0"/>
              <a:t>Bigger, more sophisticated copies</a:t>
            </a:r>
          </a:p>
        </p:txBody>
      </p:sp>
    </p:spTree>
    <p:extLst>
      <p:ext uri="{BB962C8B-B14F-4D97-AF65-F5344CB8AC3E}">
        <p14:creationId xmlns:p14="http://schemas.microsoft.com/office/powerpoint/2010/main" val="85383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Synchronizing directories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55844"/>
            <a:ext cx="9144000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lvl="1" indent="-1033463">
              <a:spcAft>
                <a:spcPts val="800"/>
              </a:spcAft>
            </a:pP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for synchronizing directories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only sends the </a:t>
            </a:r>
            <a:r>
              <a:rPr lang="en-US" sz="2000" i="1" dirty="0">
                <a:cs typeface="Calibri"/>
              </a:rPr>
              <a:t>difference </a:t>
            </a:r>
            <a:r>
              <a:rPr lang="en-US" sz="2000" dirty="0">
                <a:cs typeface="Calibri"/>
              </a:rPr>
              <a:t>between file versions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can compress files during transfer</a:t>
            </a:r>
          </a:p>
          <a:p>
            <a:pPr marL="1257300" lvl="1" indent="-342900">
              <a:spcAft>
                <a:spcPts val="800"/>
              </a:spcAft>
              <a:buFont typeface="Lucida Grande"/>
              <a:buChar char="–"/>
            </a:pPr>
            <a:r>
              <a:rPr lang="en-US" sz="2000" dirty="0">
                <a:cs typeface="Calibri"/>
              </a:rPr>
              <a:t>the archive option preserves links, timestamps, permissions, ownership, and other attributes</a:t>
            </a:r>
          </a:p>
          <a:p>
            <a:pPr marL="225425" lvl="1">
              <a:spcBef>
                <a:spcPts val="1800"/>
              </a:spcBef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[options]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source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destination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-a, --archive   </a:t>
            </a:r>
            <a:r>
              <a:rPr lang="en-US" dirty="0">
                <a:cs typeface="Calibri"/>
              </a:rPr>
              <a:t>preserve links, timestamps, etc.</a:t>
            </a:r>
            <a:endParaRPr lang="en-US" dirty="0">
              <a:latin typeface="Calibri"/>
              <a:cs typeface="Calibri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-r, --recursive </a:t>
            </a:r>
            <a:r>
              <a:rPr lang="en-US" dirty="0" err="1">
                <a:cs typeface="Calibri"/>
              </a:rPr>
              <a:t>recurse</a:t>
            </a:r>
            <a:r>
              <a:rPr lang="en-US" dirty="0">
                <a:cs typeface="Calibri"/>
              </a:rPr>
              <a:t> into directories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-v, --verbose   </a:t>
            </a:r>
            <a:r>
              <a:rPr lang="en-US" dirty="0">
                <a:cs typeface="Calibri"/>
              </a:rPr>
              <a:t>print lots of output about synchronization progress and status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-z, --compress  </a:t>
            </a:r>
            <a:r>
              <a:rPr lang="en-US" dirty="0">
                <a:cs typeface="Calibri"/>
              </a:rPr>
              <a:t>compress data as it is sent to its destination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-l, --links     </a:t>
            </a:r>
            <a:r>
              <a:rPr lang="en-US" dirty="0">
                <a:cs typeface="Calibri"/>
              </a:rPr>
              <a:t>preserve symbolic links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-e, </a:t>
            </a:r>
            <a:r>
              <a:rPr lang="en-US" dirty="0">
                <a:cs typeface="Calibri"/>
              </a:rPr>
              <a:t>copy over SSH (note: easiest when you have a public SSH key)</a:t>
            </a:r>
          </a:p>
        </p:txBody>
      </p:sp>
    </p:spTree>
    <p:extLst>
      <p:ext uri="{BB962C8B-B14F-4D97-AF65-F5344CB8AC3E}">
        <p14:creationId xmlns:p14="http://schemas.microsoft.com/office/powerpoint/2010/main" val="328714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Synchronizing directories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</a:t>
            </a:r>
            <a:r>
              <a:rPr lang="en-US" dirty="0" err="1">
                <a:latin typeface="Courier"/>
                <a:cs typeface="Courier"/>
              </a:rPr>
              <a:t>mt_genomes</a:t>
            </a:r>
            <a:r>
              <a:rPr lang="en-US" dirty="0">
                <a:latin typeface="Courier"/>
                <a:cs typeface="Courier"/>
              </a:rPr>
              <a:t> folder to your Desktop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 ~/Desktop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mt_genomes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-al ~/Desktop</a:t>
            </a: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</a:t>
            </a:r>
            <a:r>
              <a:rPr lang="en-US" dirty="0" err="1">
                <a:latin typeface="Courier"/>
                <a:cs typeface="Courier"/>
              </a:rPr>
              <a:t>mt_genomes</a:t>
            </a:r>
            <a:r>
              <a:rPr lang="en-US" dirty="0">
                <a:latin typeface="Courier"/>
                <a:cs typeface="Courier"/>
              </a:rPr>
              <a:t> folder to your Desktop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 ~/Desktop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mt_genomes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400050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-al ~/Desktop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7403" y="5291248"/>
            <a:ext cx="302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8872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65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Adopt a single user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2233890"/>
            <a:ext cx="8823220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800"/>
              </a:spcAft>
            </a:pPr>
            <a:r>
              <a:rPr lang="en-US" sz="2200" dirty="0">
                <a:latin typeface="Calibri"/>
                <a:cs typeface="Calibri"/>
              </a:rPr>
              <a:t>If your username where you're currently logged in is the same as the one on the remote computer, then:</a:t>
            </a:r>
          </a:p>
          <a:p>
            <a:pPr marL="225425" lvl="1" indent="346075">
              <a:spcAft>
                <a:spcPts val="16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razor.uark.edu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77800" lvl="1">
              <a:spcAft>
                <a:spcPts val="800"/>
              </a:spcAft>
            </a:pPr>
            <a:r>
              <a:rPr lang="en-US" sz="2200" dirty="0">
                <a:latin typeface="Calibri"/>
                <a:cs typeface="Calibri"/>
              </a:rPr>
              <a:t>As opposed to:</a:t>
            </a:r>
          </a:p>
          <a:p>
            <a:pPr marL="225425" lvl="1" indent="346075">
              <a:spcAft>
                <a:spcPts val="8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&lt;username&gt;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razor.uark.edu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1" y="1305758"/>
            <a:ext cx="859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2400" dirty="0">
                <a:sym typeface="Zapf Dingbats"/>
              </a:rPr>
              <a:t>S</a:t>
            </a:r>
            <a:r>
              <a:rPr lang="en-US" sz="2400" dirty="0"/>
              <a:t>ave time by adopting a single username for all your accounts </a:t>
            </a:r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731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: mind the '/'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</a:t>
            </a:r>
            <a:r>
              <a:rPr lang="en-US" dirty="0" err="1">
                <a:latin typeface="Courier"/>
                <a:cs typeface="Courier"/>
              </a:rPr>
              <a:t>mt_genomes</a:t>
            </a:r>
            <a:r>
              <a:rPr lang="en-US" dirty="0">
                <a:latin typeface="Courier"/>
                <a:cs typeface="Courier"/>
              </a:rPr>
              <a:t> folder to your Desktop</a:t>
            </a:r>
          </a:p>
          <a:p>
            <a:pPr marL="285750" lvl="1" indent="-285750">
              <a:spcBef>
                <a:spcPts val="600"/>
              </a:spcBef>
            </a:pPr>
            <a:r>
              <a:rPr lang="en-US" dirty="0">
                <a:latin typeface="Courier"/>
                <a:cs typeface="Courier"/>
              </a:rPr>
              <a:t># no trailing '/' copies the entire directory itself, including subdirectories</a:t>
            </a:r>
          </a:p>
          <a:p>
            <a:pPr marL="912813" lvl="1" indent="-114300" defTabSz="9144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 ~/Desktop</a:t>
            </a:r>
          </a:p>
          <a:p>
            <a:pPr marL="912813" lvl="1" indent="-114300" defTabSz="9144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mt_genomes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</a:t>
            </a:r>
            <a:r>
              <a:rPr lang="en-US" dirty="0" err="1">
                <a:latin typeface="Courier"/>
                <a:cs typeface="Courier"/>
              </a:rPr>
              <a:t>mt_genomes</a:t>
            </a:r>
            <a:r>
              <a:rPr lang="en-US" dirty="0">
                <a:latin typeface="Courier"/>
                <a:cs typeface="Courier"/>
              </a:rPr>
              <a:t> folder to your Desktop</a:t>
            </a:r>
          </a:p>
          <a:p>
            <a:pPr marL="284163" lvl="1" indent="-284163">
              <a:spcBef>
                <a:spcPts val="600"/>
              </a:spcBef>
            </a:pPr>
            <a:r>
              <a:rPr lang="en-US" dirty="0">
                <a:latin typeface="Courier"/>
                <a:cs typeface="Courier"/>
              </a:rPr>
              <a:t># trailing '/' means copy </a:t>
            </a:r>
            <a:r>
              <a:rPr lang="en-US" b="1" dirty="0">
                <a:latin typeface="Courier"/>
                <a:cs typeface="Courier"/>
              </a:rPr>
              <a:t>contents</a:t>
            </a:r>
            <a:r>
              <a:rPr lang="en-US" dirty="0">
                <a:latin typeface="Courier"/>
                <a:cs typeface="Courier"/>
              </a:rPr>
              <a:t> only – doesn't preserve directories</a:t>
            </a:r>
          </a:p>
          <a:p>
            <a:pPr marL="912813" lvl="1" indent="-1143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mt_genomes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400050" lvl="1" indent="-114300">
              <a:spcAft>
                <a:spcPts val="600"/>
              </a:spcAft>
            </a:pP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99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Synchronizing directories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" y="1664593"/>
            <a:ext cx="855345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across machines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azv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aja@razor.uark.edu:~/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mysql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114300" lvl="1" indent="-114300"/>
            <a:endParaRPr lang="en-US" dirty="0">
              <a:latin typeface="Courier"/>
              <a:cs typeface="Courier"/>
            </a:endParaRP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synchronize across machines – new destination directory </a:t>
            </a:r>
          </a:p>
          <a:p>
            <a:pPr marL="452438" lvl="1" indent="-114300">
              <a:spcAft>
                <a:spcPts val="6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rsync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azv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my_data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aja@razor.uark.edu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:~/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my_data_new_name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64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92"/>
            <a:ext cx="8229600" cy="1143000"/>
          </a:xfrm>
        </p:spPr>
        <p:txBody>
          <a:bodyPr/>
          <a:lstStyle/>
          <a:p>
            <a:r>
              <a:rPr lang="en-US" dirty="0"/>
              <a:t>Getting data</a:t>
            </a:r>
          </a:p>
        </p:txBody>
      </p:sp>
    </p:spTree>
    <p:extLst>
      <p:ext uri="{BB962C8B-B14F-4D97-AF65-F5344CB8AC3E}">
        <p14:creationId xmlns:p14="http://schemas.microsoft.com/office/powerpoint/2010/main" val="2028062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Downloading data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399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lvl="1" indent="-1033463">
              <a:spcAft>
                <a:spcPts val="800"/>
              </a:spcAft>
            </a:pP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for non-interactive file download from the web; </a:t>
            </a:r>
            <a:r>
              <a:rPr lang="en-US" sz="2800" i="1" dirty="0">
                <a:cs typeface="Calibri"/>
              </a:rPr>
              <a:t>ftp</a:t>
            </a:r>
            <a:r>
              <a:rPr lang="en-US" sz="2800" dirty="0">
                <a:cs typeface="Calibri"/>
              </a:rPr>
              <a:t> and </a:t>
            </a:r>
            <a:r>
              <a:rPr lang="en-US" sz="2800" i="1" dirty="0">
                <a:cs typeface="Calibri"/>
              </a:rPr>
              <a:t>http </a:t>
            </a:r>
            <a:r>
              <a:rPr lang="en-US" sz="2800" dirty="0">
                <a:cs typeface="Calibri"/>
              </a:rPr>
              <a:t>are supported</a:t>
            </a:r>
          </a:p>
          <a:p>
            <a:pPr marL="225425" lvl="1">
              <a:spcBef>
                <a:spcPts val="1800"/>
              </a:spcBef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[options]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url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-A, --accept </a:t>
            </a:r>
            <a:r>
              <a:rPr lang="en-US" dirty="0">
                <a:latin typeface="Calibri"/>
                <a:cs typeface="Calibri"/>
              </a:rPr>
              <a:t>accept files matching this criterion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-R, --reject </a:t>
            </a:r>
            <a:r>
              <a:rPr lang="en-US" dirty="0">
                <a:cs typeface="Calibri"/>
              </a:rPr>
              <a:t>reject files matching this criterion</a:t>
            </a: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-r, --recursive </a:t>
            </a:r>
            <a:r>
              <a:rPr lang="en-US" dirty="0">
                <a:latin typeface="Calibri"/>
                <a:cs typeface="Calibri"/>
              </a:rPr>
              <a:t>recursive downloading (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warning</a:t>
            </a:r>
            <a:r>
              <a:rPr lang="en-US" dirty="0">
                <a:latin typeface="Calibri"/>
                <a:cs typeface="Calibri"/>
              </a:rPr>
              <a:t>: very aggressive)</a:t>
            </a:r>
          </a:p>
          <a:p>
            <a:pPr marL="1427163" lvl="1" indent="-514350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--user=username </a:t>
            </a:r>
            <a:r>
              <a:rPr lang="en-US" dirty="0">
                <a:cs typeface="Calibri"/>
              </a:rPr>
              <a:t>username for password authentication</a:t>
            </a:r>
          </a:p>
          <a:p>
            <a:pPr marL="1427163" lvl="1" indent="-514350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--ask-password </a:t>
            </a:r>
            <a:r>
              <a:rPr lang="en-US" dirty="0">
                <a:cs typeface="Calibri"/>
              </a:rPr>
              <a:t>prompt for password </a:t>
            </a:r>
          </a:p>
          <a:p>
            <a:pPr marL="1427163" lvl="1" indent="-514350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--no-remove-listing </a:t>
            </a:r>
            <a:r>
              <a:rPr lang="en-US" dirty="0">
                <a:cs typeface="Calibri"/>
              </a:rPr>
              <a:t>lists directory contents without downloading</a:t>
            </a:r>
          </a:p>
        </p:txBody>
      </p:sp>
    </p:spTree>
    <p:extLst>
      <p:ext uri="{BB962C8B-B14F-4D97-AF65-F5344CB8AC3E}">
        <p14:creationId xmlns:p14="http://schemas.microsoft.com/office/powerpoint/2010/main" val="3538386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Downloading data with </a:t>
            </a:r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Download human chromosome 22 from UCSC Genome Browser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http://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hgdownload.soe.ucsc.edu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goldenPath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/hg19/chromosomes/chr22.fa.gz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Download all the GFF files from your colleague's server</a:t>
            </a:r>
          </a:p>
          <a:p>
            <a:pPr marL="114300" lvl="1" indent="-114300"/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–accept "*.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gff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--level 2 –r --no-directories --no-parent \</a:t>
            </a:r>
          </a:p>
          <a:p>
            <a:pPr marL="342900" lvl="1" indent="-115888">
              <a:spcAft>
                <a:spcPts val="1400"/>
              </a:spcAft>
            </a:pP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ftp://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server.university.edu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labsite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/annotations/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Download from a secure ftp site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ftp://&lt;username&gt;:&lt;password&gt;@192.169.8.66/folder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Download from a secure ftp site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--recursive ftp://andy:run-dmc@192.169.8.66/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CleanData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60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Downloading data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curl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261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lvl="1" indent="-1033463">
              <a:spcAft>
                <a:spcPts val="800"/>
              </a:spcAft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curl </a:t>
            </a:r>
            <a:r>
              <a:rPr lang="en-US" sz="2800" dirty="0">
                <a:cs typeface="Calibri"/>
              </a:rPr>
              <a:t>("see URL") for non-interactive file download</a:t>
            </a:r>
          </a:p>
          <a:p>
            <a:pPr marL="1316038" lvl="1" indent="-234950">
              <a:spcAft>
                <a:spcPts val="800"/>
              </a:spcAft>
              <a:buFont typeface="Lucida Grande"/>
              <a:buChar char="–"/>
            </a:pPr>
            <a:r>
              <a:rPr lang="en-US" sz="2400" dirty="0">
                <a:latin typeface="Calibri"/>
                <a:cs typeface="Calibri"/>
              </a:rPr>
              <a:t>more protocols than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wget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6038" lvl="1" indent="-234950">
              <a:spcAft>
                <a:spcPts val="800"/>
              </a:spcAft>
              <a:buFont typeface="Lucida Grande"/>
              <a:buChar char="–"/>
            </a:pPr>
            <a:r>
              <a:rPr lang="en-US" sz="2400" dirty="0">
                <a:cs typeface="Courier"/>
              </a:rPr>
              <a:t>writes to STDOUT by default</a:t>
            </a:r>
          </a:p>
          <a:p>
            <a:pPr marL="225425" lvl="1">
              <a:spcBef>
                <a:spcPts val="1800"/>
              </a:spcBef>
              <a:spcAft>
                <a:spcPts val="8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curl [options]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url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-o </a:t>
            </a:r>
            <a:r>
              <a:rPr lang="en-US" dirty="0">
                <a:latin typeface="Calibri"/>
                <a:cs typeface="Calibri"/>
              </a:rPr>
              <a:t>specifies output file</a:t>
            </a:r>
          </a:p>
        </p:txBody>
      </p:sp>
    </p:spTree>
    <p:extLst>
      <p:ext uri="{BB962C8B-B14F-4D97-AF65-F5344CB8AC3E}">
        <p14:creationId xmlns:p14="http://schemas.microsoft.com/office/powerpoint/2010/main" val="1894655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Downloading data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curl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Download a protein structure from RCSB's protein databank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curl "http://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www.rcsb.org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pdb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/files/1ema.pdb"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Write it to a file using -o option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curl "http://www.rcsb.org/pdb/files/1ema.pdb" -o 1ema.pdb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Download a set of files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curl "http://www.rcsb.org/pdb/files/{1ema,1gf1,1g7k}.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pdb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</a:p>
          <a:p>
            <a:pPr marL="114300" lvl="1" indent="-114300">
              <a:spcBef>
                <a:spcPts val="1200"/>
              </a:spcBef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659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226"/>
            <a:ext cx="8229600" cy="1143000"/>
          </a:xfrm>
        </p:spPr>
        <p:txBody>
          <a:bodyPr/>
          <a:lstStyle/>
          <a:p>
            <a:r>
              <a:rPr lang="en-US" dirty="0"/>
              <a:t>Verifying data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0" y="1818471"/>
            <a:ext cx="86133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/>
              <a:t>Download times can be very long for large files (e.g., raw sequence data)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/>
              <a:t>Network connections can drop out </a:t>
            </a:r>
            <a:r>
              <a:rPr lang="en-US" dirty="0">
                <a:sym typeface="Wingdings"/>
              </a:rPr>
              <a:t> partial loss of data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sym typeface="Wingdings"/>
              </a:rPr>
              <a:t>Need to verify that your downloaded data is intact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sym typeface="Wingdings"/>
              </a:rPr>
              <a:t>We use </a:t>
            </a:r>
            <a:r>
              <a:rPr lang="en-US" i="1" dirty="0">
                <a:sym typeface="Wingdings"/>
              </a:rPr>
              <a:t>checksums</a:t>
            </a:r>
            <a:r>
              <a:rPr lang="en-US" dirty="0">
                <a:sym typeface="Wingdings"/>
              </a:rPr>
              <a:t>, which are </a:t>
            </a:r>
            <a:r>
              <a:rPr lang="en-US" b="1" dirty="0">
                <a:sym typeface="Wingdings"/>
              </a:rPr>
              <a:t>highly compressed data summaries</a:t>
            </a:r>
          </a:p>
          <a:p>
            <a:pPr marL="1200150" lvl="2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sym typeface="Wingdings"/>
              </a:rPr>
              <a:t>40 characters in length</a:t>
            </a:r>
          </a:p>
          <a:p>
            <a:pPr marL="1200150" lvl="2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sym typeface="Wingdings"/>
              </a:rPr>
              <a:t>16 characters, given in hexadecimal format (0–9, a–f)  16</a:t>
            </a:r>
            <a:r>
              <a:rPr lang="en-US" baseline="30000" dirty="0">
                <a:sym typeface="Wingdings"/>
              </a:rPr>
              <a:t>40</a:t>
            </a:r>
            <a:r>
              <a:rPr lang="en-US" dirty="0">
                <a:sym typeface="Wingdings"/>
              </a:rPr>
              <a:t> possibilities</a:t>
            </a:r>
          </a:p>
          <a:p>
            <a:pPr marL="1200150" lvl="2" indent="-285750">
              <a:spcBef>
                <a:spcPts val="600"/>
              </a:spcBef>
              <a:buFont typeface="Arial"/>
              <a:buChar char="•"/>
            </a:pPr>
            <a:r>
              <a:rPr lang="en-US" i="1" dirty="0">
                <a:sym typeface="Wingdings"/>
              </a:rPr>
              <a:t>checksum </a:t>
            </a:r>
            <a:r>
              <a:rPr lang="en-US" dirty="0">
                <a:sym typeface="Wingdings"/>
              </a:rPr>
              <a:t>algorithms are </a:t>
            </a:r>
            <a:r>
              <a:rPr lang="en-US" b="1" dirty="0">
                <a:sym typeface="Wingdings"/>
              </a:rPr>
              <a:t>deterministic</a:t>
            </a:r>
            <a:r>
              <a:rPr lang="en-US" dirty="0">
                <a:sym typeface="Wingdings"/>
              </a:rPr>
              <a:t> – the same dataset will always get the </a:t>
            </a:r>
            <a:r>
              <a:rPr lang="en-US" i="1" dirty="0">
                <a:sym typeface="Wingdings"/>
              </a:rPr>
              <a:t>checksum</a:t>
            </a:r>
            <a:r>
              <a:rPr lang="en-US" dirty="0">
                <a:sym typeface="Wingdings"/>
              </a:rPr>
              <a:t> value</a:t>
            </a:r>
          </a:p>
          <a:p>
            <a:pPr marL="285750" lvl="2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MD5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SHA-1 </a:t>
            </a:r>
            <a:r>
              <a:rPr lang="en-US" dirty="0"/>
              <a:t>are the two most common checksum algorithms</a:t>
            </a:r>
          </a:p>
        </p:txBody>
      </p:sp>
    </p:spTree>
    <p:extLst>
      <p:ext uri="{BB962C8B-B14F-4D97-AF65-F5344CB8AC3E}">
        <p14:creationId xmlns:p14="http://schemas.microsoft.com/office/powerpoint/2010/main" val="1363303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226"/>
            <a:ext cx="8229600" cy="1143000"/>
          </a:xfrm>
        </p:spPr>
        <p:txBody>
          <a:bodyPr/>
          <a:lstStyle/>
          <a:p>
            <a:r>
              <a:rPr lang="en-US" dirty="0"/>
              <a:t>Verifying data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18471"/>
            <a:ext cx="8229600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600" dirty="0"/>
              <a:t>The process:</a:t>
            </a: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i="1" dirty="0"/>
              <a:t>checksum </a:t>
            </a:r>
            <a:r>
              <a:rPr lang="en-US" dirty="0"/>
              <a:t>values for original datasets </a:t>
            </a:r>
            <a:r>
              <a:rPr lang="en-US" dirty="0">
                <a:sym typeface="Wingdings"/>
              </a:rPr>
              <a:t> store them in a text file</a:t>
            </a: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ym typeface="Wingdings"/>
              </a:rPr>
              <a:t>User downloads data and text file with </a:t>
            </a:r>
            <a:r>
              <a:rPr lang="en-US" i="1" dirty="0">
                <a:sym typeface="Wingdings"/>
              </a:rPr>
              <a:t>checksum</a:t>
            </a:r>
            <a:r>
              <a:rPr lang="en-US" dirty="0">
                <a:sym typeface="Wingdings"/>
              </a:rPr>
              <a:t> values</a:t>
            </a: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User calculates </a:t>
            </a:r>
            <a:r>
              <a:rPr lang="en-US" i="1" dirty="0"/>
              <a:t>checksum </a:t>
            </a:r>
            <a:r>
              <a:rPr lang="en-US" dirty="0"/>
              <a:t>values on downloaded data</a:t>
            </a: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Compare both sets of values </a:t>
            </a:r>
            <a:r>
              <a:rPr lang="en-US" dirty="0">
                <a:sym typeface="Wingdings"/>
              </a:rPr>
              <a:t> any difference indicates corrupted data</a:t>
            </a:r>
          </a:p>
          <a:p>
            <a:pPr algn="ctr">
              <a:spcBef>
                <a:spcPts val="1200"/>
              </a:spcBef>
            </a:pPr>
            <a:r>
              <a:rPr lang="en-US" dirty="0">
                <a:sym typeface="Wingdings"/>
              </a:rPr>
              <a:t>* a single byte difference will give a different </a:t>
            </a:r>
            <a:r>
              <a:rPr lang="en-US" i="1" dirty="0">
                <a:sym typeface="Wingdings"/>
              </a:rPr>
              <a:t>checksum </a:t>
            </a:r>
            <a:r>
              <a:rPr lang="en-US" dirty="0">
                <a:sym typeface="Wingdings"/>
              </a:rPr>
              <a:t>value*</a:t>
            </a:r>
          </a:p>
        </p:txBody>
      </p:sp>
    </p:spTree>
    <p:extLst>
      <p:ext uri="{BB962C8B-B14F-4D97-AF65-F5344CB8AC3E}">
        <p14:creationId xmlns:p14="http://schemas.microsoft.com/office/powerpoint/2010/main" val="2932983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Verifying data integrity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md5sum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1355844"/>
            <a:ext cx="855345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1" indent="-1657350">
              <a:spcAft>
                <a:spcPts val="1200"/>
              </a:spcAft>
            </a:pPr>
            <a:r>
              <a:rPr lang="en-US" sz="3200" dirty="0">
                <a:cs typeface="Calibri"/>
              </a:rPr>
              <a:t>Examples:</a:t>
            </a:r>
          </a:p>
          <a:p>
            <a:pPr marL="114300" lvl="1" indent="-114300"/>
            <a:r>
              <a:rPr lang="en-US" dirty="0">
                <a:latin typeface="Courier"/>
                <a:cs typeface="Courier"/>
              </a:rPr>
              <a:t># Calculate an MD5 hash on </a:t>
            </a:r>
            <a:r>
              <a:rPr lang="en-US" dirty="0" err="1">
                <a:latin typeface="Courier"/>
                <a:cs typeface="Courier"/>
              </a:rPr>
              <a:t>fruit.txt</a:t>
            </a:r>
            <a:endParaRPr lang="en-US" dirty="0">
              <a:latin typeface="Courier"/>
              <a:cs typeface="Courier"/>
            </a:endParaRP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md5sum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fruit.txt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&gt; fruit.md5sum</a:t>
            </a:r>
          </a:p>
          <a:p>
            <a:pPr marL="114300" lvl="1" indent="-114300">
              <a:spcBef>
                <a:spcPts val="1200"/>
              </a:spcBef>
            </a:pPr>
            <a:r>
              <a:rPr lang="en-US" dirty="0">
                <a:latin typeface="Courier"/>
                <a:cs typeface="Courier"/>
              </a:rPr>
              <a:t># Compare two MD5 hashes with Unix command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diff</a:t>
            </a:r>
          </a:p>
          <a:p>
            <a:pPr marL="114300" lvl="1" indent="-114300">
              <a:spcAft>
                <a:spcPts val="1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diff fruit.md5sum fruit_original.md5sum</a:t>
            </a:r>
          </a:p>
          <a:p>
            <a:pPr marL="114300" lvl="1" indent="-114300" algn="ctr">
              <a:spcBef>
                <a:spcPts val="1200"/>
              </a:spcBef>
            </a:pPr>
            <a:r>
              <a:rPr lang="en-US" dirty="0">
                <a:cs typeface="Courier"/>
              </a:rPr>
              <a:t>*We can write a script later on to compare long sets of md5 hashes*</a:t>
            </a:r>
          </a:p>
        </p:txBody>
      </p:sp>
    </p:spTree>
    <p:extLst>
      <p:ext uri="{BB962C8B-B14F-4D97-AF65-F5344CB8AC3E}">
        <p14:creationId xmlns:p14="http://schemas.microsoft.com/office/powerpoint/2010/main" val="41862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DCC6-D0EE-C74A-B109-F05F6B46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&lt;BEGIN&gt; Do this on your own</a:t>
            </a:r>
          </a:p>
        </p:txBody>
      </p:sp>
    </p:spTree>
    <p:extLst>
      <p:ext uri="{BB962C8B-B14F-4D97-AF65-F5344CB8AC3E}">
        <p14:creationId xmlns:p14="http://schemas.microsoft.com/office/powerpoint/2010/main" val="7092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65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Authentication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600" dirty="0"/>
              <a:t> keys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892804"/>
            <a:ext cx="88232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Aft>
                <a:spcPts val="800"/>
              </a:spcAft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Repeatedly typing your password is a pain, and it takes time</a:t>
            </a:r>
          </a:p>
          <a:p>
            <a:pPr marL="342900" lvl="1" indent="-342900">
              <a:spcAft>
                <a:spcPts val="800"/>
              </a:spcAft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Not always safe – keyboard input can be monitored</a:t>
            </a:r>
          </a:p>
          <a:p>
            <a:pPr marL="342900" lvl="1" indent="-342900">
              <a:spcAft>
                <a:spcPts val="800"/>
              </a:spcAft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SSH keys are a safe and easy alternative</a:t>
            </a:r>
          </a:p>
          <a:p>
            <a:pPr marL="342900" lvl="1" indent="-342900">
              <a:spcAft>
                <a:spcPts val="800"/>
              </a:spcAft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Setting this up is pretty straightforward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674" y="5056590"/>
            <a:ext cx="671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Come back and look at this when we start using </a:t>
            </a:r>
            <a:r>
              <a:rPr lang="en-US" sz="2000" dirty="0" err="1"/>
              <a:t>GitHub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5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65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Authentication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600" dirty="0"/>
              <a:t> keys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225147"/>
            <a:ext cx="882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On your *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Calibri"/>
              </a:rPr>
              <a:t>local*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machine, check $HOME/.</a:t>
            </a:r>
            <a:r>
              <a:rPr lang="en-US" sz="2200" dirty="0" err="1">
                <a:solidFill>
                  <a:srgbClr val="FF0000"/>
                </a:solidFill>
                <a:latin typeface="Calibri"/>
                <a:cs typeface="Calibri"/>
              </a:rPr>
              <a:t>ssh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85" y="2858000"/>
            <a:ext cx="8823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2"/>
            </a:pP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If these files are missing, generate them with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ssh-keygen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ssh-keygen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-b 2048 -t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rsa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457200" lvl="2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-b: </a:t>
            </a:r>
            <a:r>
              <a:rPr lang="en-US" sz="2200" dirty="0">
                <a:solidFill>
                  <a:srgbClr val="0000FF"/>
                </a:solidFill>
                <a:cs typeface="Courier"/>
              </a:rPr>
              <a:t>number of bits in the key</a:t>
            </a:r>
          </a:p>
          <a:p>
            <a:pPr marL="457200" lvl="2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-t: </a:t>
            </a:r>
            <a:r>
              <a:rPr lang="en-US" sz="2200" dirty="0">
                <a:solidFill>
                  <a:srgbClr val="0000FF"/>
                </a:solidFill>
                <a:cs typeface="Courier"/>
              </a:rPr>
              <a:t>type of key to create</a:t>
            </a:r>
            <a:endParaRPr lang="en-US" sz="2200" dirty="0">
              <a:solidFill>
                <a:srgbClr val="0000FF"/>
              </a:solidFill>
              <a:cs typeface="Calibri"/>
            </a:endParaRPr>
          </a:p>
        </p:txBody>
      </p:sp>
      <p:pic>
        <p:nvPicPr>
          <p:cNvPr id="3" name="Picture 2" descr="ssh_directo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1761672"/>
            <a:ext cx="3657600" cy="801044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4185" y="4919026"/>
            <a:ext cx="882322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3"/>
            </a:pP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When prompted, store the keys in the default file and directory by hitting </a:t>
            </a:r>
            <a:r>
              <a:rPr lang="en-US" sz="220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ENTER&gt;</a:t>
            </a:r>
          </a:p>
          <a:p>
            <a:pPr lvl="1" indent="-457200">
              <a:spcAft>
                <a:spcPts val="800"/>
              </a:spcAft>
              <a:buFont typeface="+mj-lt"/>
              <a:buAutoNum type="arabicPeriod" startAt="3"/>
            </a:pPr>
            <a:r>
              <a:rPr lang="en-US" sz="2200" dirty="0">
                <a:solidFill>
                  <a:srgbClr val="FF0000"/>
                </a:solidFill>
                <a:cs typeface="Courier"/>
              </a:rPr>
              <a:t>Create and enter a 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7829" y="1935840"/>
            <a:ext cx="268514" cy="2685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829" y="2383444"/>
            <a:ext cx="268514" cy="2685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6343" y="1825560"/>
            <a:ext cx="1904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local computer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6343" y="2265973"/>
            <a:ext cx="159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remote host</a:t>
            </a:r>
          </a:p>
        </p:txBody>
      </p:sp>
    </p:spTree>
    <p:extLst>
      <p:ext uri="{BB962C8B-B14F-4D97-AF65-F5344CB8AC3E}">
        <p14:creationId xmlns:p14="http://schemas.microsoft.com/office/powerpoint/2010/main" val="12157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65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Authentication with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3600" dirty="0"/>
              <a:t> keys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225147"/>
            <a:ext cx="882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These files should now exist on your local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85" y="2858000"/>
            <a:ext cx="8823220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800"/>
              </a:spcAft>
              <a:buFont typeface="+mj-lt"/>
              <a:buAutoNum type="arabicPeriod" startAt="6"/>
            </a:pP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View and copy the **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Calibri"/>
              </a:rPr>
              <a:t>public**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key</a:t>
            </a:r>
            <a:endParaRPr lang="en-US" sz="22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cat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id_rsa.pub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 indent="-457200">
              <a:spcBef>
                <a:spcPts val="180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sz="2200" dirty="0">
                <a:solidFill>
                  <a:srgbClr val="FF0000"/>
                </a:solidFill>
                <a:cs typeface="Calibri"/>
              </a:rPr>
              <a:t>SSH onto the remote machine</a:t>
            </a:r>
            <a:endParaRPr lang="en-US" sz="22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razor.uark.edu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 indent="-457200">
              <a:spcBef>
                <a:spcPts val="1800"/>
              </a:spcBef>
              <a:spcAft>
                <a:spcPts val="800"/>
              </a:spcAft>
              <a:buFont typeface="+mj-lt"/>
              <a:buAutoNum type="arabicPeriod" startAt="8"/>
            </a:pPr>
            <a:r>
              <a:rPr lang="en-US" sz="2200" dirty="0">
                <a:solidFill>
                  <a:srgbClr val="4F6228"/>
                </a:solidFill>
                <a:cs typeface="Calibri"/>
              </a:rPr>
              <a:t>Move into </a:t>
            </a:r>
            <a:r>
              <a:rPr lang="en-US" sz="2200" dirty="0">
                <a:solidFill>
                  <a:srgbClr val="4F6228"/>
                </a:solidFill>
                <a:latin typeface="Courier"/>
                <a:cs typeface="Courier"/>
              </a:rPr>
              <a:t>$HOME/.</a:t>
            </a:r>
            <a:r>
              <a:rPr lang="en-US" sz="2200" dirty="0" err="1">
                <a:solidFill>
                  <a:srgbClr val="4F6228"/>
                </a:solidFill>
                <a:latin typeface="Courier"/>
                <a:cs typeface="Courier"/>
              </a:rPr>
              <a:t>ssh</a:t>
            </a:r>
            <a:endParaRPr lang="en-US" sz="2200" dirty="0">
              <a:solidFill>
                <a:srgbClr val="4F6228"/>
              </a:solidFill>
              <a:cs typeface="Calibri"/>
            </a:endParaRPr>
          </a:p>
          <a:p>
            <a:pPr marL="0" lvl="1"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$ cd .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ssh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3" name="Picture 2" descr="ssh_directo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1761672"/>
            <a:ext cx="3657600" cy="801044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667829" y="1935840"/>
            <a:ext cx="268514" cy="2685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67829" y="2383444"/>
            <a:ext cx="268514" cy="2685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36343" y="1825560"/>
            <a:ext cx="1904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local computer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6343" y="2265973"/>
            <a:ext cx="159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remote host</a:t>
            </a:r>
          </a:p>
        </p:txBody>
      </p:sp>
    </p:spTree>
    <p:extLst>
      <p:ext uri="{BB962C8B-B14F-4D97-AF65-F5344CB8AC3E}">
        <p14:creationId xmlns:p14="http://schemas.microsoft.com/office/powerpoint/2010/main" val="82287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25288</TotalTime>
  <Words>3490</Words>
  <Application>Microsoft Macintosh PowerPoint</Application>
  <PresentationFormat>On-screen Show (4:3)</PresentationFormat>
  <Paragraphs>622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</vt:lpstr>
      <vt:lpstr>Lucida Grande</vt:lpstr>
      <vt:lpstr>Wingdings</vt:lpstr>
      <vt:lpstr>Zapf Dingbats</vt:lpstr>
      <vt:lpstr>Office Theme</vt:lpstr>
      <vt:lpstr>Remote computing (and related issues)</vt:lpstr>
      <vt:lpstr>Logging onto a remote system</vt:lpstr>
      <vt:lpstr>Setting up your Mac for ssh access</vt:lpstr>
      <vt:lpstr>Logging onto a remote system</vt:lpstr>
      <vt:lpstr>Adopt a single user name</vt:lpstr>
      <vt:lpstr>PowerPoint Presentation</vt:lpstr>
      <vt:lpstr>Authentication with SSH keys</vt:lpstr>
      <vt:lpstr>Authentication with SSH keys</vt:lpstr>
      <vt:lpstr>Authentication with SSH keys</vt:lpstr>
      <vt:lpstr>Authentication with SSH keys</vt:lpstr>
      <vt:lpstr>PowerPoint Presentation</vt:lpstr>
      <vt:lpstr>Copying files</vt:lpstr>
      <vt:lpstr>Copying files to a remote computer</vt:lpstr>
      <vt:lpstr>Copying files between computers</vt:lpstr>
      <vt:lpstr>Copying files between computers</vt:lpstr>
      <vt:lpstr>Copying files between computers</vt:lpstr>
      <vt:lpstr>Copying files between computers</vt:lpstr>
      <vt:lpstr>Copying files to a remote computer</vt:lpstr>
      <vt:lpstr>Copying directories to a remote computer</vt:lpstr>
      <vt:lpstr>Copying from a remote computer</vt:lpstr>
      <vt:lpstr>Moving files with a GUI</vt:lpstr>
      <vt:lpstr>Working remotely</vt:lpstr>
      <vt:lpstr>Submitting a job to a remote queue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Anatomy of a job script</vt:lpstr>
      <vt:lpstr>Submitting and checking the job</vt:lpstr>
      <vt:lpstr>Submitting and checking the job</vt:lpstr>
      <vt:lpstr>File system on AHPCC</vt:lpstr>
      <vt:lpstr>Compress big files before moving them</vt:lpstr>
      <vt:lpstr>Compressing files with gzip</vt:lpstr>
      <vt:lpstr>Compressing files with gzip</vt:lpstr>
      <vt:lpstr>Working with zipped files</vt:lpstr>
      <vt:lpstr>Creating archives with tar</vt:lpstr>
      <vt:lpstr>Creating archives with tar</vt:lpstr>
      <vt:lpstr>PowerPoint Presentation</vt:lpstr>
      <vt:lpstr>Bigger, more sophisticated copies</vt:lpstr>
      <vt:lpstr>Synchronizing directories with rsync</vt:lpstr>
      <vt:lpstr>Synchronizing directories with rsync</vt:lpstr>
      <vt:lpstr>rsync: mind the '/'</vt:lpstr>
      <vt:lpstr>Synchronizing directories with rsync</vt:lpstr>
      <vt:lpstr>Getting data</vt:lpstr>
      <vt:lpstr>Downloading data with wget</vt:lpstr>
      <vt:lpstr>Downloading data with wget</vt:lpstr>
      <vt:lpstr>Downloading data with curl</vt:lpstr>
      <vt:lpstr>Downloading data with curl</vt:lpstr>
      <vt:lpstr>Verifying data integrity</vt:lpstr>
      <vt:lpstr>Verifying data integrity</vt:lpstr>
      <vt:lpstr>Verifying data integrity with md5sum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Microsoft Office User</cp:lastModifiedBy>
  <cp:revision>1073</cp:revision>
  <cp:lastPrinted>2016-02-15T20:46:26Z</cp:lastPrinted>
  <dcterms:created xsi:type="dcterms:W3CDTF">2013-01-08T16:50:50Z</dcterms:created>
  <dcterms:modified xsi:type="dcterms:W3CDTF">2019-02-25T14:26:34Z</dcterms:modified>
</cp:coreProperties>
</file>