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34" r:id="rId2"/>
    <p:sldId id="378" r:id="rId3"/>
    <p:sldId id="376" r:id="rId4"/>
    <p:sldId id="346" r:id="rId5"/>
    <p:sldId id="366" r:id="rId6"/>
    <p:sldId id="364" r:id="rId7"/>
    <p:sldId id="347" r:id="rId8"/>
    <p:sldId id="348" r:id="rId9"/>
    <p:sldId id="349" r:id="rId10"/>
    <p:sldId id="350" r:id="rId11"/>
    <p:sldId id="351" r:id="rId12"/>
    <p:sldId id="307" r:id="rId13"/>
    <p:sldId id="332" r:id="rId14"/>
    <p:sldId id="333" r:id="rId15"/>
    <p:sldId id="388" r:id="rId16"/>
    <p:sldId id="343" r:id="rId17"/>
    <p:sldId id="344" r:id="rId18"/>
    <p:sldId id="354" r:id="rId19"/>
    <p:sldId id="342" r:id="rId20"/>
    <p:sldId id="352" r:id="rId21"/>
    <p:sldId id="355" r:id="rId22"/>
    <p:sldId id="356" r:id="rId23"/>
    <p:sldId id="359" r:id="rId24"/>
    <p:sldId id="358" r:id="rId25"/>
    <p:sldId id="375" r:id="rId26"/>
    <p:sldId id="377" r:id="rId27"/>
    <p:sldId id="386" r:id="rId28"/>
    <p:sldId id="387" r:id="rId29"/>
    <p:sldId id="389" r:id="rId30"/>
    <p:sldId id="367" r:id="rId31"/>
    <p:sldId id="368" r:id="rId32"/>
    <p:sldId id="369" r:id="rId33"/>
    <p:sldId id="360" r:id="rId34"/>
    <p:sldId id="361" r:id="rId35"/>
    <p:sldId id="362" r:id="rId36"/>
    <p:sldId id="370" r:id="rId37"/>
    <p:sldId id="371" r:id="rId38"/>
    <p:sldId id="372" r:id="rId39"/>
    <p:sldId id="374" r:id="rId40"/>
    <p:sldId id="373" r:id="rId41"/>
    <p:sldId id="363" r:id="rId42"/>
    <p:sldId id="357" r:id="rId43"/>
    <p:sldId id="390" r:id="rId44"/>
    <p:sldId id="380" r:id="rId45"/>
    <p:sldId id="382" r:id="rId46"/>
    <p:sldId id="383" r:id="rId47"/>
    <p:sldId id="381" r:id="rId48"/>
    <p:sldId id="384" r:id="rId49"/>
    <p:sldId id="38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5"/>
    <p:restoredTop sz="95948" autoAdjust="0"/>
  </p:normalViewPr>
  <p:slideViewPr>
    <p:cSldViewPr snapToGrid="0" snapToObjects="1">
      <p:cViewPr varScale="1">
        <p:scale>
          <a:sx n="189" d="100"/>
          <a:sy n="189" d="100"/>
        </p:scale>
        <p:origin x="184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4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B08EE-425C-7E44-9D2F-3328869B975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B4DF-11AF-7E42-841D-4EA344DF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B117-C548-C24D-B5EC-9EEE3D79DFC1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CD0FA-6A7B-8444-A447-3B5AA0B24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5, class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5,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167" y="448596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</a:t>
            </a:r>
          </a:p>
        </p:txBody>
      </p:sp>
      <p:pic>
        <p:nvPicPr>
          <p:cNvPr id="3" name="Picture 2" descr="51paehxpc8L._SX385_BO1,204,203,200_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72" y="1772424"/>
            <a:ext cx="283665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Translation frames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3158" y="2824412"/>
            <a:ext cx="6002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5'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CCTCTCGAATGGTAA </a:t>
            </a:r>
            <a:r>
              <a:rPr lang="en-US" sz="3600" dirty="0">
                <a:latin typeface="Courier"/>
                <a:cs typeface="Courier"/>
              </a:rPr>
              <a:t>3'</a:t>
            </a:r>
          </a:p>
          <a:p>
            <a:r>
              <a:rPr lang="en-US" sz="3600" dirty="0">
                <a:latin typeface="Courier"/>
                <a:cs typeface="Courier"/>
              </a:rPr>
              <a:t>3' </a:t>
            </a:r>
            <a:r>
              <a:rPr lang="en-US" sz="3600" dirty="0">
                <a:solidFill>
                  <a:srgbClr val="31859C"/>
                </a:solidFill>
                <a:latin typeface="Courier"/>
                <a:cs typeface="Courier"/>
              </a:rPr>
              <a:t>GG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AGA</a:t>
            </a:r>
            <a:r>
              <a:rPr lang="en-US" sz="3600" dirty="0">
                <a:solidFill>
                  <a:srgbClr val="31859C"/>
                </a:solidFill>
                <a:latin typeface="Courier"/>
                <a:cs typeface="Courier"/>
              </a:rPr>
              <a:t>GCT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TAC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CAT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T </a:t>
            </a:r>
            <a:r>
              <a:rPr lang="en-US" sz="3600" dirty="0">
                <a:latin typeface="Courier"/>
                <a:cs typeface="Courier"/>
              </a:rPr>
              <a:t>5'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4411" y="1828442"/>
            <a:ext cx="1339016" cy="3376912"/>
            <a:chOff x="1521719" y="1565666"/>
            <a:chExt cx="1339016" cy="3376912"/>
          </a:xfrm>
        </p:grpSpPr>
        <p:sp>
          <p:nvSpPr>
            <p:cNvPr id="5" name="TextBox 4"/>
            <p:cNvSpPr txBox="1"/>
            <p:nvPr/>
          </p:nvSpPr>
          <p:spPr>
            <a:xfrm>
              <a:off x="1868024" y="2080256"/>
              <a:ext cx="646406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latin typeface="Courier"/>
                  <a:cs typeface="Courier"/>
                </a:rPr>
                <a:t>+1</a:t>
              </a:r>
            </a:p>
            <a:p>
              <a:r>
                <a:rPr lang="en-US" sz="3000" dirty="0">
                  <a:solidFill>
                    <a:srgbClr val="0000FF"/>
                  </a:solidFill>
                  <a:latin typeface="Courier"/>
                  <a:cs typeface="Courier"/>
                </a:rPr>
                <a:t>+2</a:t>
              </a:r>
            </a:p>
            <a:p>
              <a:r>
                <a:rPr lang="en-US" sz="3000" dirty="0">
                  <a:solidFill>
                    <a:srgbClr val="008000"/>
                  </a:solidFill>
                  <a:latin typeface="Courier"/>
                  <a:cs typeface="Courier"/>
                </a:rPr>
                <a:t>+3</a:t>
              </a:r>
            </a:p>
            <a:p>
              <a:r>
                <a:rPr lang="en-US" sz="3000" dirty="0">
                  <a:solidFill>
                    <a:schemeClr val="accent2">
                      <a:lumMod val="75000"/>
                    </a:schemeClr>
                  </a:solidFill>
                  <a:latin typeface="Courier"/>
                  <a:cs typeface="Courier"/>
                </a:rPr>
                <a:t>-1</a:t>
              </a:r>
            </a:p>
            <a:p>
              <a:r>
                <a:rPr lang="en-US" sz="3000" u="sng" dirty="0">
                  <a:solidFill>
                    <a:schemeClr val="accent5">
                      <a:lumMod val="75000"/>
                    </a:schemeClr>
                  </a:solidFill>
                  <a:latin typeface="Courier"/>
                  <a:cs typeface="Courier"/>
                </a:rPr>
                <a:t>-2</a:t>
              </a:r>
            </a:p>
            <a:p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  <a:latin typeface="Courier"/>
                  <a:cs typeface="Courier"/>
                </a:rPr>
                <a:t>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1719" y="1565666"/>
              <a:ext cx="13390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Courier"/>
                  <a:cs typeface="Courier"/>
                </a:rPr>
                <a:t>FRAME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400583" y="4024741"/>
            <a:ext cx="0" cy="1123332"/>
          </a:xfrm>
          <a:prstGeom prst="straightConnector1">
            <a:avLst/>
          </a:prstGeom>
          <a:ln w="5715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9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Translation frames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3158" y="2824412"/>
            <a:ext cx="6002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5'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CCTCTCGAATGGTAA </a:t>
            </a:r>
            <a:r>
              <a:rPr lang="en-US" sz="3600" dirty="0">
                <a:latin typeface="Courier"/>
                <a:cs typeface="Courier"/>
              </a:rPr>
              <a:t>3'</a:t>
            </a:r>
          </a:p>
          <a:p>
            <a:r>
              <a:rPr lang="en-US" sz="3600" dirty="0">
                <a:latin typeface="Courier"/>
                <a:cs typeface="Courier"/>
              </a:rPr>
              <a:t>3'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G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GAG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AGC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TTA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CCA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TT </a:t>
            </a:r>
            <a:r>
              <a:rPr lang="en-US" sz="3600" dirty="0">
                <a:latin typeface="Courier"/>
                <a:cs typeface="Courier"/>
              </a:rPr>
              <a:t>5'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4411" y="1828442"/>
            <a:ext cx="1339016" cy="3376912"/>
            <a:chOff x="1521719" y="1565666"/>
            <a:chExt cx="1339016" cy="3376912"/>
          </a:xfrm>
        </p:grpSpPr>
        <p:sp>
          <p:nvSpPr>
            <p:cNvPr id="5" name="TextBox 4"/>
            <p:cNvSpPr txBox="1"/>
            <p:nvPr/>
          </p:nvSpPr>
          <p:spPr>
            <a:xfrm>
              <a:off x="1868024" y="2080256"/>
              <a:ext cx="646406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latin typeface="Courier"/>
                  <a:cs typeface="Courier"/>
                </a:rPr>
                <a:t>+1</a:t>
              </a:r>
            </a:p>
            <a:p>
              <a:r>
                <a:rPr lang="en-US" sz="3000" dirty="0">
                  <a:solidFill>
                    <a:srgbClr val="0000FF"/>
                  </a:solidFill>
                  <a:latin typeface="Courier"/>
                  <a:cs typeface="Courier"/>
                </a:rPr>
                <a:t>+2</a:t>
              </a:r>
            </a:p>
            <a:p>
              <a:r>
                <a:rPr lang="en-US" sz="3000" dirty="0">
                  <a:solidFill>
                    <a:srgbClr val="008000"/>
                  </a:solidFill>
                  <a:latin typeface="Courier"/>
                  <a:cs typeface="Courier"/>
                </a:rPr>
                <a:t>+3</a:t>
              </a:r>
            </a:p>
            <a:p>
              <a:r>
                <a:rPr lang="en-US" sz="3000" dirty="0">
                  <a:solidFill>
                    <a:schemeClr val="accent2">
                      <a:lumMod val="75000"/>
                    </a:schemeClr>
                  </a:solidFill>
                  <a:latin typeface="Courier"/>
                  <a:cs typeface="Courier"/>
                </a:rPr>
                <a:t>-1</a:t>
              </a:r>
            </a:p>
            <a:p>
              <a:r>
                <a:rPr lang="en-US" sz="3000" dirty="0">
                  <a:solidFill>
                    <a:schemeClr val="accent5">
                      <a:lumMod val="75000"/>
                    </a:schemeClr>
                  </a:solidFill>
                  <a:latin typeface="Courier"/>
                  <a:cs typeface="Courier"/>
                </a:rPr>
                <a:t>-2</a:t>
              </a:r>
            </a:p>
            <a:p>
              <a:r>
                <a:rPr lang="en-US" sz="3000" u="sng" dirty="0">
                  <a:solidFill>
                    <a:schemeClr val="accent6">
                      <a:lumMod val="75000"/>
                    </a:schemeClr>
                  </a:solidFill>
                  <a:latin typeface="Courier"/>
                  <a:cs typeface="Courier"/>
                </a:rPr>
                <a:t>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1719" y="1565666"/>
              <a:ext cx="13390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Courier"/>
                  <a:cs typeface="Courier"/>
                </a:rPr>
                <a:t>FRAME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115935" y="4024741"/>
            <a:ext cx="0" cy="1123332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5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926" y="1512412"/>
            <a:ext cx="84585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b="1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asic </a:t>
            </a:r>
            <a:r>
              <a:rPr lang="en-US" sz="2400" b="1" u="sng" dirty="0">
                <a:latin typeface="Calibri"/>
                <a:cs typeface="Calibri"/>
              </a:rPr>
              <a:t>L</a:t>
            </a:r>
            <a:r>
              <a:rPr lang="en-US" sz="2400" dirty="0">
                <a:latin typeface="Calibri"/>
                <a:cs typeface="Calibri"/>
              </a:rPr>
              <a:t>ocal </a:t>
            </a:r>
            <a:r>
              <a:rPr lang="en-US" sz="2400" b="1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lignment </a:t>
            </a:r>
            <a:r>
              <a:rPr lang="en-US" sz="2400" b="1" u="sng" dirty="0">
                <a:latin typeface="Calibri"/>
                <a:cs typeface="Calibri"/>
              </a:rPr>
              <a:t>S</a:t>
            </a:r>
            <a:r>
              <a:rPr lang="en-US" sz="2400" dirty="0">
                <a:latin typeface="Calibri"/>
                <a:cs typeface="Calibri"/>
              </a:rPr>
              <a:t>earch </a:t>
            </a:r>
            <a:r>
              <a:rPr lang="en-US" sz="2400" b="1" u="sng" dirty="0">
                <a:latin typeface="Calibri"/>
                <a:cs typeface="Calibri"/>
              </a:rPr>
              <a:t>T</a:t>
            </a:r>
            <a:r>
              <a:rPr lang="en-US" sz="2400" dirty="0">
                <a:latin typeface="Calibri"/>
                <a:cs typeface="Calibri"/>
              </a:rPr>
              <a:t>ool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Single most important software program in the field of bioinformatics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In essence, BLAST finds statistically significant similarities between sequences by evaluating pairwise alignments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Two types of alignment</a:t>
            </a:r>
          </a:p>
          <a:p>
            <a:pPr marL="1652588" lvl="4" indent="-3937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latin typeface="Calibri"/>
                <a:cs typeface="Calibri"/>
              </a:rPr>
              <a:t>Global</a:t>
            </a:r>
            <a:r>
              <a:rPr lang="en-US" sz="2400" dirty="0">
                <a:latin typeface="Calibri"/>
                <a:cs typeface="Calibri"/>
              </a:rPr>
              <a:t> – sequences aligned across their </a:t>
            </a:r>
            <a:r>
              <a:rPr lang="en-US" sz="2400" i="1" dirty="0">
                <a:latin typeface="Calibri"/>
                <a:cs typeface="Calibri"/>
              </a:rPr>
              <a:t>entire </a:t>
            </a:r>
            <a:r>
              <a:rPr lang="en-US" sz="2400" dirty="0">
                <a:latin typeface="Calibri"/>
                <a:cs typeface="Calibri"/>
              </a:rPr>
              <a:t>length, and the best alignment is found</a:t>
            </a:r>
          </a:p>
          <a:p>
            <a:pPr marL="1652588" lvl="4" indent="-3937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latin typeface="Calibri"/>
                <a:cs typeface="Calibri"/>
              </a:rPr>
              <a:t>Local</a:t>
            </a:r>
            <a:r>
              <a:rPr lang="en-US" sz="2400" dirty="0">
                <a:latin typeface="Calibri"/>
                <a:cs typeface="Calibri"/>
              </a:rPr>
              <a:t> – the best </a:t>
            </a:r>
            <a:r>
              <a:rPr lang="en-US" sz="2400" i="1" dirty="0">
                <a:latin typeface="Calibri"/>
                <a:cs typeface="Calibri"/>
              </a:rPr>
              <a:t>subsequence</a:t>
            </a:r>
            <a:r>
              <a:rPr lang="en-US" sz="2400" dirty="0">
                <a:latin typeface="Calibri"/>
                <a:cs typeface="Calibri"/>
              </a:rPr>
              <a:t> alignment is found</a:t>
            </a:r>
          </a:p>
        </p:txBody>
      </p:sp>
    </p:spTree>
    <p:extLst>
      <p:ext uri="{BB962C8B-B14F-4D97-AF65-F5344CB8AC3E}">
        <p14:creationId xmlns:p14="http://schemas.microsoft.com/office/powerpoint/2010/main" val="28280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926" y="1402922"/>
            <a:ext cx="8458592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b="1" dirty="0">
                <a:latin typeface="Calibri"/>
                <a:cs typeface="Calibri"/>
              </a:rPr>
              <a:t>Local</a:t>
            </a:r>
            <a:r>
              <a:rPr lang="en-US" sz="2400" dirty="0">
                <a:latin typeface="Calibri"/>
                <a:cs typeface="Calibri"/>
              </a:rPr>
              <a:t> – find the two most similar sentences in a book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b="1" dirty="0">
                <a:latin typeface="Calibri"/>
                <a:cs typeface="Calibri"/>
              </a:rPr>
              <a:t>Global</a:t>
            </a:r>
            <a:r>
              <a:rPr lang="en-US" sz="2400" dirty="0">
                <a:latin typeface="Calibri"/>
                <a:cs typeface="Calibri"/>
              </a:rPr>
              <a:t> – compare those two sentences, end to end</a:t>
            </a:r>
          </a:p>
          <a:p>
            <a:pPr marL="569913" lvl="1" indent="-344488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Global alignment methods are often used when making multiple sequence alignments of single genes</a:t>
            </a:r>
          </a:p>
          <a:p>
            <a:pPr marL="569913" lvl="1" indent="-344488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Lots of non-homologous </a:t>
            </a:r>
            <a:r>
              <a:rPr lang="en-US" sz="2400" dirty="0" err="1">
                <a:cs typeface="Calibri"/>
              </a:rPr>
              <a:t>intergenic</a:t>
            </a:r>
            <a:r>
              <a:rPr lang="en-US" sz="2400" dirty="0">
                <a:cs typeface="Calibri"/>
              </a:rPr>
              <a:t> DNA in genomes, so global alignments don't always make sense</a:t>
            </a:r>
          </a:p>
          <a:p>
            <a:pPr marL="569913" lvl="1" indent="-344488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We're often interested in doing local alignments</a:t>
            </a:r>
          </a:p>
          <a:p>
            <a:pPr marL="1430338" lvl="3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Conserved regions of a genome</a:t>
            </a:r>
          </a:p>
          <a:p>
            <a:pPr marL="1430338" lvl="3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Mapping mRNAs to a genome</a:t>
            </a:r>
          </a:p>
          <a:p>
            <a:pPr marL="1430338" lvl="3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Conserved protein domains</a:t>
            </a:r>
          </a:p>
        </p:txBody>
      </p:sp>
    </p:spTree>
    <p:extLst>
      <p:ext uri="{BB962C8B-B14F-4D97-AF65-F5344CB8AC3E}">
        <p14:creationId xmlns:p14="http://schemas.microsoft.com/office/powerpoint/2010/main" val="113379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BLAST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005" y="1293432"/>
            <a:ext cx="87580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5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"</a:t>
            </a:r>
            <a:r>
              <a:rPr lang="en-US" sz="2400" b="1" dirty="0">
                <a:latin typeface="Calibri"/>
                <a:cs typeface="Calibri"/>
              </a:rPr>
              <a:t>Seeding</a:t>
            </a:r>
            <a:r>
              <a:rPr lang="en-US" sz="2400" dirty="0">
                <a:latin typeface="Calibri"/>
                <a:cs typeface="Calibri"/>
              </a:rPr>
              <a:t>" – Chop up the query sequence into short subsequences (or "words")</a:t>
            </a:r>
          </a:p>
          <a:p>
            <a:pPr marL="682625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Make a look-up table of the query words</a:t>
            </a:r>
          </a:p>
          <a:p>
            <a:pPr marL="682625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Scan the look-up table for </a:t>
            </a:r>
            <a:r>
              <a:rPr lang="en-US" sz="2400" dirty="0">
                <a:cs typeface="Calibri"/>
              </a:rPr>
              <a:t>similar </a:t>
            </a:r>
            <a:r>
              <a:rPr lang="en-US" sz="2400" dirty="0">
                <a:latin typeface="Calibri"/>
                <a:cs typeface="Calibri"/>
              </a:rPr>
              <a:t>(not necessarily identical</a:t>
            </a:r>
            <a:r>
              <a:rPr lang="en-US" sz="2400" dirty="0">
                <a:cs typeface="Calibri"/>
              </a:rPr>
              <a:t>) "</a:t>
            </a:r>
            <a:r>
              <a:rPr lang="en-US" sz="2400" b="1" dirty="0">
                <a:cs typeface="Calibri"/>
              </a:rPr>
              <a:t>neighboring words</a:t>
            </a:r>
            <a:r>
              <a:rPr lang="en-US" sz="2400" dirty="0">
                <a:cs typeface="Calibri"/>
              </a:rPr>
              <a:t>" in the subject sequence  (= "</a:t>
            </a:r>
            <a:r>
              <a:rPr lang="en-US" sz="2400" b="1" dirty="0">
                <a:cs typeface="Calibri"/>
              </a:rPr>
              <a:t>word hits</a:t>
            </a:r>
            <a:r>
              <a:rPr lang="en-US" sz="2400" dirty="0">
                <a:cs typeface="Calibri"/>
              </a:rPr>
              <a:t>")</a:t>
            </a:r>
          </a:p>
          <a:p>
            <a:pPr marL="682625" lvl="1" indent="-457200">
              <a:spcAft>
                <a:spcPts val="1200"/>
              </a:spcAft>
              <a:buFont typeface="+mj-lt"/>
              <a:buAutoNum type="arabicPeriod"/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49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8005" y="1337228"/>
            <a:ext cx="87580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5" lvl="1" indent="-457200"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dirty="0">
                <a:latin typeface="Calibri"/>
                <a:cs typeface="Calibri"/>
              </a:rPr>
              <a:t>"</a:t>
            </a:r>
            <a:r>
              <a:rPr lang="en-US" sz="2400" b="1" dirty="0">
                <a:latin typeface="Calibri"/>
                <a:cs typeface="Calibri"/>
              </a:rPr>
              <a:t>Extension</a:t>
            </a:r>
            <a:r>
              <a:rPr lang="en-US" sz="2400" dirty="0">
                <a:latin typeface="Calibri"/>
                <a:cs typeface="Calibri"/>
              </a:rPr>
              <a:t>" – When there's a match, try to extend it beyond the word match using a set of rules and scoring schemes, including:</a:t>
            </a:r>
          </a:p>
          <a:p>
            <a:pPr marL="1597025" lvl="3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match rewards and mismatch penalties</a:t>
            </a:r>
          </a:p>
          <a:p>
            <a:pPr marL="1597025" lvl="3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penalty for opening a new gap</a:t>
            </a:r>
          </a:p>
          <a:p>
            <a:pPr marL="1597025" lvl="3" indent="-4572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penalty for extending an existing gap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BLAST algorithm (continued)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089" y="4115817"/>
            <a:ext cx="3647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"/>
                <a:cs typeface="Courier"/>
              </a:rPr>
              <a:t>CCTCTCGAGAGTTCT</a:t>
            </a:r>
          </a:p>
          <a:p>
            <a:r>
              <a:rPr lang="en-US" sz="3000" dirty="0">
                <a:latin typeface="Courier"/>
                <a:cs typeface="Courier"/>
              </a:rPr>
              <a:t>GCTCTTGGTCT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52364" y="4115817"/>
            <a:ext cx="4645545" cy="1015663"/>
            <a:chOff x="4252364" y="4115817"/>
            <a:chExt cx="4645545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5250193" y="4115817"/>
              <a:ext cx="36477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Courier"/>
                  <a:cs typeface="Courier"/>
                </a:rPr>
                <a:t>CCTCTCGAGAGTTCT</a:t>
              </a:r>
            </a:p>
            <a:p>
              <a:r>
                <a:rPr lang="en-US" sz="3000" dirty="0">
                  <a:latin typeface="Courier"/>
                  <a:cs typeface="Courier"/>
                </a:rPr>
                <a:t>GCTCTTG----GTCT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4252364" y="4623648"/>
              <a:ext cx="703058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3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8005" y="1337228"/>
            <a:ext cx="87580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5" lvl="1" indent="-457200"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dirty="0">
                <a:latin typeface="Calibri"/>
                <a:cs typeface="Calibri"/>
              </a:rPr>
              <a:t>"</a:t>
            </a:r>
            <a:r>
              <a:rPr lang="en-US" sz="2400" b="1" dirty="0">
                <a:latin typeface="Calibri"/>
                <a:cs typeface="Calibri"/>
              </a:rPr>
              <a:t>Extension</a:t>
            </a:r>
            <a:r>
              <a:rPr lang="en-US" sz="2400" dirty="0">
                <a:latin typeface="Calibri"/>
                <a:cs typeface="Calibri"/>
              </a:rPr>
              <a:t>" – When there's a match, try to extend it beyond the word match using a set of rules and scoring schemes, including:</a:t>
            </a:r>
          </a:p>
          <a:p>
            <a:pPr marL="1597025" lvl="3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match rewards and mismatch penalties</a:t>
            </a:r>
          </a:p>
          <a:p>
            <a:pPr marL="1597025" lvl="3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penalty for opening a new gap</a:t>
            </a:r>
          </a:p>
          <a:p>
            <a:pPr marL="1597025" lvl="3" indent="-4572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penalty for extending an existing gap</a:t>
            </a:r>
          </a:p>
          <a:p>
            <a:pPr marL="1597025" lvl="3" indent="-4572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you can adjust these parameters to select for increased or decreased stringency in your matches</a:t>
            </a:r>
          </a:p>
          <a:p>
            <a:pPr marL="688975" lvl="3" indent="-514350">
              <a:spcAft>
                <a:spcPts val="1200"/>
              </a:spcAft>
              <a:buFont typeface="+mj-lt"/>
              <a:buAutoNum type="arabicPeriod" startAt="5"/>
            </a:pPr>
            <a:r>
              <a:rPr lang="en-US" sz="2400" dirty="0">
                <a:latin typeface="Calibri"/>
                <a:cs typeface="Calibri"/>
              </a:rPr>
              <a:t>Compile the alignments based on their scores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BLAST algorithm (continued)</a:t>
            </a:r>
          </a:p>
        </p:txBody>
      </p:sp>
    </p:spTree>
    <p:extLst>
      <p:ext uri="{BB962C8B-B14F-4D97-AF65-F5344CB8AC3E}">
        <p14:creationId xmlns:p14="http://schemas.microsoft.com/office/powerpoint/2010/main" val="86163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8005" y="1490514"/>
            <a:ext cx="87580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/>
              <a:t>DNA has only 4 states, so simple match/mismatch scoring is used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/>
              <a:t>There are 21 amino acids, and not all amino acid substitutions are equally probable (far from it)</a:t>
            </a:r>
          </a:p>
          <a:p>
            <a:pPr marL="1714500" lvl="3" indent="-342900">
              <a:spcAft>
                <a:spcPts val="600"/>
              </a:spcAft>
              <a:buFont typeface="Lucida Grande"/>
              <a:buChar char="–"/>
            </a:pPr>
            <a:r>
              <a:rPr lang="en-US" sz="2400" dirty="0"/>
              <a:t>need to use substitution matrices</a:t>
            </a:r>
          </a:p>
          <a:p>
            <a:pPr marL="1714500" lvl="3" indent="-342900">
              <a:spcAft>
                <a:spcPts val="600"/>
              </a:spcAft>
              <a:buFont typeface="Lucida Grande"/>
              <a:buChar char="–"/>
            </a:pPr>
            <a:r>
              <a:rPr lang="en-US" sz="2400" dirty="0"/>
              <a:t>e.g., PAM and BLOSUM matrices</a:t>
            </a:r>
          </a:p>
          <a:p>
            <a:pPr marL="1714500" lvl="3" indent="-342900">
              <a:spcAft>
                <a:spcPts val="600"/>
              </a:spcAft>
              <a:buFont typeface="Lucida Grande"/>
              <a:buChar char="–"/>
            </a:pPr>
            <a:r>
              <a:rPr lang="en-US" sz="2400" dirty="0"/>
              <a:t>empirically derived transition "probabilities"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Scoring matrices</a:t>
            </a:r>
          </a:p>
        </p:txBody>
      </p:sp>
    </p:spTree>
    <p:extLst>
      <p:ext uri="{BB962C8B-B14F-4D97-AF65-F5344CB8AC3E}">
        <p14:creationId xmlns:p14="http://schemas.microsoft.com/office/powerpoint/2010/main" val="34669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35586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Scoring matrices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9" y="1525793"/>
            <a:ext cx="7315200" cy="40357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844" y="2287123"/>
            <a:ext cx="183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BLOSUM62</a:t>
            </a:r>
          </a:p>
        </p:txBody>
      </p:sp>
    </p:spTree>
    <p:extLst>
      <p:ext uri="{BB962C8B-B14F-4D97-AF65-F5344CB8AC3E}">
        <p14:creationId xmlns:p14="http://schemas.microsoft.com/office/powerpoint/2010/main" val="62802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Five BLAST Programs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74825"/>
              </p:ext>
            </p:extLst>
          </p:nvPr>
        </p:nvGraphicFramePr>
        <p:xfrm>
          <a:off x="1146587" y="2082343"/>
          <a:ext cx="6872826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7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BLASTN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Nucleotide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Nucleotide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BLASTP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BLASTX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</a:t>
                      </a:r>
                      <a:r>
                        <a:rPr lang="en-US" baseline="0" dirty="0"/>
                        <a:t> nucleotide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TBLASTN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nucleotide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TBLASTX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nucleotide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nucleotide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6572" y="4784575"/>
            <a:ext cx="687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Translations are in all  </a:t>
            </a:r>
            <a:r>
              <a:rPr lang="en-US" sz="2400" i="1" dirty="0"/>
              <a:t>SIX</a:t>
            </a:r>
            <a:r>
              <a:rPr lang="en-US" sz="2400" dirty="0"/>
              <a:t>  possible reading frames *</a:t>
            </a:r>
          </a:p>
        </p:txBody>
      </p:sp>
    </p:spTree>
    <p:extLst>
      <p:ext uri="{BB962C8B-B14F-4D97-AF65-F5344CB8AC3E}">
        <p14:creationId xmlns:p14="http://schemas.microsoft.com/office/powerpoint/2010/main" val="4719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REVIEW: DNA structure</a:t>
            </a:r>
          </a:p>
        </p:txBody>
      </p:sp>
      <p:pic>
        <p:nvPicPr>
          <p:cNvPr id="4" name="Picture 3" descr="dna_antiparalle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3" y="1917700"/>
            <a:ext cx="4138367" cy="3657600"/>
          </a:xfrm>
          <a:prstGeom prst="rect">
            <a:avLst/>
          </a:prstGeom>
        </p:spPr>
      </p:pic>
      <p:pic>
        <p:nvPicPr>
          <p:cNvPr id="3" name="Picture 2" descr="dna-nucleoti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68" y="2528237"/>
            <a:ext cx="4059821" cy="2202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4768" y="4765643"/>
            <a:ext cx="321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Purines: A &amp; G, double-ringed</a:t>
            </a:r>
          </a:p>
          <a:p>
            <a:r>
              <a:rPr lang="en-US" dirty="0" err="1"/>
              <a:t>Pyrimidines</a:t>
            </a:r>
            <a:r>
              <a:rPr lang="en-US" dirty="0"/>
              <a:t>: C &amp; T, single-ringed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627" y="6101037"/>
            <a:ext cx="542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5' and 3' </a:t>
            </a:r>
            <a:r>
              <a:rPr lang="en-US" dirty="0">
                <a:sym typeface="Wingdings"/>
              </a:rPr>
              <a:t> direction of 3</a:t>
            </a:r>
            <a:r>
              <a:rPr lang="en-US" baseline="30000" dirty="0">
                <a:sym typeface="Wingdings"/>
              </a:rPr>
              <a:t>rd</a:t>
            </a:r>
            <a:r>
              <a:rPr lang="en-US" dirty="0">
                <a:sym typeface="Wingdings"/>
              </a:rPr>
              <a:t> and 5</a:t>
            </a:r>
            <a:r>
              <a:rPr lang="en-US" baseline="30000" dirty="0">
                <a:sym typeface="Wingdings"/>
              </a:rPr>
              <a:t>th</a:t>
            </a:r>
            <a:r>
              <a:rPr lang="en-US" dirty="0">
                <a:sym typeface="Wingdings"/>
              </a:rPr>
              <a:t> carbons on the sugar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BLAST* report:  HEADER</a:t>
            </a:r>
          </a:p>
        </p:txBody>
      </p:sp>
      <p:pic>
        <p:nvPicPr>
          <p:cNvPr id="3" name="Picture 2" descr="anatomy-head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7" y="1786484"/>
            <a:ext cx="8318500" cy="41529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914183" y="1689539"/>
            <a:ext cx="3285565" cy="430887"/>
            <a:chOff x="1914183" y="1689539"/>
            <a:chExt cx="3285565" cy="430887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1914183" y="1930383"/>
              <a:ext cx="76975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33107" y="1689539"/>
              <a:ext cx="25666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Program and version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383" y="2646272"/>
            <a:ext cx="1802599" cy="430887"/>
            <a:chOff x="1914183" y="1689539"/>
            <a:chExt cx="1802599" cy="43088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914183" y="1930383"/>
              <a:ext cx="76975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33107" y="1689539"/>
              <a:ext cx="10836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Citation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65600" y="3933206"/>
            <a:ext cx="3319040" cy="430887"/>
            <a:chOff x="1914183" y="1689539"/>
            <a:chExt cx="3319040" cy="43088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914183" y="1930383"/>
              <a:ext cx="76975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33107" y="1689539"/>
              <a:ext cx="2600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BLAST Database data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87783" y="5127005"/>
            <a:ext cx="2184878" cy="430887"/>
            <a:chOff x="1914183" y="1689539"/>
            <a:chExt cx="2184878" cy="43088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914183" y="1930383"/>
              <a:ext cx="76975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33107" y="1689539"/>
              <a:ext cx="14659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Query data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49828" y="3368047"/>
            <a:ext cx="175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59,012 citations!</a:t>
            </a:r>
          </a:p>
        </p:txBody>
      </p:sp>
    </p:spTree>
    <p:extLst>
      <p:ext uri="{BB962C8B-B14F-4D97-AF65-F5344CB8AC3E}">
        <p14:creationId xmlns:p14="http://schemas.microsoft.com/office/powerpoint/2010/main" val="29238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natomy-one-line_summari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00" y="2139094"/>
            <a:ext cx="5486400" cy="3579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BLAST* report:  ONE-LINE SUMMARIES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262" y="1510332"/>
            <a:ext cx="7129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 of hits in the database, ranked from best to worst</a:t>
            </a:r>
          </a:p>
        </p:txBody>
      </p:sp>
    </p:spTree>
    <p:extLst>
      <p:ext uri="{BB962C8B-B14F-4D97-AF65-F5344CB8AC3E}">
        <p14:creationId xmlns:p14="http://schemas.microsoft.com/office/powerpoint/2010/main" val="279590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atomy-alignm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37" y="1841504"/>
            <a:ext cx="7315200" cy="31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BLAST* report:  ALIGNMENTS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0201" y="1769537"/>
            <a:ext cx="5744196" cy="804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7006" y="1353507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Database sequence</a:t>
            </a:r>
          </a:p>
        </p:txBody>
      </p:sp>
    </p:spTree>
    <p:extLst>
      <p:ext uri="{BB962C8B-B14F-4D97-AF65-F5344CB8AC3E}">
        <p14:creationId xmlns:p14="http://schemas.microsoft.com/office/powerpoint/2010/main" val="336675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atomy-alignm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37" y="1841504"/>
            <a:ext cx="7315200" cy="31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BLASTX report:  ALIGNMENTS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7937" y="2616199"/>
            <a:ext cx="5744196" cy="70274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368" y="27759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64717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atomy-alignm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37" y="1841504"/>
            <a:ext cx="7315200" cy="31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BLASTX report:  ALIGNMENTS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0733" y="2793983"/>
            <a:ext cx="440243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0743" y="2566982"/>
            <a:ext cx="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Score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5037664" y="1816103"/>
            <a:ext cx="2489202" cy="969412"/>
          </a:xfrm>
          <a:prstGeom prst="bentConnector3">
            <a:avLst>
              <a:gd name="adj1" fmla="val 13265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92998" y="15975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Expect</a:t>
            </a:r>
          </a:p>
        </p:txBody>
      </p:sp>
    </p:spTree>
    <p:extLst>
      <p:ext uri="{BB962C8B-B14F-4D97-AF65-F5344CB8AC3E}">
        <p14:creationId xmlns:p14="http://schemas.microsoft.com/office/powerpoint/2010/main" val="3368501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667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BLAST: Expectations and Scoring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1" y="1479034"/>
            <a:ext cx="875030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3200" u="sng" dirty="0"/>
              <a:t>Questions</a:t>
            </a:r>
            <a:endParaRPr lang="en-US" u="sng" dirty="0"/>
          </a:p>
          <a:p>
            <a:pPr algn="ctr">
              <a:spcAft>
                <a:spcPts val="800"/>
              </a:spcAft>
            </a:pPr>
            <a:endParaRPr lang="en-US" u="sng" dirty="0"/>
          </a:p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en-US" dirty="0"/>
              <a:t>Do you expect more hits under very stringent or relaxed mismatch penalties?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dirty="0"/>
              <a:t>Given </a:t>
            </a:r>
            <a:r>
              <a:rPr lang="en-US" i="1" dirty="0"/>
              <a:t>two databases </a:t>
            </a:r>
            <a:r>
              <a:rPr lang="en-US" dirty="0"/>
              <a:t>of sizes 10 and 10</a:t>
            </a:r>
            <a:r>
              <a:rPr lang="en-US" baseline="30000" dirty="0"/>
              <a:t>6</a:t>
            </a:r>
            <a:r>
              <a:rPr lang="en-US" dirty="0"/>
              <a:t> sequences,  which do you expect to return more hits for your query?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dirty="0"/>
              <a:t>Given </a:t>
            </a:r>
            <a:r>
              <a:rPr lang="en-US" i="1" dirty="0"/>
              <a:t>queries </a:t>
            </a:r>
            <a:r>
              <a:rPr lang="en-US" dirty="0"/>
              <a:t>of lengths 10 and 10</a:t>
            </a:r>
            <a:r>
              <a:rPr lang="en-US" baseline="30000" dirty="0"/>
              <a:t>6</a:t>
            </a:r>
            <a:r>
              <a:rPr lang="en-US" dirty="0"/>
              <a:t> nucleotides, which do you expect will have more matches when compared to the same database?</a:t>
            </a:r>
          </a:p>
        </p:txBody>
      </p:sp>
    </p:spTree>
    <p:extLst>
      <p:ext uri="{BB962C8B-B14F-4D97-AF65-F5344CB8AC3E}">
        <p14:creationId xmlns:p14="http://schemas.microsoft.com/office/powerpoint/2010/main" val="2407278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667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 scores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77" y="1394883"/>
            <a:ext cx="8436747" cy="320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Raw score </a:t>
            </a:r>
            <a:r>
              <a:rPr lang="en-US" sz="2400" dirty="0"/>
              <a:t>– based on match/mismatch or substitution scores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bigger is better</a:t>
            </a:r>
          </a:p>
          <a:p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en-US" sz="2400" b="1" dirty="0"/>
              <a:t>Bit score </a:t>
            </a:r>
            <a:r>
              <a:rPr lang="en-US" sz="2400" dirty="0"/>
              <a:t>– rescaled and normalized raw scores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a rescaled version of the raw score that's independent of the size of the search space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in essence, K and </a:t>
            </a:r>
            <a:r>
              <a:rPr lang="en-US" dirty="0" err="1"/>
              <a:t>λ</a:t>
            </a:r>
            <a:r>
              <a:rPr lang="en-US" dirty="0"/>
              <a:t> provide "units" of measure for raw scores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the K parameter normalizes for the size of the search space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λ</a:t>
            </a:r>
            <a:r>
              <a:rPr lang="en-US" dirty="0"/>
              <a:t> parameters normalizes for the particulars of the scoring system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bigger is better</a:t>
            </a:r>
          </a:p>
        </p:txBody>
      </p:sp>
    </p:spTree>
    <p:extLst>
      <p:ext uri="{BB962C8B-B14F-4D97-AF65-F5344CB8AC3E}">
        <p14:creationId xmlns:p14="http://schemas.microsoft.com/office/powerpoint/2010/main" val="33260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667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 scores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77" y="1394883"/>
            <a:ext cx="84367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 startAt="3"/>
            </a:pPr>
            <a:r>
              <a:rPr lang="en-US" sz="2400" b="1" dirty="0"/>
              <a:t>Expect (E) value </a:t>
            </a:r>
            <a:r>
              <a:rPr lang="en-US" sz="2400" dirty="0"/>
              <a:t>– the number of hits one can </a:t>
            </a:r>
            <a:r>
              <a:rPr lang="en-US" sz="2400" i="1" dirty="0"/>
              <a:t>expect</a:t>
            </a:r>
            <a:r>
              <a:rPr lang="en-US" sz="2400" dirty="0"/>
              <a:t> to find by chance, i.e., the random background noise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decreases exponentially as the score of the match increases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lower is better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default = 10</a:t>
            </a:r>
          </a:p>
          <a:p>
            <a:pPr marL="1257300" indent="-228600">
              <a:buFont typeface="Arial"/>
              <a:buChar char="•"/>
            </a:pPr>
            <a:r>
              <a:rPr lang="en-US" dirty="0"/>
              <a:t>E = 1e</a:t>
            </a:r>
            <a:r>
              <a:rPr lang="en-US" baseline="30000" dirty="0"/>
              <a:t>–6</a:t>
            </a:r>
            <a:r>
              <a:rPr lang="en-US" dirty="0"/>
              <a:t> </a:t>
            </a:r>
            <a:r>
              <a:rPr lang="en-US" i="1" dirty="0"/>
              <a:t>means </a:t>
            </a:r>
            <a:r>
              <a:rPr lang="en-US" dirty="0"/>
              <a:t>"in this database, I'd expect to find 1 in a million hits with a similar score simply by chance"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9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289" y="2667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 scores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289" y="1432983"/>
            <a:ext cx="843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/>
              <a:t>In practice, these scores are used to set significance thresholds.</a:t>
            </a:r>
          </a:p>
        </p:txBody>
      </p:sp>
      <p:pic>
        <p:nvPicPr>
          <p:cNvPr id="7" name="Picture 6" descr="e-value_example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62" y="2310997"/>
            <a:ext cx="5486400" cy="491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e-value_example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62" y="3130551"/>
            <a:ext cx="5486400" cy="1366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6556" y="5525148"/>
            <a:ext cx="831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Important: BLAST similarity and homology are two entirely different concepts.</a:t>
            </a:r>
          </a:p>
        </p:txBody>
      </p:sp>
    </p:spTree>
    <p:extLst>
      <p:ext uri="{BB962C8B-B14F-4D97-AF65-F5344CB8AC3E}">
        <p14:creationId xmlns:p14="http://schemas.microsoft.com/office/powerpoint/2010/main" val="194288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289" y="2667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Number of hits by </a:t>
            </a:r>
            <a:r>
              <a:rPr lang="en-US" sz="3600" i="1" dirty="0"/>
              <a:t>e</a:t>
            </a:r>
            <a:r>
              <a:rPr lang="en-US" sz="3600" dirty="0"/>
              <a:t>-value</a:t>
            </a:r>
          </a:p>
        </p:txBody>
      </p:sp>
      <p:pic>
        <p:nvPicPr>
          <p:cNvPr id="3" name="Picture 2" descr="supp3.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5" y="1869760"/>
            <a:ext cx="3982000" cy="3200400"/>
          </a:xfrm>
          <a:prstGeom prst="rect">
            <a:avLst/>
          </a:prstGeom>
        </p:spPr>
      </p:pic>
      <p:pic>
        <p:nvPicPr>
          <p:cNvPr id="5" name="Picture 4" descr="supp3.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08" y="1834480"/>
            <a:ext cx="400507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28645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Genes are encoded on both DNA strands</a:t>
            </a:r>
          </a:p>
        </p:txBody>
      </p:sp>
      <p:pic>
        <p:nvPicPr>
          <p:cNvPr id="4" name="Picture 3" descr="watermelon_circle_ex_lege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03" y="1337722"/>
            <a:ext cx="4857195" cy="5029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543550" y="4438650"/>
            <a:ext cx="349250" cy="5207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81800" y="2400300"/>
            <a:ext cx="279400" cy="5588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12000" y="2374900"/>
            <a:ext cx="183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Transcription</a:t>
            </a:r>
          </a:p>
        </p:txBody>
      </p:sp>
    </p:spTree>
    <p:extLst>
      <p:ext uri="{BB962C8B-B14F-4D97-AF65-F5344CB8AC3E}">
        <p14:creationId xmlns:p14="http://schemas.microsoft.com/office/powerpoint/2010/main" val="17309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atomy-alignm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37" y="1841504"/>
            <a:ext cx="7315200" cy="31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BLASTX report:  ALIGNMENTS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752" y="2634722"/>
            <a:ext cx="9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Identical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residues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5774270" y="1816103"/>
            <a:ext cx="1718729" cy="969412"/>
          </a:xfrm>
          <a:prstGeom prst="bentConnector3">
            <a:avLst>
              <a:gd name="adj1" fmla="val 18473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92998" y="1504432"/>
            <a:ext cx="105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are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these?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7667" y="2861735"/>
            <a:ext cx="1998134" cy="2269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10264" y="2853262"/>
            <a:ext cx="1998134" cy="2269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6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35586" y="311995"/>
            <a:ext cx="8436747" cy="862385"/>
          </a:xfrm>
        </p:spPr>
        <p:txBody>
          <a:bodyPr>
            <a:normAutofit/>
          </a:bodyPr>
          <a:lstStyle/>
          <a:p>
            <a:r>
              <a:rPr lang="en-US" sz="3000" dirty="0"/>
              <a:t>Positively scoring mismatches in the scoring matrix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9" y="1525793"/>
            <a:ext cx="7315200" cy="40357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844" y="2287123"/>
            <a:ext cx="183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BLOSUM62</a:t>
            </a:r>
          </a:p>
        </p:txBody>
      </p:sp>
      <p:sp>
        <p:nvSpPr>
          <p:cNvPr id="4" name="Oval 3"/>
          <p:cNvSpPr/>
          <p:nvPr/>
        </p:nvSpPr>
        <p:spPr>
          <a:xfrm>
            <a:off x="2074332" y="1883560"/>
            <a:ext cx="279400" cy="2794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53466" y="3767665"/>
            <a:ext cx="279400" cy="2794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06776" y="4715932"/>
            <a:ext cx="279400" cy="2794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atomy-alignm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37" y="1841504"/>
            <a:ext cx="7315200" cy="31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BLASTX report:  ALIGNMENTS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699" y="2832104"/>
            <a:ext cx="123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Translation</a:t>
            </a:r>
          </a:p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frame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30527" y="277443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Number of gaps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5066" y="2861735"/>
            <a:ext cx="1413934" cy="2269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67933" y="3038743"/>
            <a:ext cx="966876" cy="2269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67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atomy-alignm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37" y="1841504"/>
            <a:ext cx="7315200" cy="31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BLASTX report:  ALIGNMENTS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470" y="3369733"/>
            <a:ext cx="1206063" cy="3471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101" y="3202456"/>
            <a:ext cx="124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Query start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coordinate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3372" y="4148666"/>
            <a:ext cx="801561" cy="3471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82067" y="3991909"/>
            <a:ext cx="124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Query end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coordinate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347" y="5158247"/>
            <a:ext cx="818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Why is the query start larger than the query end-coordinate?</a:t>
            </a:r>
          </a:p>
        </p:txBody>
      </p:sp>
    </p:spTree>
    <p:extLst>
      <p:ext uri="{BB962C8B-B14F-4D97-AF65-F5344CB8AC3E}">
        <p14:creationId xmlns:p14="http://schemas.microsoft.com/office/powerpoint/2010/main" val="2199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atomy-alignm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37" y="1841504"/>
            <a:ext cx="7315200" cy="31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BLASTX report:  ALIGNMENTS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470" y="3742281"/>
            <a:ext cx="1206063" cy="3471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365" y="3575004"/>
            <a:ext cx="136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Subject start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coordinate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3373" y="4497110"/>
            <a:ext cx="530628" cy="3471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4260" y="4347523"/>
            <a:ext cx="1287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Subject end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coordinate</a:t>
            </a:r>
          </a:p>
        </p:txBody>
      </p:sp>
    </p:spTree>
    <p:extLst>
      <p:ext uri="{BB962C8B-B14F-4D97-AF65-F5344CB8AC3E}">
        <p14:creationId xmlns:p14="http://schemas.microsoft.com/office/powerpoint/2010/main" val="1787589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atomy-alignm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37" y="1841504"/>
            <a:ext cx="7315200" cy="31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BLASTX report:  ALIGNMENTS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5533" y="3392958"/>
            <a:ext cx="5020734" cy="67950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5533" y="4163421"/>
            <a:ext cx="3344334" cy="67950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752802" y="4842928"/>
            <a:ext cx="0" cy="3979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9335" y="3003494"/>
            <a:ext cx="0" cy="3555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0069" y="3003494"/>
            <a:ext cx="0" cy="3555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56668" y="3003494"/>
            <a:ext cx="0" cy="3555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2595" y="5378389"/>
            <a:ext cx="818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are the lower-case letters?</a:t>
            </a:r>
          </a:p>
        </p:txBody>
      </p:sp>
    </p:spTree>
    <p:extLst>
      <p:ext uri="{BB962C8B-B14F-4D97-AF65-F5344CB8AC3E}">
        <p14:creationId xmlns:p14="http://schemas.microsoft.com/office/powerpoint/2010/main" val="4285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atomy-alignment_blast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31" y="1363155"/>
            <a:ext cx="5923472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94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BLASTN report:  ALIGNMENTS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29731" y="1363154"/>
            <a:ext cx="4442805" cy="414846"/>
            <a:chOff x="1629731" y="1363154"/>
            <a:chExt cx="4442805" cy="414846"/>
          </a:xfrm>
        </p:grpSpPr>
        <p:sp>
          <p:nvSpPr>
            <p:cNvPr id="5" name="Rectangle 4"/>
            <p:cNvSpPr/>
            <p:nvPr/>
          </p:nvSpPr>
          <p:spPr>
            <a:xfrm>
              <a:off x="1629731" y="1363154"/>
              <a:ext cx="1587602" cy="414846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91932" y="1378908"/>
              <a:ext cx="2880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Database (subject) sequence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79999" y="3681844"/>
            <a:ext cx="36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TWO hits (</a:t>
            </a:r>
            <a:r>
              <a:rPr lang="en-US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hsp's</a:t>
            </a:r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to </a:t>
            </a:r>
            <a:r>
              <a:rPr lang="en-US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Ricinus</a:t>
            </a:r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trnG</a:t>
            </a:r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(GCC)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21132" y="1167823"/>
            <a:ext cx="1649531" cy="3127288"/>
            <a:chOff x="721132" y="1167823"/>
            <a:chExt cx="1649531" cy="3127288"/>
          </a:xfrm>
        </p:grpSpPr>
        <p:grpSp>
          <p:nvGrpSpPr>
            <p:cNvPr id="14" name="Group 13"/>
            <p:cNvGrpSpPr/>
            <p:nvPr/>
          </p:nvGrpSpPr>
          <p:grpSpPr>
            <a:xfrm>
              <a:off x="721132" y="1167823"/>
              <a:ext cx="712718" cy="3127288"/>
              <a:chOff x="924340" y="1167823"/>
              <a:chExt cx="712718" cy="312728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86175" y="1167823"/>
                <a:ext cx="389049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&gt;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24340" y="1827639"/>
                <a:ext cx="71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Score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24340" y="3925779"/>
                <a:ext cx="71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Score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32467" y="1361993"/>
              <a:ext cx="838196" cy="2928754"/>
              <a:chOff x="1532467" y="1361993"/>
              <a:chExt cx="838196" cy="292875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591729" y="1802238"/>
                <a:ext cx="778934" cy="369332"/>
              </a:xfrm>
              <a:prstGeom prst="ellipse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591729" y="3921415"/>
                <a:ext cx="778934" cy="369332"/>
              </a:xfrm>
              <a:prstGeom prst="ellipse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532467" y="1361993"/>
                <a:ext cx="372534" cy="305941"/>
              </a:xfrm>
              <a:prstGeom prst="ellipse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2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atomy-alignment_blast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31" y="1363155"/>
            <a:ext cx="5923472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94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BLASTN report:  ALIGNMENTS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7080" y="1765301"/>
            <a:ext cx="5200491" cy="369332"/>
            <a:chOff x="557080" y="1765301"/>
            <a:chExt cx="5200491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37070" y="1975368"/>
              <a:ext cx="440243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7080" y="1765301"/>
              <a:ext cx="705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Score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44528" y="176530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Expect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505181" y="1975368"/>
              <a:ext cx="473219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57080" y="3898901"/>
            <a:ext cx="5200491" cy="369332"/>
            <a:chOff x="557080" y="1765301"/>
            <a:chExt cx="5200491" cy="36933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237070" y="1975368"/>
              <a:ext cx="440243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57080" y="1765301"/>
              <a:ext cx="705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Score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44528" y="176530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Expect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505181" y="1975368"/>
              <a:ext cx="473219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176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atomy-alignment_blast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31" y="1363155"/>
            <a:ext cx="5923472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94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BLASTN report:  ALIGNMENTS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0735" y="1824570"/>
            <a:ext cx="1416578" cy="646331"/>
            <a:chOff x="260735" y="1824570"/>
            <a:chExt cx="1416578" cy="64633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37070" y="2147735"/>
              <a:ext cx="440243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0735" y="1824570"/>
              <a:ext cx="998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Match</a:t>
              </a:r>
            </a:p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statistics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0735" y="3941237"/>
            <a:ext cx="1416578" cy="646331"/>
            <a:chOff x="260735" y="1824570"/>
            <a:chExt cx="1416578" cy="64633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237070" y="2147735"/>
              <a:ext cx="440243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0735" y="1824570"/>
              <a:ext cx="998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Match</a:t>
              </a:r>
            </a:p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725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atomy-alignment_blast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31" y="1363155"/>
            <a:ext cx="5923472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94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BLASTN report:  ALIGNMENTS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62202" y="5173128"/>
            <a:ext cx="0" cy="3979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00402" y="2207628"/>
            <a:ext cx="0" cy="3555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15736" y="5181595"/>
            <a:ext cx="0" cy="39793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53936" y="2216095"/>
            <a:ext cx="0" cy="35559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0361" y="1532495"/>
            <a:ext cx="300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</a:p>
          <a:p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12161" y="5511822"/>
            <a:ext cx="300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</a:p>
          <a:p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3895" y="1532495"/>
            <a:ext cx="300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T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|</a:t>
            </a:r>
          </a:p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5695" y="5511822"/>
            <a:ext cx="300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A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|</a:t>
            </a:r>
          </a:p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83015" y="3432204"/>
            <a:ext cx="1374420" cy="764060"/>
            <a:chOff x="6663267" y="3457600"/>
            <a:chExt cx="1374420" cy="764060"/>
          </a:xfrm>
        </p:grpSpPr>
        <p:sp>
          <p:nvSpPr>
            <p:cNvPr id="7" name="Rectangle 6"/>
            <p:cNvSpPr/>
            <p:nvPr/>
          </p:nvSpPr>
          <p:spPr>
            <a:xfrm>
              <a:off x="6663267" y="3523734"/>
              <a:ext cx="270933" cy="270933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80200" y="3918462"/>
              <a:ext cx="270933" cy="270933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200" y="3457600"/>
              <a:ext cx="775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34200" y="3852328"/>
              <a:ext cx="110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mismatch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45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Reverse complementing DNA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0172" y="1926910"/>
            <a:ext cx="600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5' 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CCT</a:t>
            </a:r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CTCGAATGG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TAA</a:t>
            </a:r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 3'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0172" y="2777048"/>
            <a:ext cx="607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AAT</a:t>
            </a:r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GGTAAGCTC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TCC</a:t>
            </a:r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0172" y="3766385"/>
            <a:ext cx="5171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TTA</a:t>
            </a:r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CCATTCGAG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AGG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627" y="2888720"/>
            <a:ext cx="218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1. REVERSE 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627" y="3942926"/>
            <a:ext cx="2647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2. COMPLEMENT IT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7104" y="4785979"/>
            <a:ext cx="8235658" cy="707886"/>
            <a:chOff x="627104" y="5285532"/>
            <a:chExt cx="8235658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2860172" y="5316310"/>
              <a:ext cx="6002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Courier"/>
                  <a:cs typeface="Courier"/>
                </a:rPr>
                <a:t>5' </a:t>
              </a:r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TTA</a:t>
              </a:r>
              <a:r>
                <a:rPr lang="en-US" sz="3600" dirty="0">
                  <a:solidFill>
                    <a:srgbClr val="000000"/>
                  </a:solidFill>
                  <a:latin typeface="Courier"/>
                  <a:cs typeface="Courier"/>
                </a:rPr>
                <a:t>CCATTCGAG</a:t>
              </a:r>
              <a:r>
                <a:rPr lang="en-US" sz="3600" dirty="0">
                  <a:solidFill>
                    <a:srgbClr val="FF0000"/>
                  </a:solidFill>
                  <a:latin typeface="Courier"/>
                  <a:cs typeface="Courier"/>
                </a:rPr>
                <a:t>AGG</a:t>
              </a:r>
              <a:r>
                <a:rPr lang="en-US" sz="3600" dirty="0">
                  <a:solidFill>
                    <a:srgbClr val="000000"/>
                  </a:solidFill>
                  <a:latin typeface="Courier"/>
                  <a:cs typeface="Courier"/>
                </a:rPr>
                <a:t> 3'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7104" y="5285532"/>
              <a:ext cx="18777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/>
                  <a:cs typeface="Courier"/>
                </a:rPr>
                <a:t>THE REVERSE</a:t>
              </a:r>
            </a:p>
            <a:p>
              <a:r>
                <a:rPr lang="en-US" sz="2000" dirty="0">
                  <a:latin typeface="Courier"/>
                  <a:cs typeface="Courier"/>
                </a:rPr>
                <a:t>COMPLEMENT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5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4"/>
      <p:bldP spid="9" grpId="1"/>
      <p:bldP spid="7" grpId="0"/>
      <p:bldP spid="1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atomy-alignment_blast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31" y="1363155"/>
            <a:ext cx="5923472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94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BLASTN report:  ALIGNMENTS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3943" y="2095514"/>
            <a:ext cx="1213370" cy="369332"/>
            <a:chOff x="463943" y="1926174"/>
            <a:chExt cx="1213370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37070" y="2147735"/>
              <a:ext cx="440243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3943" y="1926174"/>
              <a:ext cx="80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Strand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6362" y="4220641"/>
            <a:ext cx="4835421" cy="1846411"/>
            <a:chOff x="296362" y="4220641"/>
            <a:chExt cx="4835421" cy="1846411"/>
          </a:xfrm>
        </p:grpSpPr>
        <p:grpSp>
          <p:nvGrpSpPr>
            <p:cNvPr id="11" name="Group 10"/>
            <p:cNvGrpSpPr/>
            <p:nvPr/>
          </p:nvGrpSpPr>
          <p:grpSpPr>
            <a:xfrm>
              <a:off x="463943" y="4220641"/>
              <a:ext cx="1213370" cy="369332"/>
              <a:chOff x="463943" y="1926174"/>
              <a:chExt cx="1213370" cy="3693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237070" y="2147735"/>
                <a:ext cx="440243" cy="0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63943" y="1926174"/>
                <a:ext cx="801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Strand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629732" y="4885266"/>
              <a:ext cx="842536" cy="347156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362" y="4701055"/>
              <a:ext cx="13664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Subject start</a:t>
              </a:r>
            </a:p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coordinate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41299" y="5571065"/>
              <a:ext cx="277167" cy="347156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43900" y="5420721"/>
              <a:ext cx="1287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Subject end</a:t>
              </a:r>
            </a:p>
            <a:p>
              <a:r>
                <a:rPr lang="en-US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coordinate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29732" y="2792124"/>
            <a:ext cx="842536" cy="3471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6362" y="2607913"/>
            <a:ext cx="136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Subject start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coordinate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20887" y="3276806"/>
            <a:ext cx="1287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Subject end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coordinate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25969" y="3444083"/>
            <a:ext cx="277167" cy="3471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Displaying strand 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44759"/>
              </p:ext>
            </p:extLst>
          </p:nvPr>
        </p:nvGraphicFramePr>
        <p:xfrm>
          <a:off x="432362" y="1981195"/>
          <a:ext cx="8305240" cy="330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Plus/Plus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Plus/Minus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Minus/Plus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Minus/Minus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BLASTP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Always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Never</a:t>
                      </a:r>
                      <a:r>
                        <a:rPr lang="en-US" baseline="0" dirty="0"/>
                        <a:t> – proteins don't have a strand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BLASTN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strand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NCBI-BLAST flips the subject sequence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BLASTX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frame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= +1, +2, or 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Query frame = -1, -2, or 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TBLASTN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Sbjct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frame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= +1, +2, or 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Sbjct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frame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= </a:t>
                      </a:r>
                    </a:p>
                    <a:p>
                      <a:pPr algn="ctr"/>
                      <a:r>
                        <a:rPr lang="en-US" dirty="0"/>
                        <a:t>-1, -2, or 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TBLASTX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combination of positive or negative frames</a:t>
                      </a:r>
                      <a:r>
                        <a:rPr lang="en-US" baseline="0" dirty="0"/>
                        <a:t> for both the query and the subject sequences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95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atomy-foot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225963"/>
            <a:ext cx="4546600" cy="501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BLAST report:  FOOTER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49917" y="1443136"/>
            <a:ext cx="5066914" cy="430887"/>
            <a:chOff x="1914183" y="1689539"/>
            <a:chExt cx="5066914" cy="430887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1914183" y="1930383"/>
              <a:ext cx="76975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33107" y="1689539"/>
              <a:ext cx="43479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Matrix-specific normalizing constant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62866" y="2259790"/>
            <a:ext cx="5066914" cy="430887"/>
            <a:chOff x="1914183" y="1689539"/>
            <a:chExt cx="5066914" cy="43088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914183" y="1930383"/>
              <a:ext cx="76975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33107" y="1689539"/>
              <a:ext cx="43479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Matrix-specific normalizing constant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47946" y="2754631"/>
            <a:ext cx="4798386" cy="707886"/>
            <a:chOff x="4147946" y="2925669"/>
            <a:chExt cx="4798386" cy="707886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147946" y="3279612"/>
              <a:ext cx="76975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866870" y="2925669"/>
              <a:ext cx="40794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Product of the </a:t>
              </a:r>
              <a:r>
                <a:rPr lang="en-US" sz="2000" i="1" dirty="0">
                  <a:solidFill>
                    <a:srgbClr val="FF0000"/>
                  </a:solidFill>
                </a:rPr>
                <a:t>effective*</a:t>
              </a:r>
              <a:r>
                <a:rPr lang="en-US" sz="2000" dirty="0">
                  <a:solidFill>
                    <a:srgbClr val="FF0000"/>
                  </a:solidFill>
                </a:rPr>
                <a:t> lengths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of the query and database sequences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02905" y="3931500"/>
            <a:ext cx="3230048" cy="430887"/>
            <a:chOff x="1914183" y="1689539"/>
            <a:chExt cx="3230048" cy="43088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914183" y="1930383"/>
              <a:ext cx="76975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33107" y="1689539"/>
              <a:ext cx="25111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Database properties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6905" y="5387767"/>
            <a:ext cx="3135408" cy="430887"/>
            <a:chOff x="1914183" y="1689539"/>
            <a:chExt cx="3135408" cy="430887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14183" y="1930383"/>
              <a:ext cx="76975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33107" y="1689539"/>
              <a:ext cx="24164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Scoring parameters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6100" y="6323856"/>
            <a:ext cx="675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*effective length is the length minus length of an </a:t>
            </a:r>
            <a:r>
              <a:rPr lang="en-US" dirty="0" err="1"/>
              <a:t>hsp</a:t>
            </a:r>
            <a:r>
              <a:rPr lang="en-US" dirty="0"/>
              <a:t> with Expect = 1</a:t>
            </a:r>
          </a:p>
        </p:txBody>
      </p:sp>
    </p:spTree>
    <p:extLst>
      <p:ext uri="{BB962C8B-B14F-4D97-AF65-F5344CB8AC3E}">
        <p14:creationId xmlns:p14="http://schemas.microsoft.com/office/powerpoint/2010/main" val="17948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2A70-DFF6-E54D-9B17-E9A96805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install BLAST</a:t>
            </a:r>
          </a:p>
        </p:txBody>
      </p:sp>
    </p:spTree>
    <p:extLst>
      <p:ext uri="{BB962C8B-B14F-4D97-AF65-F5344CB8AC3E}">
        <p14:creationId xmlns:p14="http://schemas.microsoft.com/office/powerpoint/2010/main" val="495054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Running BLAST locally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926" y="1512412"/>
            <a:ext cx="84585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Two parts of a local BLAST search</a:t>
            </a:r>
          </a:p>
          <a:p>
            <a:pPr marL="1597025" lvl="1" indent="-457200">
              <a:buFont typeface="+mj-lt"/>
              <a:buAutoNum type="arabicPeriod"/>
            </a:pPr>
            <a:r>
              <a:rPr lang="en-US" sz="2400" dirty="0">
                <a:cs typeface="Calibri"/>
              </a:rPr>
              <a:t>make a database</a:t>
            </a:r>
          </a:p>
          <a:p>
            <a:pPr marL="1597025" lvl="1" indent="-457200">
              <a:buFont typeface="+mj-lt"/>
              <a:buAutoNum type="arabicPeriod"/>
            </a:pPr>
            <a:r>
              <a:rPr lang="en-US" sz="2400" dirty="0">
                <a:cs typeface="Calibri"/>
              </a:rPr>
              <a:t>query the database</a:t>
            </a:r>
          </a:p>
          <a:p>
            <a:pPr marL="225425" lvl="1"/>
            <a:endParaRPr lang="en-US" sz="2400" dirty="0">
              <a:latin typeface="Calibri"/>
              <a:cs typeface="Calibri"/>
            </a:endParaRPr>
          </a:p>
          <a:p>
            <a:pPr marL="568325" lvl="1" indent="-342900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Input FASTA-formatted files</a:t>
            </a:r>
          </a:p>
          <a:p>
            <a:pPr marL="1314450" lvl="1"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&gt;Citrullus_nad4L</a:t>
            </a:r>
          </a:p>
          <a:p>
            <a:pPr marL="1314450"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ACGGATCCTATCAAATATTTCACATTTTCTATGATCATC</a:t>
            </a:r>
          </a:p>
          <a:p>
            <a:pPr marL="1314450"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TTGGGTTAGCCATTTTCGTTATTACTTTCCGAGTCCGAG</a:t>
            </a:r>
          </a:p>
          <a:p>
            <a:pPr marL="568325" lvl="1" indent="-342900">
              <a:buFont typeface="Arial"/>
              <a:buChar char="•"/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0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Making a BLAST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926" y="1340962"/>
            <a:ext cx="84585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/>
            <a:r>
              <a:rPr lang="en-US" sz="2400" b="1" dirty="0">
                <a:latin typeface="Calibri"/>
                <a:cs typeface="Calibri"/>
              </a:rPr>
              <a:t>Step 1:  </a:t>
            </a:r>
            <a:r>
              <a:rPr lang="en-US" sz="2400" dirty="0">
                <a:latin typeface="Calibri"/>
                <a:cs typeface="Calibri"/>
              </a:rPr>
              <a:t>Format a BLAST database with 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makeblastdb</a:t>
            </a:r>
            <a:endParaRPr lang="en-US" sz="2400" dirty="0">
              <a:latin typeface="Calibri"/>
              <a:cs typeface="Calibri"/>
            </a:endParaRPr>
          </a:p>
          <a:p>
            <a:pPr marL="1314450" lvl="3" indent="-228600">
              <a:buFont typeface="Lucida Grande"/>
              <a:buChar char="–"/>
            </a:pPr>
            <a:r>
              <a:rPr lang="en-US" sz="2400" dirty="0">
                <a:latin typeface="Calibri"/>
                <a:cs typeface="Calibri"/>
              </a:rPr>
              <a:t>input is a FASTA file with one or more sequences</a:t>
            </a:r>
          </a:p>
          <a:p>
            <a:pPr marL="1314450" lvl="3" indent="-228600">
              <a:buFont typeface="Lucida Grande"/>
              <a:buChar char="–"/>
            </a:pPr>
            <a:r>
              <a:rPr lang="en-US" sz="2400" dirty="0">
                <a:latin typeface="Calibri"/>
                <a:cs typeface="Calibri"/>
              </a:rPr>
              <a:t>nucleotide </a:t>
            </a:r>
            <a:r>
              <a:rPr lang="en-US" sz="2400" u="sng" dirty="0">
                <a:latin typeface="Calibri"/>
                <a:cs typeface="Calibri"/>
              </a:rPr>
              <a:t>OR</a:t>
            </a:r>
            <a:r>
              <a:rPr lang="en-US" sz="2400" dirty="0">
                <a:latin typeface="Calibri"/>
                <a:cs typeface="Calibri"/>
              </a:rPr>
              <a:t> amino acid sequences, not both</a:t>
            </a: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see the program usage and options</a:t>
            </a: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	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makeblastdb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-help</a:t>
            </a:r>
          </a:p>
          <a:p>
            <a:pPr marL="225425" lvl="1"/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make a nucleotide database</a:t>
            </a: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	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makeblastdb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-in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mt.fasta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dbtype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nucl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4678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Making a BLAST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926" y="1344582"/>
            <a:ext cx="84585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/>
            <a:r>
              <a:rPr lang="en-US" sz="2400" b="1" dirty="0">
                <a:latin typeface="Calibri"/>
                <a:cs typeface="Calibri"/>
              </a:rPr>
              <a:t>Step 1:  </a:t>
            </a:r>
            <a:r>
              <a:rPr lang="en-US" sz="2400" dirty="0">
                <a:latin typeface="Calibri"/>
                <a:cs typeface="Calibri"/>
              </a:rPr>
              <a:t>Format a BLAST database with 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makeblastdb</a:t>
            </a:r>
            <a:endParaRPr lang="en-US" sz="2400" dirty="0">
              <a:latin typeface="Calibri"/>
              <a:cs typeface="Calibri"/>
            </a:endParaRPr>
          </a:p>
          <a:p>
            <a:pPr marL="1314450" lvl="3" indent="-228600">
              <a:buFont typeface="Lucida Grande"/>
              <a:buChar char="–"/>
            </a:pPr>
            <a:r>
              <a:rPr lang="en-US" sz="2400" dirty="0">
                <a:cs typeface="Calibri"/>
              </a:rPr>
              <a:t>input is a FASTA file with one or more sequences</a:t>
            </a:r>
          </a:p>
          <a:p>
            <a:pPr marL="1314450" lvl="3" indent="-228600">
              <a:buFont typeface="Lucida Grande"/>
              <a:buChar char="–"/>
            </a:pPr>
            <a:r>
              <a:rPr lang="en-US" sz="2400" dirty="0">
                <a:latin typeface="Calibri"/>
                <a:cs typeface="Calibri"/>
              </a:rPr>
              <a:t>nucleotide </a:t>
            </a:r>
            <a:r>
              <a:rPr lang="en-US" sz="2400" u="sng" dirty="0">
                <a:latin typeface="Calibri"/>
                <a:cs typeface="Calibri"/>
              </a:rPr>
              <a:t>OR</a:t>
            </a:r>
            <a:r>
              <a:rPr lang="en-US" sz="2400" dirty="0">
                <a:latin typeface="Calibri"/>
                <a:cs typeface="Calibri"/>
              </a:rPr>
              <a:t> amino acid data</a:t>
            </a: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make a protein database (the default)</a:t>
            </a: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	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makeblastdb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-in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mt_aa.fasta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/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do it all on the fly</a:t>
            </a: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1600" dirty="0">
                <a:latin typeface="Courier"/>
                <a:cs typeface="Courier"/>
              </a:rPr>
              <a:t>$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cat *.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fasta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|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makeblastdb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dbtype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nucl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-out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mt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-title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mt</a:t>
            </a:r>
            <a:endParaRPr lang="en-US" sz="1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0136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Querying a local BLAST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926" y="1316912"/>
            <a:ext cx="845859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/>
            <a:r>
              <a:rPr lang="en-US" sz="2400" b="1" dirty="0">
                <a:latin typeface="Calibri"/>
                <a:cs typeface="Calibri"/>
              </a:rPr>
              <a:t>Step 2: </a:t>
            </a:r>
            <a:r>
              <a:rPr lang="en-US" sz="2400" dirty="0">
                <a:latin typeface="Calibri"/>
                <a:cs typeface="Calibri"/>
              </a:rPr>
              <a:t>Query your database with any of the following programs</a:t>
            </a:r>
          </a:p>
          <a:p>
            <a:pPr marL="1257300" lvl="3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blastn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257300" lvl="3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blastp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257300" lvl="3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blastx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257300" lvl="3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tblastn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257300" lvl="3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tblastx</a:t>
            </a:r>
            <a:endParaRPr lang="en-US" dirty="0">
              <a:latin typeface="Courier"/>
              <a:cs typeface="Courier"/>
            </a:endParaRP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see the program usage and options for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blastn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blastn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-help</a:t>
            </a: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see the program usage and options for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blastx</a:t>
            </a:r>
            <a:endParaRPr lang="en-US" sz="2000" dirty="0"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blastx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-help</a:t>
            </a:r>
          </a:p>
          <a:p>
            <a:pPr marL="225425" lvl="1"/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/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83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Querying a local BLAST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926" y="1512412"/>
            <a:ext cx="8458592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/>
            <a:r>
              <a:rPr lang="en-US" sz="2000" dirty="0">
                <a:latin typeface="Courier"/>
                <a:cs typeface="Courier"/>
              </a:rPr>
              <a:t># BLASTN search with default parameters (</a:t>
            </a:r>
            <a:r>
              <a:rPr lang="en-US" sz="2000" dirty="0" err="1">
                <a:latin typeface="Courier"/>
                <a:cs typeface="Courier"/>
              </a:rPr>
              <a:t>megablast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search nad4L.fasta against the </a:t>
            </a:r>
            <a:r>
              <a:rPr lang="en-US" sz="2000" dirty="0" err="1">
                <a:latin typeface="Courier"/>
                <a:cs typeface="Courier"/>
              </a:rPr>
              <a:t>mt</a:t>
            </a:r>
            <a:r>
              <a:rPr lang="en-US" sz="2000" dirty="0">
                <a:latin typeface="Courier"/>
                <a:cs typeface="Courier"/>
              </a:rPr>
              <a:t> database</a:t>
            </a: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print output to STDOUT</a:t>
            </a: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blastn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-query nad4L.fasta -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db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mt.fasta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BLASTN search for 'somewhat similar' matches</a:t>
            </a: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redirect output to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out.blastn</a:t>
            </a:r>
            <a:endParaRPr lang="en-US" sz="2000" dirty="0">
              <a:latin typeface="Courier"/>
              <a:cs typeface="Courier"/>
            </a:endParaRPr>
          </a:p>
          <a:p>
            <a:pPr marL="514350" lvl="1" indent="-288925"/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blastn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outfmt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0 -dust yes -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word_size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9 -reward 2 </a:t>
            </a:r>
          </a:p>
          <a:p>
            <a:pPr marL="514350" lvl="1" indent="-288925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-penalty -3 -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gapopen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5 -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gapextend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2 -query nad4L.fasta</a:t>
            </a:r>
          </a:p>
          <a:p>
            <a:pPr marL="514350" lvl="1" indent="-288925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-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db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mt.fasta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out.blastn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/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9222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Formatting the 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" y="1512412"/>
            <a:ext cx="8661400" cy="303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/>
            <a:r>
              <a:rPr lang="en-US" sz="2000" dirty="0">
                <a:cs typeface="Courier"/>
              </a:rPr>
              <a:t>Use the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outfmt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latin typeface="Calibri"/>
                <a:cs typeface="Calibri"/>
              </a:rPr>
              <a:t>option to modify the output format</a:t>
            </a:r>
          </a:p>
          <a:p>
            <a:pPr marL="1314450" lvl="3" indent="-28575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The default 'alignment' view is</a:t>
            </a:r>
            <a:r>
              <a:rPr lang="en-US" sz="2000" dirty="0">
                <a:latin typeface="Courier"/>
                <a:cs typeface="Courier"/>
              </a:rPr>
              <a:t> '-</a:t>
            </a:r>
            <a:r>
              <a:rPr lang="en-US" sz="2000" dirty="0" err="1">
                <a:latin typeface="Courier"/>
                <a:cs typeface="Courier"/>
              </a:rPr>
              <a:t>outfmt</a:t>
            </a:r>
            <a:r>
              <a:rPr lang="en-US" sz="2000" dirty="0">
                <a:latin typeface="Courier"/>
                <a:cs typeface="Courier"/>
              </a:rPr>
              <a:t> 0'</a:t>
            </a:r>
          </a:p>
          <a:p>
            <a:pPr marL="1314450" lvl="3" indent="-285750">
              <a:buFont typeface="Arial"/>
              <a:buChar char="•"/>
            </a:pPr>
            <a:r>
              <a:rPr lang="en-US" sz="2000" dirty="0">
                <a:cs typeface="Calibri"/>
              </a:rPr>
              <a:t>Tabular view </a:t>
            </a:r>
            <a:r>
              <a:rPr lang="en-US" sz="2000" dirty="0">
                <a:latin typeface="Courier"/>
                <a:cs typeface="Courier"/>
              </a:rPr>
              <a:t> '-</a:t>
            </a:r>
            <a:r>
              <a:rPr lang="en-US" sz="2000" dirty="0" err="1">
                <a:latin typeface="Courier"/>
                <a:cs typeface="Courier"/>
              </a:rPr>
              <a:t>outfmt</a:t>
            </a:r>
            <a:r>
              <a:rPr lang="en-US" sz="2000" dirty="0">
                <a:latin typeface="Courier"/>
                <a:cs typeface="Courier"/>
              </a:rPr>
              <a:t> 6' </a:t>
            </a:r>
            <a:r>
              <a:rPr lang="en-US" sz="2000" dirty="0">
                <a:cs typeface="Calibri"/>
              </a:rPr>
              <a:t>is </a:t>
            </a:r>
            <a:r>
              <a:rPr lang="en-US" sz="2000" dirty="0">
                <a:latin typeface="Calibri"/>
                <a:cs typeface="Calibri"/>
              </a:rPr>
              <a:t>sometimes easier/sufficient</a:t>
            </a:r>
          </a:p>
          <a:p>
            <a:pPr marL="1314450" lvl="3" indent="-28575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Tab-separated columns are easy to parse</a:t>
            </a: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search nad4L.fasta against the </a:t>
            </a:r>
            <a:r>
              <a:rPr lang="en-US" sz="2000" dirty="0" err="1">
                <a:latin typeface="Courier"/>
                <a:cs typeface="Courier"/>
              </a:rPr>
              <a:t>mt</a:t>
            </a:r>
            <a:r>
              <a:rPr lang="en-US" sz="2000" dirty="0">
                <a:latin typeface="Courier"/>
                <a:cs typeface="Courier"/>
              </a:rPr>
              <a:t> database </a:t>
            </a: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blastn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-query nad4L.fasta -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db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mt.fasta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outfmt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6</a:t>
            </a:r>
          </a:p>
          <a:p>
            <a:pPr marL="225425" lvl="1"/>
            <a:endParaRPr lang="en-US" sz="2000" dirty="0">
              <a:latin typeface="Courier"/>
              <a:cs typeface="Courier"/>
            </a:endParaRPr>
          </a:p>
          <a:p>
            <a:pPr marL="225425" lvl="1"/>
            <a:r>
              <a:rPr lang="en-US" sz="2000" dirty="0">
                <a:latin typeface="Courier"/>
                <a:cs typeface="Courier"/>
              </a:rPr>
              <a:t># -</a:t>
            </a:r>
            <a:r>
              <a:rPr lang="en-US" sz="2000" dirty="0" err="1">
                <a:latin typeface="Courier"/>
                <a:cs typeface="Courier"/>
              </a:rPr>
              <a:t>outfmt</a:t>
            </a:r>
            <a:r>
              <a:rPr lang="en-US" sz="2000" dirty="0">
                <a:latin typeface="Courier"/>
                <a:cs typeface="Courier"/>
              </a:rPr>
              <a:t> 6</a:t>
            </a:r>
          </a:p>
          <a:p>
            <a:pPr marL="0" lvl="1" algn="ctr">
              <a:lnSpc>
                <a:spcPct val="120000"/>
              </a:lnSpc>
            </a:pPr>
            <a:r>
              <a:rPr lang="en-US" sz="1150" b="1" dirty="0" err="1">
                <a:latin typeface="Courier"/>
                <a:cs typeface="Courier"/>
              </a:rPr>
              <a:t>qseqid</a:t>
            </a:r>
            <a:r>
              <a:rPr lang="en-US" sz="1150" b="1" dirty="0">
                <a:latin typeface="Courier"/>
                <a:cs typeface="Courier"/>
              </a:rPr>
              <a:t>, </a:t>
            </a:r>
            <a:r>
              <a:rPr lang="en-US" sz="1150" b="1" dirty="0" err="1">
                <a:latin typeface="Courier"/>
                <a:cs typeface="Courier"/>
              </a:rPr>
              <a:t>sseqid</a:t>
            </a:r>
            <a:r>
              <a:rPr lang="en-US" sz="1150" b="1" dirty="0">
                <a:latin typeface="Courier"/>
                <a:cs typeface="Courier"/>
              </a:rPr>
              <a:t>, </a:t>
            </a:r>
            <a:r>
              <a:rPr lang="en-US" sz="1150" b="1" dirty="0" err="1">
                <a:latin typeface="Courier"/>
                <a:cs typeface="Courier"/>
              </a:rPr>
              <a:t>pident</a:t>
            </a:r>
            <a:r>
              <a:rPr lang="en-US" sz="1150" b="1" dirty="0">
                <a:latin typeface="Courier"/>
                <a:cs typeface="Courier"/>
              </a:rPr>
              <a:t>, length, mismatch, </a:t>
            </a:r>
            <a:r>
              <a:rPr lang="en-US" sz="1150" b="1" dirty="0" err="1">
                <a:latin typeface="Courier"/>
                <a:cs typeface="Courier"/>
              </a:rPr>
              <a:t>gapopen</a:t>
            </a:r>
            <a:r>
              <a:rPr lang="en-US" sz="1150" b="1" dirty="0">
                <a:latin typeface="Courier"/>
                <a:cs typeface="Courier"/>
              </a:rPr>
              <a:t>, </a:t>
            </a:r>
            <a:r>
              <a:rPr lang="en-US" sz="1150" b="1" dirty="0" err="1">
                <a:latin typeface="Courier"/>
                <a:cs typeface="Courier"/>
              </a:rPr>
              <a:t>qstart</a:t>
            </a:r>
            <a:r>
              <a:rPr lang="en-US" sz="1150" b="1" dirty="0">
                <a:latin typeface="Courier"/>
                <a:cs typeface="Courier"/>
              </a:rPr>
              <a:t>, </a:t>
            </a:r>
            <a:r>
              <a:rPr lang="en-US" sz="1150" b="1" dirty="0" err="1">
                <a:latin typeface="Courier"/>
                <a:cs typeface="Courier"/>
              </a:rPr>
              <a:t>qend</a:t>
            </a:r>
            <a:r>
              <a:rPr lang="en-US" sz="1150" b="1" dirty="0">
                <a:latin typeface="Courier"/>
                <a:cs typeface="Courier"/>
              </a:rPr>
              <a:t>, </a:t>
            </a:r>
            <a:r>
              <a:rPr lang="en-US" sz="1150" b="1" dirty="0" err="1">
                <a:latin typeface="Courier"/>
                <a:cs typeface="Courier"/>
              </a:rPr>
              <a:t>sstart</a:t>
            </a:r>
            <a:r>
              <a:rPr lang="en-US" sz="1150" b="1" dirty="0">
                <a:latin typeface="Courier"/>
                <a:cs typeface="Courier"/>
              </a:rPr>
              <a:t>, send, </a:t>
            </a:r>
            <a:r>
              <a:rPr lang="en-US" sz="1150" b="1" dirty="0" err="1">
                <a:latin typeface="Courier"/>
                <a:cs typeface="Courier"/>
              </a:rPr>
              <a:t>evalue</a:t>
            </a:r>
            <a:r>
              <a:rPr lang="en-US" sz="1150" b="1" dirty="0">
                <a:latin typeface="Courier"/>
                <a:cs typeface="Courier"/>
              </a:rPr>
              <a:t>, </a:t>
            </a:r>
            <a:r>
              <a:rPr lang="en-US" sz="1150" b="1" dirty="0" err="1">
                <a:latin typeface="Courier"/>
                <a:cs typeface="Courier"/>
              </a:rPr>
              <a:t>bitscore</a:t>
            </a:r>
            <a:endParaRPr lang="en-US" sz="115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335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Reverse complementing DNA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0172" y="1926910"/>
            <a:ext cx="600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5' 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CCT</a:t>
            </a:r>
            <a:r>
              <a:rPr lang="en-US" sz="3600" dirty="0">
                <a:latin typeface="Courier"/>
                <a:cs typeface="Courier"/>
              </a:rPr>
              <a:t>CTCGAATGG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TAA</a:t>
            </a:r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 3'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60172" y="2412368"/>
            <a:ext cx="600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3' 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GGA</a:t>
            </a:r>
            <a:r>
              <a:rPr lang="en-US" sz="3600" dirty="0">
                <a:latin typeface="Courier"/>
                <a:cs typeface="Courier"/>
              </a:rPr>
              <a:t>GAGCTTACC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ATT</a:t>
            </a:r>
            <a:r>
              <a:rPr lang="en-US" sz="3600" dirty="0">
                <a:latin typeface="Courier"/>
                <a:cs typeface="Courier"/>
              </a:rPr>
              <a:t> 5'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7104" y="4785979"/>
            <a:ext cx="8235658" cy="707886"/>
            <a:chOff x="627104" y="5285532"/>
            <a:chExt cx="8235658" cy="707886"/>
          </a:xfrm>
        </p:grpSpPr>
        <p:sp>
          <p:nvSpPr>
            <p:cNvPr id="17" name="TextBox 16"/>
            <p:cNvSpPr txBox="1"/>
            <p:nvPr/>
          </p:nvSpPr>
          <p:spPr>
            <a:xfrm>
              <a:off x="2860172" y="5316310"/>
              <a:ext cx="6002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Courier"/>
                  <a:cs typeface="Courier"/>
                </a:rPr>
                <a:t>5' </a:t>
              </a:r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TTA</a:t>
              </a:r>
              <a:r>
                <a:rPr lang="en-US" sz="3600" dirty="0">
                  <a:latin typeface="Courier"/>
                  <a:cs typeface="Courier"/>
                </a:rPr>
                <a:t>CCATTCGAG</a:t>
              </a:r>
              <a:r>
                <a:rPr lang="en-US" sz="3600" dirty="0">
                  <a:solidFill>
                    <a:srgbClr val="FF0000"/>
                  </a:solidFill>
                  <a:latin typeface="Courier"/>
                  <a:cs typeface="Courier"/>
                </a:rPr>
                <a:t>AGG</a:t>
              </a:r>
              <a:r>
                <a:rPr lang="en-US" sz="3600" dirty="0">
                  <a:solidFill>
                    <a:srgbClr val="000000"/>
                  </a:solidFill>
                  <a:latin typeface="Courier"/>
                  <a:cs typeface="Courier"/>
                </a:rPr>
                <a:t> 3'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7104" y="5285532"/>
              <a:ext cx="18777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/>
                  <a:cs typeface="Courier"/>
                </a:rPr>
                <a:t>THE REVERSE</a:t>
              </a:r>
            </a:p>
            <a:p>
              <a:r>
                <a:rPr lang="en-US" sz="2000" dirty="0">
                  <a:latin typeface="Courier"/>
                  <a:cs typeface="Courier"/>
                </a:rPr>
                <a:t>COMPLEMENT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49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Translation frames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3158" y="2824412"/>
            <a:ext cx="6002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5' 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CCT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CTC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GAA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TGG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TAA</a:t>
            </a:r>
            <a:r>
              <a:rPr lang="en-US" sz="3600" dirty="0">
                <a:latin typeface="Courier"/>
                <a:cs typeface="Courier"/>
              </a:rPr>
              <a:t> 3'</a:t>
            </a:r>
          </a:p>
          <a:p>
            <a:r>
              <a:rPr lang="en-US" sz="3600" dirty="0">
                <a:latin typeface="Courier"/>
                <a:cs typeface="Courier"/>
              </a:rPr>
              <a:t>3' 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GGAGAGCTTACCATT</a:t>
            </a:r>
            <a:r>
              <a:rPr lang="en-US" sz="3600" dirty="0">
                <a:latin typeface="Courier"/>
                <a:cs typeface="Courier"/>
              </a:rPr>
              <a:t> 5'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4411" y="1828442"/>
            <a:ext cx="1339016" cy="3376912"/>
            <a:chOff x="1521719" y="1565666"/>
            <a:chExt cx="1339016" cy="3376912"/>
          </a:xfrm>
        </p:grpSpPr>
        <p:sp>
          <p:nvSpPr>
            <p:cNvPr id="5" name="TextBox 4"/>
            <p:cNvSpPr txBox="1"/>
            <p:nvPr/>
          </p:nvSpPr>
          <p:spPr>
            <a:xfrm>
              <a:off x="1868024" y="2080256"/>
              <a:ext cx="646406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u="sng" dirty="0">
                  <a:solidFill>
                    <a:srgbClr val="FF0000"/>
                  </a:solidFill>
                  <a:latin typeface="Courier"/>
                  <a:cs typeface="Courier"/>
                </a:rPr>
                <a:t>+1</a:t>
              </a:r>
            </a:p>
            <a:p>
              <a:r>
                <a:rPr lang="en-US" sz="3000" dirty="0">
                  <a:solidFill>
                    <a:srgbClr val="0000FF"/>
                  </a:solidFill>
                  <a:latin typeface="Courier"/>
                  <a:cs typeface="Courier"/>
                </a:rPr>
                <a:t>+2</a:t>
              </a:r>
            </a:p>
            <a:p>
              <a:r>
                <a:rPr lang="en-US" sz="3000" dirty="0">
                  <a:solidFill>
                    <a:srgbClr val="008000"/>
                  </a:solidFill>
                  <a:latin typeface="Courier"/>
                  <a:cs typeface="Courier"/>
                </a:rPr>
                <a:t>+3</a:t>
              </a:r>
            </a:p>
            <a:p>
              <a:r>
                <a:rPr lang="en-US" sz="3000" dirty="0">
                  <a:solidFill>
                    <a:schemeClr val="accent2">
                      <a:lumMod val="75000"/>
                    </a:schemeClr>
                  </a:solidFill>
                  <a:latin typeface="Courier"/>
                  <a:cs typeface="Courier"/>
                </a:rPr>
                <a:t>-1</a:t>
              </a:r>
            </a:p>
            <a:p>
              <a:r>
                <a:rPr lang="en-US" sz="3000" dirty="0">
                  <a:solidFill>
                    <a:schemeClr val="accent5">
                      <a:lumMod val="75000"/>
                    </a:schemeClr>
                  </a:solidFill>
                  <a:latin typeface="Courier"/>
                  <a:cs typeface="Courier"/>
                </a:rPr>
                <a:t>-2</a:t>
              </a:r>
            </a:p>
            <a:p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  <a:latin typeface="Courier"/>
                  <a:cs typeface="Courier"/>
                </a:rPr>
                <a:t>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1719" y="1565666"/>
              <a:ext cx="13390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Courier"/>
                  <a:cs typeface="Courier"/>
                </a:rPr>
                <a:t>FRAME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776930" y="1959820"/>
            <a:ext cx="21895" cy="94158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4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Translation frames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3158" y="2824412"/>
            <a:ext cx="6002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5' 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C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CTC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TCG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AAT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GGT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AA</a:t>
            </a:r>
            <a:r>
              <a:rPr lang="en-US" sz="3600" dirty="0">
                <a:latin typeface="Courier"/>
                <a:cs typeface="Courier"/>
              </a:rPr>
              <a:t> 3'</a:t>
            </a:r>
          </a:p>
          <a:p>
            <a:r>
              <a:rPr lang="en-US" sz="3600" dirty="0">
                <a:latin typeface="Courier"/>
                <a:cs typeface="Courier"/>
              </a:rPr>
              <a:t>3' 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GGAGAGCTTACCATT</a:t>
            </a:r>
            <a:r>
              <a:rPr lang="en-US" sz="3600" dirty="0">
                <a:latin typeface="Courier"/>
                <a:cs typeface="Courier"/>
              </a:rPr>
              <a:t> 5'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4411" y="1828442"/>
            <a:ext cx="1339016" cy="3376912"/>
            <a:chOff x="1521719" y="1565666"/>
            <a:chExt cx="1339016" cy="3376912"/>
          </a:xfrm>
        </p:grpSpPr>
        <p:sp>
          <p:nvSpPr>
            <p:cNvPr id="5" name="TextBox 4"/>
            <p:cNvSpPr txBox="1"/>
            <p:nvPr/>
          </p:nvSpPr>
          <p:spPr>
            <a:xfrm>
              <a:off x="1868024" y="2080256"/>
              <a:ext cx="646406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latin typeface="Courier"/>
                  <a:cs typeface="Courier"/>
                </a:rPr>
                <a:t>+1</a:t>
              </a:r>
            </a:p>
            <a:p>
              <a:r>
                <a:rPr lang="en-US" sz="3000" u="sng" dirty="0">
                  <a:solidFill>
                    <a:srgbClr val="0000FF"/>
                  </a:solidFill>
                  <a:latin typeface="Courier"/>
                  <a:cs typeface="Courier"/>
                </a:rPr>
                <a:t>+2</a:t>
              </a:r>
            </a:p>
            <a:p>
              <a:r>
                <a:rPr lang="en-US" sz="3000" dirty="0">
                  <a:solidFill>
                    <a:srgbClr val="008000"/>
                  </a:solidFill>
                  <a:latin typeface="Courier"/>
                  <a:cs typeface="Courier"/>
                </a:rPr>
                <a:t>+3</a:t>
              </a:r>
            </a:p>
            <a:p>
              <a:r>
                <a:rPr lang="en-US" sz="3000" dirty="0">
                  <a:solidFill>
                    <a:schemeClr val="accent2">
                      <a:lumMod val="75000"/>
                    </a:schemeClr>
                  </a:solidFill>
                  <a:latin typeface="Courier"/>
                  <a:cs typeface="Courier"/>
                </a:rPr>
                <a:t>-1</a:t>
              </a:r>
            </a:p>
            <a:p>
              <a:r>
                <a:rPr lang="en-US" sz="3000" dirty="0">
                  <a:solidFill>
                    <a:schemeClr val="accent5">
                      <a:lumMod val="75000"/>
                    </a:schemeClr>
                  </a:solidFill>
                  <a:latin typeface="Courier"/>
                  <a:cs typeface="Courier"/>
                </a:rPr>
                <a:t>-2</a:t>
              </a:r>
            </a:p>
            <a:p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  <a:latin typeface="Courier"/>
                  <a:cs typeface="Courier"/>
                </a:rPr>
                <a:t>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1719" y="1565666"/>
              <a:ext cx="13390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Courier"/>
                  <a:cs typeface="Courier"/>
                </a:rPr>
                <a:t>FRAME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4061578" y="1959820"/>
            <a:ext cx="21895" cy="941589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8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Translation frames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3158" y="2824412"/>
            <a:ext cx="6002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5'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CC</a:t>
            </a:r>
            <a:r>
              <a:rPr lang="en-US" sz="3600" dirty="0">
                <a:solidFill>
                  <a:srgbClr val="008000"/>
                </a:solidFill>
                <a:latin typeface="Courier"/>
                <a:cs typeface="Courier"/>
              </a:rPr>
              <a:t>TCT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CGA</a:t>
            </a:r>
            <a:r>
              <a:rPr lang="en-US" sz="3600" dirty="0">
                <a:solidFill>
                  <a:srgbClr val="008000"/>
                </a:solidFill>
                <a:latin typeface="Courier"/>
                <a:cs typeface="Courier"/>
              </a:rPr>
              <a:t>ATG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GTA</a:t>
            </a:r>
            <a:r>
              <a:rPr lang="en-US" sz="36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3600" dirty="0">
                <a:latin typeface="Courier"/>
                <a:cs typeface="Courier"/>
              </a:rPr>
              <a:t> 3'</a:t>
            </a:r>
          </a:p>
          <a:p>
            <a:r>
              <a:rPr lang="en-US" sz="3600" dirty="0">
                <a:latin typeface="Courier"/>
                <a:cs typeface="Courier"/>
              </a:rPr>
              <a:t>3' 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GGAGAGCTTACCATT</a:t>
            </a:r>
            <a:r>
              <a:rPr lang="en-US" sz="3600" dirty="0">
                <a:latin typeface="Courier"/>
                <a:cs typeface="Courier"/>
              </a:rPr>
              <a:t> 5'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4411" y="1828442"/>
            <a:ext cx="1339016" cy="3376912"/>
            <a:chOff x="1521719" y="1565666"/>
            <a:chExt cx="1339016" cy="3376912"/>
          </a:xfrm>
        </p:grpSpPr>
        <p:sp>
          <p:nvSpPr>
            <p:cNvPr id="5" name="TextBox 4"/>
            <p:cNvSpPr txBox="1"/>
            <p:nvPr/>
          </p:nvSpPr>
          <p:spPr>
            <a:xfrm>
              <a:off x="1868024" y="2080256"/>
              <a:ext cx="646406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latin typeface="Courier"/>
                  <a:cs typeface="Courier"/>
                </a:rPr>
                <a:t>+1</a:t>
              </a:r>
            </a:p>
            <a:p>
              <a:r>
                <a:rPr lang="en-US" sz="3000" dirty="0">
                  <a:solidFill>
                    <a:srgbClr val="0000FF"/>
                  </a:solidFill>
                  <a:latin typeface="Courier"/>
                  <a:cs typeface="Courier"/>
                </a:rPr>
                <a:t>+2</a:t>
              </a:r>
            </a:p>
            <a:p>
              <a:r>
                <a:rPr lang="en-US" sz="3000" u="sng" dirty="0">
                  <a:solidFill>
                    <a:srgbClr val="008000"/>
                  </a:solidFill>
                  <a:latin typeface="Courier"/>
                  <a:cs typeface="Courier"/>
                </a:rPr>
                <a:t>+3</a:t>
              </a:r>
            </a:p>
            <a:p>
              <a:r>
                <a:rPr lang="en-US" sz="3000" dirty="0">
                  <a:solidFill>
                    <a:schemeClr val="accent2">
                      <a:lumMod val="75000"/>
                    </a:schemeClr>
                  </a:solidFill>
                  <a:latin typeface="Courier"/>
                  <a:cs typeface="Courier"/>
                </a:rPr>
                <a:t>-1</a:t>
              </a:r>
            </a:p>
            <a:p>
              <a:r>
                <a:rPr lang="en-US" sz="3000" dirty="0">
                  <a:solidFill>
                    <a:schemeClr val="accent5">
                      <a:lumMod val="75000"/>
                    </a:schemeClr>
                  </a:solidFill>
                  <a:latin typeface="Courier"/>
                  <a:cs typeface="Courier"/>
                </a:rPr>
                <a:t>-2</a:t>
              </a:r>
            </a:p>
            <a:p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  <a:latin typeface="Courier"/>
                  <a:cs typeface="Courier"/>
                </a:rPr>
                <a:t>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1719" y="1565666"/>
              <a:ext cx="13390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Courier"/>
                  <a:cs typeface="Courier"/>
                </a:rPr>
                <a:t>FRAME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4324330" y="1959820"/>
            <a:ext cx="21895" cy="941589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9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06452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Translation frames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3158" y="2824412"/>
            <a:ext cx="6002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5'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CCTCTCGAATGGTAA </a:t>
            </a:r>
            <a:r>
              <a:rPr lang="en-US" sz="3600" dirty="0">
                <a:latin typeface="Courier"/>
                <a:cs typeface="Courier"/>
              </a:rPr>
              <a:t>3'</a:t>
            </a:r>
          </a:p>
          <a:p>
            <a:r>
              <a:rPr lang="en-US" sz="3600" dirty="0">
                <a:latin typeface="Courier"/>
                <a:cs typeface="Courier"/>
              </a:rPr>
              <a:t>3'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GGA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GAG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CTT</a:t>
            </a:r>
            <a:r>
              <a:rPr lang="en-US" sz="3600" dirty="0">
                <a:solidFill>
                  <a:srgbClr val="A6A6A6"/>
                </a:solidFill>
                <a:latin typeface="Courier"/>
                <a:cs typeface="Courier"/>
              </a:rPr>
              <a:t>ACC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ATT</a:t>
            </a:r>
            <a:r>
              <a:rPr lang="en-US" sz="3600" dirty="0">
                <a:latin typeface="Courier"/>
                <a:cs typeface="Courier"/>
              </a:rPr>
              <a:t> 5'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4411" y="1828442"/>
            <a:ext cx="1339016" cy="3376912"/>
            <a:chOff x="1521719" y="1565666"/>
            <a:chExt cx="1339016" cy="3376912"/>
          </a:xfrm>
        </p:grpSpPr>
        <p:sp>
          <p:nvSpPr>
            <p:cNvPr id="5" name="TextBox 4"/>
            <p:cNvSpPr txBox="1"/>
            <p:nvPr/>
          </p:nvSpPr>
          <p:spPr>
            <a:xfrm>
              <a:off x="1868024" y="2080256"/>
              <a:ext cx="646406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latin typeface="Courier"/>
                  <a:cs typeface="Courier"/>
                </a:rPr>
                <a:t>+1</a:t>
              </a:r>
            </a:p>
            <a:p>
              <a:r>
                <a:rPr lang="en-US" sz="3000" dirty="0">
                  <a:solidFill>
                    <a:srgbClr val="0000FF"/>
                  </a:solidFill>
                  <a:latin typeface="Courier"/>
                  <a:cs typeface="Courier"/>
                </a:rPr>
                <a:t>+2</a:t>
              </a:r>
            </a:p>
            <a:p>
              <a:r>
                <a:rPr lang="en-US" sz="3000" dirty="0">
                  <a:solidFill>
                    <a:srgbClr val="008000"/>
                  </a:solidFill>
                  <a:latin typeface="Courier"/>
                  <a:cs typeface="Courier"/>
                </a:rPr>
                <a:t>+3</a:t>
              </a:r>
            </a:p>
            <a:p>
              <a:r>
                <a:rPr lang="en-US" sz="3000" u="sng" dirty="0">
                  <a:solidFill>
                    <a:schemeClr val="accent2">
                      <a:lumMod val="75000"/>
                    </a:schemeClr>
                  </a:solidFill>
                  <a:latin typeface="Courier"/>
                  <a:cs typeface="Courier"/>
                </a:rPr>
                <a:t>-1</a:t>
              </a:r>
            </a:p>
            <a:p>
              <a:r>
                <a:rPr lang="en-US" sz="3000" dirty="0">
                  <a:solidFill>
                    <a:schemeClr val="accent5">
                      <a:lumMod val="75000"/>
                    </a:schemeClr>
                  </a:solidFill>
                  <a:latin typeface="Courier"/>
                  <a:cs typeface="Courier"/>
                </a:rPr>
                <a:t>-2</a:t>
              </a:r>
            </a:p>
            <a:p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  <a:latin typeface="Courier"/>
                  <a:cs typeface="Courier"/>
                </a:rPr>
                <a:t>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1719" y="1565666"/>
              <a:ext cx="13390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Courier"/>
                  <a:cs typeface="Courier"/>
                </a:rPr>
                <a:t>FRAME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663335" y="4024741"/>
            <a:ext cx="0" cy="1123332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7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16985</TotalTime>
  <Words>1449</Words>
  <Application>Microsoft Macintosh PowerPoint</Application>
  <PresentationFormat>On-screen Show (4:3)</PresentationFormat>
  <Paragraphs>403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Courier</vt:lpstr>
      <vt:lpstr>Lucida Grande</vt:lpstr>
      <vt:lpstr>Monaco</vt:lpstr>
      <vt:lpstr>Wingdings</vt:lpstr>
      <vt:lpstr>Office Theme</vt:lpstr>
      <vt:lpstr>BLAST</vt:lpstr>
      <vt:lpstr>REVIEW: DNA structure</vt:lpstr>
      <vt:lpstr>Genes are encoded on both DNA strands</vt:lpstr>
      <vt:lpstr>Reverse complementing DNA</vt:lpstr>
      <vt:lpstr>Reverse complementing DNA</vt:lpstr>
      <vt:lpstr>Translation frames</vt:lpstr>
      <vt:lpstr>Translation frames</vt:lpstr>
      <vt:lpstr>Translation frames</vt:lpstr>
      <vt:lpstr>Translation frames</vt:lpstr>
      <vt:lpstr>Translation frames</vt:lpstr>
      <vt:lpstr>Translation frames</vt:lpstr>
      <vt:lpstr>BLAST</vt:lpstr>
      <vt:lpstr>BLAST</vt:lpstr>
      <vt:lpstr>The BLAST algorithm</vt:lpstr>
      <vt:lpstr>The BLAST algorithm (continued)</vt:lpstr>
      <vt:lpstr>The BLAST algorithm (continued)</vt:lpstr>
      <vt:lpstr>Scoring matrices</vt:lpstr>
      <vt:lpstr>Scoring matrices</vt:lpstr>
      <vt:lpstr>The Five BLAST Programs</vt:lpstr>
      <vt:lpstr>BLAST* report:  HEADER</vt:lpstr>
      <vt:lpstr>BLAST* report:  ONE-LINE SUMMARIES</vt:lpstr>
      <vt:lpstr>BLAST* report:  ALIGNMENTS</vt:lpstr>
      <vt:lpstr>BLASTX report:  ALIGNMENTS</vt:lpstr>
      <vt:lpstr>BLASTX report:  ALIGNMENTS</vt:lpstr>
      <vt:lpstr>BLAST: Expectations and Scoring</vt:lpstr>
      <vt:lpstr>BLAST scores</vt:lpstr>
      <vt:lpstr>BLAST scores</vt:lpstr>
      <vt:lpstr>BLAST scores</vt:lpstr>
      <vt:lpstr>Number of hits by e-value</vt:lpstr>
      <vt:lpstr>BLASTX report:  ALIGNMENTS</vt:lpstr>
      <vt:lpstr>Positively scoring mismatches in the scoring matrix</vt:lpstr>
      <vt:lpstr>BLASTX report:  ALIGNMENTS</vt:lpstr>
      <vt:lpstr>BLASTX report:  ALIGNMENTS</vt:lpstr>
      <vt:lpstr>BLASTX report:  ALIGNMENTS</vt:lpstr>
      <vt:lpstr>BLASTX report:  ALIGNMENTS</vt:lpstr>
      <vt:lpstr>BLASTN report:  ALIGNMENTS</vt:lpstr>
      <vt:lpstr>BLASTN report:  ALIGNMENTS</vt:lpstr>
      <vt:lpstr>BLASTN report:  ALIGNMENTS</vt:lpstr>
      <vt:lpstr>BLASTN report:  ALIGNMENTS</vt:lpstr>
      <vt:lpstr>BLASTN report:  ALIGNMENTS</vt:lpstr>
      <vt:lpstr>Displaying strand information</vt:lpstr>
      <vt:lpstr>BLAST report:  FOOTER</vt:lpstr>
      <vt:lpstr>PowerPoint Presentation</vt:lpstr>
      <vt:lpstr>Running BLAST locally</vt:lpstr>
      <vt:lpstr>Making a BLAST database</vt:lpstr>
      <vt:lpstr>Making a BLAST database</vt:lpstr>
      <vt:lpstr>Querying a local BLAST database</vt:lpstr>
      <vt:lpstr>Querying a local BLAST database</vt:lpstr>
      <vt:lpstr>Formatting the output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Alverson</dc:creator>
  <cp:lastModifiedBy>Microsoft Office User</cp:lastModifiedBy>
  <cp:revision>908</cp:revision>
  <cp:lastPrinted>2013-02-07T17:33:55Z</cp:lastPrinted>
  <dcterms:created xsi:type="dcterms:W3CDTF">2013-01-08T16:50:50Z</dcterms:created>
  <dcterms:modified xsi:type="dcterms:W3CDTF">2018-02-14T20:05:41Z</dcterms:modified>
</cp:coreProperties>
</file>