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3" r:id="rId10"/>
    <p:sldId id="262" r:id="rId11"/>
    <p:sldId id="279" r:id="rId12"/>
    <p:sldId id="278" r:id="rId13"/>
    <p:sldId id="271" r:id="rId14"/>
    <p:sldId id="272" r:id="rId15"/>
    <p:sldId id="273" r:id="rId16"/>
    <p:sldId id="275" r:id="rId17"/>
    <p:sldId id="276" r:id="rId18"/>
    <p:sldId id="277" r:id="rId19"/>
    <p:sldId id="282" r:id="rId20"/>
    <p:sldId id="28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2"/>
    <p:restoredTop sz="95662"/>
  </p:normalViewPr>
  <p:slideViewPr>
    <p:cSldViewPr snapToGrid="0" snapToObjects="1">
      <p:cViewPr varScale="1">
        <p:scale>
          <a:sx n="204" d="100"/>
          <a:sy n="204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9718-57DF-3340-801D-13130AD4483E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3367-2562-024E-AEA3-5EC209975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7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72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6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1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0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8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D0FA-6A7B-8444-A447-3B5AA0B24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120F-7C53-FA43-B47F-EC3C20EF4E1C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D1C8-5007-F345-A3F1-8BAF3FCD0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" TargetMode="External"/><Relationship Id="rId7" Type="http://schemas.openxmlformats.org/officeDocument/2006/relationships/hyperlink" Target="https://www.datacamp.com/community/blog/ipython-jupyter#gs.3u5kJq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tutorials/tutorial-jupyter-notebook#gs.EJrQvQs" TargetMode="External"/><Relationship Id="rId5" Type="http://schemas.openxmlformats.org/officeDocument/2006/relationships/hyperlink" Target="https://jupyter-notebook-beginner-guide.readthedocs.io/en/latest/what_is_jupyter.html" TargetMode="External"/><Relationship Id="rId4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6759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Resources for Learning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61" y="1401503"/>
            <a:ext cx="77012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+mj-lt"/>
              </a:rPr>
              <a:t>Python</a:t>
            </a:r>
            <a:endParaRPr lang="en-US" sz="2400" dirty="0">
              <a:latin typeface="+mj-lt"/>
              <a:hlinkClick r:id="rId3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3"/>
              </a:rPr>
              <a:t>Software Carpentry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4"/>
              </a:rPr>
              <a:t>Stack Overflow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tons of others</a:t>
            </a: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endParaRPr lang="en-US" sz="2400" dirty="0">
              <a:latin typeface="+mj-lt"/>
            </a:endParaRPr>
          </a:p>
          <a:p>
            <a:pPr>
              <a:spcAft>
                <a:spcPts val="1200"/>
              </a:spcAft>
            </a:pPr>
            <a:r>
              <a:rPr lang="en-US" sz="2400" dirty="0" err="1">
                <a:latin typeface="+mj-lt"/>
              </a:rPr>
              <a:t>Jupyter</a:t>
            </a:r>
            <a:endParaRPr lang="en-US" sz="2400" dirty="0">
              <a:latin typeface="+mj-lt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5"/>
              </a:rPr>
              <a:t>Introduction to the Jupyter Notebook</a:t>
            </a:r>
            <a:endParaRPr lang="en-US" sz="2400" dirty="0">
              <a:latin typeface="+mj-lt"/>
              <a:hlinkClick r:id="rId6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6"/>
              </a:rPr>
              <a:t>Jupyter Notebook Tutorial</a:t>
            </a:r>
            <a:endParaRPr lang="en-US" sz="2400" dirty="0">
              <a:latin typeface="+mj-lt"/>
              <a:hlinkClick r:id="rId7"/>
            </a:endParaRPr>
          </a:p>
          <a:p>
            <a:pPr marL="742950" lvl="1" indent="-28575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  <a:hlinkClick r:id="rId7"/>
              </a:rPr>
              <a:t>Jupyter vs. Ipython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78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Which version of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361" y="1401503"/>
            <a:ext cx="35559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Major changes from Python 2.7 to Python 3.x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Many people still use Python 2.7, but it will stop being supported in 2020</a:t>
            </a:r>
          </a:p>
          <a:p>
            <a:pPr marL="342900" indent="-342900">
              <a:spcAft>
                <a:spcPts val="1200"/>
              </a:spcAft>
              <a:buFont typeface="Arial" charset="0"/>
              <a:buChar char="•"/>
            </a:pPr>
            <a:r>
              <a:rPr lang="en-US" sz="2400" dirty="0">
                <a:latin typeface="+mj-lt"/>
              </a:rPr>
              <a:t>We will learn Python 3.x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26" y="1219200"/>
            <a:ext cx="3562773" cy="53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6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Basic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7139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440"/>
            <a:ext cx="8220710" cy="4785359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 variable is a name that holds a value, and the value can change</a:t>
            </a:r>
          </a:p>
          <a:p>
            <a:r>
              <a:rPr lang="en-US" dirty="0">
                <a:latin typeface="+mj-lt"/>
              </a:rPr>
              <a:t>variables have several important attributes</a:t>
            </a:r>
          </a:p>
          <a:p>
            <a:pPr marL="1147763" indent="-241300"/>
            <a:r>
              <a:rPr lang="en-US" b="1" dirty="0">
                <a:latin typeface="+mj-lt"/>
              </a:rPr>
              <a:t>name</a:t>
            </a:r>
            <a:r>
              <a:rPr lang="en-US" dirty="0">
                <a:latin typeface="+mj-lt"/>
              </a:rPr>
              <a:t>: a word that (ideally) describes what the variable is meant to contain (e.g., '</a:t>
            </a:r>
            <a:r>
              <a:rPr lang="en-US" dirty="0" err="1">
                <a:latin typeface="+mj-lt"/>
              </a:rPr>
              <a:t>plot_number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dna_seq</a:t>
            </a:r>
            <a:r>
              <a:rPr lang="en-US" dirty="0">
                <a:latin typeface="+mj-lt"/>
              </a:rPr>
              <a:t>', '</a:t>
            </a:r>
            <a:r>
              <a:rPr lang="en-US" dirty="0" err="1">
                <a:latin typeface="+mj-lt"/>
              </a:rPr>
              <a:t>aa_seq</a:t>
            </a:r>
            <a:r>
              <a:rPr lang="en-US" dirty="0">
                <a:latin typeface="+mj-lt"/>
              </a:rPr>
              <a:t>')</a:t>
            </a:r>
          </a:p>
          <a:p>
            <a:pPr marL="1147763" indent="-241300"/>
            <a:r>
              <a:rPr lang="en-US" b="1" dirty="0">
                <a:latin typeface="+mj-lt"/>
              </a:rPr>
              <a:t>type:</a:t>
            </a:r>
            <a:r>
              <a:rPr lang="en-US" dirty="0">
                <a:latin typeface="+mj-lt"/>
              </a:rPr>
              <a:t> the kind of information the variable holds</a:t>
            </a:r>
          </a:p>
          <a:p>
            <a:pPr marL="1147763" indent="-241300"/>
            <a:r>
              <a:rPr lang="en-US" b="1" dirty="0">
                <a:latin typeface="+mj-lt"/>
              </a:rPr>
              <a:t>value:</a:t>
            </a:r>
            <a:r>
              <a:rPr lang="en-US" dirty="0">
                <a:latin typeface="+mj-lt"/>
              </a:rPr>
              <a:t> the actual piece of information the variable holds; a variable can only hold one type of value</a:t>
            </a:r>
          </a:p>
        </p:txBody>
      </p:sp>
    </p:spTree>
    <p:extLst>
      <p:ext uri="{BB962C8B-B14F-4D97-AF65-F5344CB8AC3E}">
        <p14:creationId xmlns:p14="http://schemas.microsoft.com/office/powerpoint/2010/main" val="162565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297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9384"/>
            <a:ext cx="8281670" cy="4940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There is a need to manage tradeoffs between versatility, utility, and memory consumption.</a:t>
            </a:r>
          </a:p>
          <a:p>
            <a:r>
              <a:rPr lang="en-US" sz="2000" b="1" dirty="0">
                <a:latin typeface="+mj-lt"/>
              </a:rPr>
              <a:t>integers </a:t>
            </a:r>
            <a:r>
              <a:rPr lang="en-US" sz="2000" dirty="0">
                <a:latin typeface="+mj-lt"/>
              </a:rPr>
              <a:t>(e.g., 1, 2500, –12)</a:t>
            </a:r>
          </a:p>
          <a:p>
            <a:r>
              <a:rPr lang="en-US" sz="2000" b="1" dirty="0">
                <a:latin typeface="+mj-lt"/>
              </a:rPr>
              <a:t>floating points: </a:t>
            </a:r>
            <a:r>
              <a:rPr lang="en-US" sz="2000" dirty="0">
                <a:latin typeface="+mj-lt"/>
              </a:rPr>
              <a:t>decimals that can "float" to any position (e.g., 3.14)</a:t>
            </a:r>
          </a:p>
          <a:p>
            <a:r>
              <a:rPr lang="en-US" sz="2000" b="1" dirty="0" err="1">
                <a:latin typeface="+mj-lt"/>
              </a:rPr>
              <a:t>booleans</a:t>
            </a:r>
            <a:r>
              <a:rPr lang="en-US" sz="2000" b="1" dirty="0">
                <a:latin typeface="+mj-lt"/>
              </a:rPr>
              <a:t>:</a:t>
            </a:r>
            <a:r>
              <a:rPr lang="en-US" sz="2000" dirty="0">
                <a:latin typeface="+mj-lt"/>
              </a:rPr>
              <a:t> True [1] or False [0]</a:t>
            </a:r>
          </a:p>
          <a:p>
            <a:r>
              <a:rPr lang="en-US" sz="2000" b="1" dirty="0">
                <a:latin typeface="+mj-lt"/>
              </a:rPr>
              <a:t>strings:</a:t>
            </a:r>
            <a:r>
              <a:rPr lang="en-US" sz="2000" dirty="0">
                <a:latin typeface="+mj-lt"/>
              </a:rPr>
              <a:t> a sequence of text or characters; can include numbers, which the computer sees as characters in string context</a:t>
            </a:r>
          </a:p>
          <a:p>
            <a:pPr marL="1036638" lvl="1" indent="-341313">
              <a:spcBef>
                <a:spcPts val="1000"/>
              </a:spcBef>
              <a:buFont typeface="Wingdings" charset="2"/>
              <a:buChar char="Ø"/>
            </a:pPr>
            <a:r>
              <a:rPr lang="en-US" sz="2000" dirty="0">
                <a:latin typeface="+mj-lt"/>
              </a:rPr>
              <a:t>addition of integers: 123 + 4 = 127</a:t>
            </a:r>
          </a:p>
          <a:p>
            <a:pPr marL="1036638" lvl="1" indent="-341313">
              <a:spcBef>
                <a:spcPts val="1000"/>
              </a:spcBef>
              <a:buFont typeface="Wingdings" charset="2"/>
              <a:buChar char="Ø"/>
            </a:pPr>
            <a:r>
              <a:rPr lang="en-US" sz="2000" dirty="0">
                <a:latin typeface="+mj-lt"/>
              </a:rPr>
              <a:t>addition of strings: "123" + "4" = "1234"</a:t>
            </a:r>
          </a:p>
          <a:p>
            <a:r>
              <a:rPr lang="en-US" sz="2000" b="1" dirty="0">
                <a:latin typeface="+mj-lt"/>
              </a:rPr>
              <a:t>arrays and lists: </a:t>
            </a:r>
            <a:r>
              <a:rPr lang="en-US" sz="2000" dirty="0">
                <a:latin typeface="+mj-lt"/>
              </a:rPr>
              <a:t>ordered lists of values or variables; Python distinguishes arrays vs. lists; basically, you can do math on arrays</a:t>
            </a:r>
          </a:p>
          <a:p>
            <a:r>
              <a:rPr lang="en-US" sz="2000" b="1" dirty="0">
                <a:latin typeface="+mj-lt"/>
              </a:rPr>
              <a:t>dictionaries: </a:t>
            </a:r>
            <a:r>
              <a:rPr lang="en-US" sz="2000" dirty="0">
                <a:latin typeface="+mj-lt"/>
              </a:rPr>
              <a:t>unordered lists of values or variables; individual elements are accessed by a "key", which can be a word, for example</a:t>
            </a:r>
          </a:p>
        </p:txBody>
      </p:sp>
    </p:spTree>
    <p:extLst>
      <p:ext uri="{BB962C8B-B14F-4D97-AF65-F5344CB8AC3E}">
        <p14:creationId xmlns:p14="http://schemas.microsoft.com/office/powerpoint/2010/main" val="43493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405766"/>
            <a:ext cx="7886700" cy="1325563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Mathematical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43369"/>
              </p:ext>
            </p:extLst>
          </p:nvPr>
        </p:nvGraphicFramePr>
        <p:xfrm>
          <a:off x="659130" y="2054206"/>
          <a:ext cx="7767819" cy="4041792"/>
        </p:xfrm>
        <a:graphic>
          <a:graphicData uri="http://schemas.openxmlformats.org/drawingml/2006/table">
            <a:tbl>
              <a:tblPr firstRow="1" firstCol="1" bandRow="1"/>
              <a:tblGrid>
                <a:gridCol w="258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Usage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+ [Addition]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Adds values on either side of the operator.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+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- [Subtraction]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Subtracts right hand operand from left hand operand.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–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* [Multiplication]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Multiplies values on either side of the operator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 * 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/ [Division]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Divides left hand operand by right hand operand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b / a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% [Modulus]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Divides left hand operand by right hand operand and returns remainder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b % a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** [Exponent] 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Performs exponential (power) calculation on operators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a**b</a:t>
                      </a:r>
                    </a:p>
                  </a:txBody>
                  <a:tcPr marL="94729" marR="947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26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Comparison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14568"/>
              </p:ext>
            </p:extLst>
          </p:nvPr>
        </p:nvGraphicFramePr>
        <p:xfrm>
          <a:off x="659130" y="1759566"/>
          <a:ext cx="8027670" cy="4333212"/>
        </p:xfrm>
        <a:graphic>
          <a:graphicData uri="http://schemas.openxmlformats.org/drawingml/2006/table">
            <a:tbl>
              <a:tblPr firstRow="1" firstCol="1" bandRow="1"/>
              <a:tblGrid>
                <a:gridCol w="134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61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If the values of two operands are equal, then the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== b) is not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values of two operands are not equal,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greater than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&gt; b) is not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22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less than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&lt; b) is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greater than or equal to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&gt;= b) is not true.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83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the value of left operand is less than or equal to the value of right operand,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(a &lt;= b) is true.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86085" y="84296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305" y="6449072"/>
            <a:ext cx="3940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www.tutorialspoint.com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/python/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python_basic_operators.htm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378"/>
              </p:ext>
            </p:extLst>
          </p:nvPr>
        </p:nvGraphicFramePr>
        <p:xfrm>
          <a:off x="315646" y="1646336"/>
          <a:ext cx="8573667" cy="3718560"/>
        </p:xfrm>
        <a:graphic>
          <a:graphicData uri="http://schemas.openxmlformats.org/drawingml/2006/table">
            <a:tbl>
              <a:tblPr firstRow="1" firstCol="1" bandRow="1"/>
              <a:tblGrid>
                <a:gridCol w="175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Assigns values from right side operands to left side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ourier" charset="0"/>
                          <a:ea typeface="Courier" charset="0"/>
                          <a:cs typeface="Courier" charset="0"/>
                        </a:rPr>
                        <a:t>c = a + b assigns value of a + b into 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+= Add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adds right operand to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+= a is equivalent to c = c +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-= Subtract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subtracts right operand from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-= a is equivalent to c = c -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*= Multiply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multiplies right operand with the left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*= a is equivalent to c = c *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/= Divide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divides left operand with the right operand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/= a is equivalent to c = c / ac /= a is equivalent to c = c /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%= Modulus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takes modulus using two operands and assign the result to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%= a is equivalent to c = c %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**= Exponent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Performs exponential (power) calculation on operators and assign value to the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**= a is equivalent to c = c **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//= Floor Division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It performs floor division on operators and assign value to the left operand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ourier" charset="0"/>
                          <a:ea typeface="Courier" charset="0"/>
                          <a:cs typeface="Courier" charset="0"/>
                        </a:rPr>
                        <a:t>c //= a is equivalent to c = c //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4088" y="84296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3305" y="6449072"/>
            <a:ext cx="3940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www.tutorialspoint.com</a:t>
            </a: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/python/</a:t>
            </a:r>
            <a:r>
              <a:rPr lang="en-US" sz="1000" dirty="0" err="1">
                <a:latin typeface="Arial" charset="0"/>
                <a:ea typeface="Arial" charset="0"/>
                <a:cs typeface="Arial" charset="0"/>
              </a:rPr>
              <a:t>python_basic_operators.htm</a:t>
            </a:r>
            <a:endParaRPr lang="en-US" sz="1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646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50264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0240"/>
              </p:ext>
            </p:extLst>
          </p:nvPr>
        </p:nvGraphicFramePr>
        <p:xfrm>
          <a:off x="315646" y="2218696"/>
          <a:ext cx="8573667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175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Courier" charset="0"/>
                          <a:ea typeface="Courier" charset="0"/>
                          <a:cs typeface="Courier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" charset="0"/>
                          <a:ea typeface="Courier" charset="0"/>
                          <a:cs typeface="Courier" charset="0"/>
                        </a:rPr>
                        <a:t>Common symbols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and Logical 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If both the operands are true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and, &amp;, &amp;&amp;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or Logical 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If any of the two operands are non-zero then condition becomes true.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or, |, ||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not Logical NOT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ourier" charset="0"/>
                          <a:ea typeface="Courier" charset="0"/>
                          <a:cs typeface="Courier" charset="0"/>
                        </a:rPr>
                        <a:t>Used to reverse the logical state of its operand.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" charset="0"/>
                          <a:ea typeface="Courier" charset="0"/>
                          <a:cs typeface="Courier" charset="0"/>
                        </a:rPr>
                        <a:t>not, !, ~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646" y="405767"/>
            <a:ext cx="7886700" cy="874394"/>
          </a:xfrm>
        </p:spPr>
        <p:txBody>
          <a:bodyPr/>
          <a:lstStyle/>
          <a:p>
            <a:r>
              <a:rPr lang="en-US" dirty="0">
                <a:ea typeface="Arial" charset="0"/>
                <a:cs typeface="Arial" charset="0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07040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similar to little stand-alone programs called inside your program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+mj-lt"/>
              </a:rPr>
              <a:t>lots of them are built into the language</a:t>
            </a:r>
          </a:p>
          <a:p>
            <a:pPr marL="1147763" lvl="1" indent="-3317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print(), round(), etc.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+mj-lt"/>
              </a:rPr>
              <a:t>"pass" variables (called "parameters") within parentheses to a function</a:t>
            </a:r>
          </a:p>
          <a:p>
            <a:pPr marL="1147763" lvl="1" indent="-2809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print( 'hello world' )</a:t>
            </a:r>
          </a:p>
          <a:p>
            <a:pPr marL="1147763" lvl="1" indent="-280988">
              <a:buFont typeface="Wingdings" charset="2"/>
              <a:buChar char="Ø"/>
            </a:pPr>
            <a:r>
              <a:rPr lang="en-US" sz="2000" dirty="0">
                <a:latin typeface="+mj-lt"/>
              </a:rPr>
              <a:t>round(3.1452)</a:t>
            </a:r>
          </a:p>
          <a:p>
            <a:pPr marL="231775" lvl="1" indent="-231775">
              <a:spcBef>
                <a:spcPts val="1200"/>
              </a:spcBef>
              <a:buFont typeface="Arial" charset="0"/>
              <a:buChar char="•"/>
            </a:pPr>
            <a:r>
              <a:rPr lang="en-US" dirty="0">
                <a:latin typeface="+mj-lt"/>
              </a:rPr>
              <a:t>you can write your own functions for common tasks</a:t>
            </a:r>
          </a:p>
        </p:txBody>
      </p:sp>
    </p:spTree>
    <p:extLst>
      <p:ext uri="{BB962C8B-B14F-4D97-AF65-F5344CB8AC3E}">
        <p14:creationId xmlns:p14="http://schemas.microsoft.com/office/powerpoint/2010/main" val="11808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463794"/>
            <a:ext cx="882322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3000" dirty="0">
                <a:latin typeface="+mj-lt"/>
                <a:cs typeface="Calibri"/>
              </a:rPr>
              <a:t>What is a program?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Input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Function</a:t>
            </a:r>
          </a:p>
          <a:p>
            <a:pPr marL="1485900" lvl="1" indent="-400050">
              <a:spcAft>
                <a:spcPts val="800"/>
              </a:spcAft>
              <a:buFont typeface="Lucida Grande"/>
              <a:buChar char="−"/>
            </a:pPr>
            <a:r>
              <a:rPr lang="en-US" sz="3000" dirty="0">
                <a:latin typeface="+mj-lt"/>
                <a:cs typeface="Calibri"/>
              </a:rPr>
              <a:t>Output</a:t>
            </a:r>
          </a:p>
          <a:p>
            <a:pPr lvl="1" indent="-285750">
              <a:spcAft>
                <a:spcPts val="800"/>
              </a:spcAft>
              <a:buFont typeface="Arial"/>
              <a:buChar char="•"/>
            </a:pPr>
            <a:r>
              <a:rPr lang="en-US" sz="3000" u="sng" dirty="0">
                <a:latin typeface="+mj-lt"/>
                <a:cs typeface="Calibri"/>
              </a:rPr>
              <a:t>Remember</a:t>
            </a:r>
            <a:r>
              <a:rPr lang="en-US" sz="3000" dirty="0">
                <a:latin typeface="+mj-lt"/>
                <a:cs typeface="Calibri"/>
              </a:rPr>
              <a:t>: Programs do what you tell them to do, </a:t>
            </a:r>
            <a:r>
              <a:rPr lang="en-US" sz="3000" b="1" i="1" dirty="0">
                <a:latin typeface="+mj-lt"/>
                <a:cs typeface="Calibri"/>
              </a:rPr>
              <a:t>not</a:t>
            </a:r>
            <a:r>
              <a:rPr lang="en-US" sz="3000" dirty="0">
                <a:latin typeface="+mj-lt"/>
                <a:cs typeface="Calibri"/>
              </a:rPr>
              <a:t> what you want them to do.</a:t>
            </a:r>
            <a:endParaRPr lang="en-US" sz="3000" dirty="0">
              <a:solidFill>
                <a:srgbClr val="0000FF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9534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733" y="1504974"/>
            <a:ext cx="8604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a </a:t>
            </a:r>
            <a:r>
              <a:rPr lang="en-US" sz="2400" b="1" dirty="0">
                <a:latin typeface="+mj-lt"/>
              </a:rPr>
              <a:t>method </a:t>
            </a:r>
            <a:r>
              <a:rPr lang="en-US" sz="2400" dirty="0">
                <a:latin typeface="+mj-lt"/>
              </a:rPr>
              <a:t>is like a </a:t>
            </a:r>
            <a:r>
              <a:rPr lang="en-US" sz="2400" i="1" dirty="0">
                <a:latin typeface="+mj-lt"/>
              </a:rPr>
              <a:t>function</a:t>
            </a:r>
            <a:r>
              <a:rPr lang="en-US" sz="2400" dirty="0">
                <a:latin typeface="+mj-lt"/>
              </a:rPr>
              <a:t> that belongs to a specific variable </a:t>
            </a:r>
            <a:r>
              <a:rPr lang="en-US" sz="2400" i="1" dirty="0">
                <a:latin typeface="+mj-lt"/>
              </a:rPr>
              <a:t>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+mj-lt"/>
              </a:rPr>
              <a:t>use the dot notation to access these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554" y="3963603"/>
            <a:ext cx="7986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the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() function lists all of the available variables and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methods nested within a specified variable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use the </a:t>
            </a:r>
            <a:r>
              <a:rPr lang="en-US" sz="1600" i="1" dirty="0">
                <a:latin typeface="Courier" charset="0"/>
                <a:ea typeface="Courier" charset="0"/>
                <a:cs typeface="Courier" charset="0"/>
              </a:rPr>
              <a:t>lower()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method to print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 in lower case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my_dna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6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lower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969" y="2847821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variable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2400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(method arguments)</a:t>
            </a:r>
          </a:p>
        </p:txBody>
      </p:sp>
    </p:spTree>
    <p:extLst>
      <p:ext uri="{BB962C8B-B14F-4D97-AF65-F5344CB8AC3E}">
        <p14:creationId xmlns:p14="http://schemas.microsoft.com/office/powerpoint/2010/main" val="143561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Stand-alone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554" y="1894172"/>
            <a:ext cx="7986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 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/bin/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env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python3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 my first script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print(‘hello world’)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The Programming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Identify the required input(s)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Decide what the output will be and how you want it formatted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Make an overall design – the general method – for creating the output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Write some </a:t>
            </a:r>
            <a:r>
              <a:rPr lang="en-US" sz="2400" dirty="0" err="1">
                <a:latin typeface="+mj-lt"/>
                <a:cs typeface="Calibri"/>
              </a:rPr>
              <a:t>pseudocode</a:t>
            </a:r>
            <a:r>
              <a:rPr lang="en-US" sz="2400" dirty="0">
                <a:latin typeface="+mj-lt"/>
                <a:cs typeface="Calibri"/>
              </a:rPr>
              <a:t> (# Comments)</a:t>
            </a:r>
          </a:p>
          <a:p>
            <a:pPr marL="1654175" lvl="3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"Read in the FASTA file"</a:t>
            </a:r>
          </a:p>
          <a:p>
            <a:pPr marL="1654175" lvl="3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"Calculate the reverse complement"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"Reverse it"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"Substitute A for T, G for C, and vice-versa"</a:t>
            </a:r>
          </a:p>
          <a:p>
            <a:pPr marL="2568575" lvl="5" indent="-514350">
              <a:spcAft>
                <a:spcPts val="400"/>
              </a:spcAft>
              <a:buFont typeface="+mj-lt"/>
              <a:buAutoNum type="romanLcPeriod"/>
            </a:pPr>
            <a:r>
              <a:rPr lang="en-US" sz="2400" dirty="0">
                <a:latin typeface="+mj-lt"/>
                <a:cs typeface="Calibri"/>
              </a:rPr>
              <a:t>"Print it out in FASTA format"</a:t>
            </a:r>
          </a:p>
          <a:p>
            <a:pPr marL="682625" lvl="1" indent="-457200">
              <a:spcAft>
                <a:spcPts val="400"/>
              </a:spcAft>
              <a:buFont typeface="+mj-lt"/>
              <a:buAutoNum type="alphaUcPeriod"/>
            </a:pPr>
            <a:r>
              <a:rPr lang="en-US" sz="2400" dirty="0">
                <a:latin typeface="+mj-lt"/>
                <a:cs typeface="Calibri"/>
              </a:rPr>
              <a:t>Fill in the actual code</a:t>
            </a:r>
          </a:p>
        </p:txBody>
      </p:sp>
    </p:spTree>
    <p:extLst>
      <p:ext uri="{BB962C8B-B14F-4D97-AF65-F5344CB8AC3E}">
        <p14:creationId xmlns:p14="http://schemas.microsoft.com/office/powerpoint/2010/main" val="4697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Compiled vs. interpreted 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185" y="1355844"/>
            <a:ext cx="8823220" cy="540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b="1" dirty="0">
                <a:latin typeface="+mj-lt"/>
                <a:cs typeface="Calibri"/>
              </a:rPr>
              <a:t>Compiled programs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translate human-readable code into something recognizable by the processor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the programs need to be </a:t>
            </a:r>
            <a:r>
              <a:rPr lang="en-US" sz="2400" b="1" dirty="0">
                <a:latin typeface="+mj-lt"/>
                <a:cs typeface="Calibri"/>
              </a:rPr>
              <a:t>compiled</a:t>
            </a:r>
            <a:r>
              <a:rPr lang="en-US" sz="2400" dirty="0">
                <a:latin typeface="+mj-lt"/>
                <a:cs typeface="Calibri"/>
              </a:rPr>
              <a:t> before running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this is the case for most programs you use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examples: C, C++, Fortran</a:t>
            </a:r>
          </a:p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endParaRPr lang="en-US" sz="2400" dirty="0">
              <a:latin typeface="+mj-lt"/>
              <a:cs typeface="Calibri"/>
            </a:endParaRPr>
          </a:p>
          <a:p>
            <a:pPr marL="568325" lvl="1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b="1" dirty="0">
                <a:latin typeface="+mj-lt"/>
                <a:cs typeface="Calibri"/>
              </a:rPr>
              <a:t>Interpreted programs</a:t>
            </a:r>
            <a:r>
              <a:rPr lang="en-US" sz="2400" dirty="0">
                <a:latin typeface="+mj-lt"/>
                <a:cs typeface="Calibri"/>
              </a:rPr>
              <a:t>: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not compiled; human-readable code is processed on the fly by an </a:t>
            </a:r>
            <a:r>
              <a:rPr lang="en-US" sz="2400" b="1" dirty="0">
                <a:latin typeface="+mj-lt"/>
                <a:cs typeface="Calibri"/>
              </a:rPr>
              <a:t>interpreter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these are called </a:t>
            </a:r>
            <a:r>
              <a:rPr lang="en-US" sz="2400" b="1" dirty="0">
                <a:latin typeface="+mj-lt"/>
                <a:cs typeface="Calibri"/>
              </a:rPr>
              <a:t>"interpreted" </a:t>
            </a:r>
            <a:r>
              <a:rPr lang="en-US" sz="2400" dirty="0">
                <a:latin typeface="+mj-lt"/>
                <a:cs typeface="Calibri"/>
              </a:rPr>
              <a:t>or </a:t>
            </a:r>
            <a:r>
              <a:rPr lang="en-US" sz="2400" b="1" dirty="0">
                <a:latin typeface="+mj-lt"/>
                <a:cs typeface="Calibri"/>
              </a:rPr>
              <a:t>"scripting"</a:t>
            </a:r>
            <a:r>
              <a:rPr lang="en-US" sz="2400" dirty="0">
                <a:latin typeface="+mj-lt"/>
                <a:cs typeface="Calibri"/>
              </a:rPr>
              <a:t> languages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r>
              <a:rPr lang="en-US" sz="2400" dirty="0">
                <a:latin typeface="+mj-lt"/>
                <a:cs typeface="Calibri"/>
              </a:rPr>
              <a:t>examples: MATLAB, Perl, Python, R</a:t>
            </a:r>
          </a:p>
          <a:p>
            <a:pPr marL="1482725" lvl="3" indent="-342900">
              <a:spcAft>
                <a:spcPts val="400"/>
              </a:spcAft>
              <a:buFont typeface="Wingdings" charset="2"/>
              <a:buChar char="Ø"/>
            </a:pPr>
            <a:endParaRPr lang="en-US" sz="24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401503"/>
            <a:ext cx="3657600" cy="1901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200" y="1401503"/>
            <a:ext cx="334263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clean, readable code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huge momentum, especially in biology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good packages for mathematical and statistical analyses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good packages for data visualization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dirty="0">
                <a:latin typeface="+mj-lt"/>
              </a:rPr>
              <a:t>a very young language (1991)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666050"/>
            <a:ext cx="365435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Class format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597" y="1737360"/>
            <a:ext cx="75788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Before each class: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Complete all of the P4B in-chapter examples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Upload a </a:t>
            </a:r>
            <a:r>
              <a:rPr lang="en-US" sz="2400" dirty="0" err="1">
                <a:latin typeface="+mj-lt"/>
              </a:rPr>
              <a:t>Jupyter</a:t>
            </a:r>
            <a:r>
              <a:rPr lang="en-US" sz="2400" dirty="0">
                <a:latin typeface="+mj-lt"/>
              </a:rPr>
              <a:t> notebook to </a:t>
            </a:r>
            <a:r>
              <a:rPr lang="en-US" sz="2400" dirty="0" err="1">
                <a:latin typeface="+mj-lt"/>
              </a:rPr>
              <a:t>GitHub</a:t>
            </a:r>
            <a:r>
              <a:rPr lang="en-US" sz="2400" dirty="0">
                <a:latin typeface="+mj-lt"/>
              </a:rPr>
              <a:t> *before* class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>
                <a:latin typeface="+mj-lt"/>
              </a:rPr>
              <a:t>naming convention: </a:t>
            </a:r>
            <a:r>
              <a:rPr lang="en-US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p4b_ch02.ipynb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During class: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+mj-lt"/>
              </a:rPr>
              <a:t>Complete assigned or end-chapter exercises together</a:t>
            </a:r>
          </a:p>
        </p:txBody>
      </p:sp>
    </p:spTree>
    <p:extLst>
      <p:ext uri="{BB962C8B-B14F-4D97-AF65-F5344CB8AC3E}">
        <p14:creationId xmlns:p14="http://schemas.microsoft.com/office/powerpoint/2010/main" val="71341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en-US" sz="3600" dirty="0" err="1"/>
              <a:t>Jupyter</a:t>
            </a:r>
            <a:r>
              <a:rPr lang="en-US" sz="36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612" y="1928439"/>
            <a:ext cx="8018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open-source web application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create digital notebooks that contain live code, equations, output including graphics, comments and text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>
                <a:latin typeface="+mj-lt"/>
              </a:rPr>
              <a:t>includes different kernels (i.e., the programs that run code), including Python and Julia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3854" y="5172461"/>
            <a:ext cx="1258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+mj-lt"/>
                <a:hlinkClick r:id="rId3"/>
              </a:rPr>
              <a:t>Jupyter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4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176523"/>
            <a:ext cx="8436747" cy="862385"/>
          </a:xfrm>
        </p:spPr>
        <p:txBody>
          <a:bodyPr>
            <a:normAutofit/>
          </a:bodyPr>
          <a:lstStyle/>
          <a:p>
            <a:r>
              <a:rPr lang="en-US" sz="3600" dirty="0"/>
              <a:t>Launch </a:t>
            </a:r>
            <a:r>
              <a:rPr lang="en-US" sz="3600" dirty="0" err="1"/>
              <a:t>Jupyter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143760"/>
            <a:ext cx="657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python_scripts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python_scripts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jupyter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64640"/>
            <a:ext cx="325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From the command line: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664110"/>
            <a:ext cx="20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From the dock: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01820"/>
            <a:ext cx="1770380" cy="1770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76680-8913-F347-9783-C77296461347}"/>
              </a:ext>
            </a:extLst>
          </p:cNvPr>
          <p:cNvSpPr txBox="1"/>
          <p:nvPr/>
        </p:nvSpPr>
        <p:spPr>
          <a:xfrm>
            <a:off x="4881093" y="3664110"/>
            <a:ext cx="188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From Nebula: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D0411-8AFB-CE4F-B623-B5BAC05BC8C8}"/>
              </a:ext>
            </a:extLst>
          </p:cNvPr>
          <p:cNvSpPr txBox="1"/>
          <p:nvPr/>
        </p:nvSpPr>
        <p:spPr>
          <a:xfrm>
            <a:off x="5273998" y="4217154"/>
            <a:ext cx="297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nebula.uark.edu</a:t>
            </a:r>
            <a:endParaRPr lang="en-US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627" y="410203"/>
            <a:ext cx="8436747" cy="862385"/>
          </a:xfrm>
        </p:spPr>
        <p:txBody>
          <a:bodyPr>
            <a:normAutofit/>
          </a:bodyPr>
          <a:lstStyle/>
          <a:p>
            <a:r>
              <a:rPr lang="en-US" sz="4200" dirty="0"/>
              <a:t>Topics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17302"/>
              </p:ext>
            </p:extLst>
          </p:nvPr>
        </p:nvGraphicFramePr>
        <p:xfrm>
          <a:off x="1457490" y="1642746"/>
          <a:ext cx="6229021" cy="4351336"/>
        </p:xfrm>
        <a:graphic>
          <a:graphicData uri="http://schemas.openxmlformats.org/drawingml/2006/table">
            <a:tbl>
              <a:tblPr/>
              <a:tblGrid>
                <a:gridCol w="2937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757">
                <a:tc>
                  <a:txBody>
                    <a:bodyPr/>
                    <a:lstStyle/>
                    <a:p>
                      <a:pPr algn="ctr"/>
                      <a:br>
                        <a:rPr lang="en-US" sz="1600" dirty="0">
                          <a:effectLst/>
                          <a:latin typeface="+mn-lt"/>
                        </a:rPr>
                      </a:b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Python</a:t>
                      </a:r>
                      <a:r>
                        <a:rPr lang="en-US" sz="1600" baseline="0" dirty="0">
                          <a:effectLst/>
                          <a:latin typeface="+mn-lt"/>
                        </a:rPr>
                        <a:t> for Biologists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Haddock &amp; Dunn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variables, variable types, working with strings, printing, comments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reading and writing files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lists and loops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  <a:latin typeface="+mn-lt"/>
                        </a:rPr>
                        <a:t>sys.argv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(after loops)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writing functions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pp. 188-192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conditional statements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regular expressions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dictionaries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  <a:latin typeface="+mn-lt"/>
                        </a:rPr>
                        <a:t>building pipelines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600" dirty="0">
                          <a:effectLst/>
                          <a:latin typeface="+mn-lt"/>
                        </a:rPr>
                      </a:b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</TotalTime>
  <Words>1480</Words>
  <Application>Microsoft Macintosh PowerPoint</Application>
  <PresentationFormat>On-screen Show (4:3)</PresentationFormat>
  <Paragraphs>242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Courier New</vt:lpstr>
      <vt:lpstr>Lucida Grande</vt:lpstr>
      <vt:lpstr>Wingdings</vt:lpstr>
      <vt:lpstr>Office Theme</vt:lpstr>
      <vt:lpstr>Introduction to Python</vt:lpstr>
      <vt:lpstr>Programming</vt:lpstr>
      <vt:lpstr>The Programming Process</vt:lpstr>
      <vt:lpstr>Compiled vs. interpreted programs</vt:lpstr>
      <vt:lpstr>Python</vt:lpstr>
      <vt:lpstr>Class format</vt:lpstr>
      <vt:lpstr>What is Jupyter?</vt:lpstr>
      <vt:lpstr>Launch Jupyter</vt:lpstr>
      <vt:lpstr>Topics</vt:lpstr>
      <vt:lpstr>Resources for Learning Python</vt:lpstr>
      <vt:lpstr>Which version of Python?</vt:lpstr>
      <vt:lpstr>Basic programming concepts</vt:lpstr>
      <vt:lpstr>Variables</vt:lpstr>
      <vt:lpstr>Variable types</vt:lpstr>
      <vt:lpstr>Mathematical operators</vt:lpstr>
      <vt:lpstr>Comparison operators</vt:lpstr>
      <vt:lpstr>Assignment operators</vt:lpstr>
      <vt:lpstr>Logical operators</vt:lpstr>
      <vt:lpstr>Functions</vt:lpstr>
      <vt:lpstr>Methods</vt:lpstr>
      <vt:lpstr>Stand-alone scripts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Andrew Alverson</dc:creator>
  <cp:lastModifiedBy>Microsoft Office User</cp:lastModifiedBy>
  <cp:revision>68</cp:revision>
  <dcterms:created xsi:type="dcterms:W3CDTF">2017-03-24T16:39:19Z</dcterms:created>
  <dcterms:modified xsi:type="dcterms:W3CDTF">2019-03-06T20:26:48Z</dcterms:modified>
</cp:coreProperties>
</file>