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63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5701"/>
  </p:normalViewPr>
  <p:slideViewPr>
    <p:cSldViewPr snapToGrid="0" snapToObjects="1">
      <p:cViewPr varScale="1">
        <p:scale>
          <a:sx n="99" d="100"/>
          <a:sy n="99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9718-57DF-3340-801D-13130AD4483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13367-2562-024E-AEA3-5EC20997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3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120F-7C53-FA43-B47F-EC3C20EF4E1C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List indexing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3031228"/>
            <a:ext cx="88232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lists are ordered, and each element in the list can be accessed by its position (or index)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indexing is zero-based</a:t>
            </a:r>
          </a:p>
          <a:p>
            <a:pPr marL="1428750" lvl="3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[0] is 'a'</a:t>
            </a:r>
          </a:p>
          <a:p>
            <a:pPr marL="1428750" lvl="3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[3] is 'd'</a:t>
            </a:r>
          </a:p>
          <a:p>
            <a:pPr marL="523875" lvl="3" indent="-342900">
              <a:spcAft>
                <a:spcPts val="800"/>
              </a:spcAft>
              <a:buFont typeface="Arial" charset="0"/>
              <a:buChar char="•"/>
            </a:pPr>
            <a:r>
              <a:rPr lang="en-US" sz="2400" dirty="0">
                <a:cs typeface="Calibri"/>
              </a:rPr>
              <a:t>individual characters of a string can be accessed the same way</a:t>
            </a:r>
          </a:p>
          <a:p>
            <a:pPr marL="1438275" lvl="5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name = 'Alicia'</a:t>
            </a:r>
          </a:p>
          <a:p>
            <a:pPr marL="1438275" lvl="5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print(name[4])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60" y="1214121"/>
            <a:ext cx="5618480" cy="16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4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Working with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85308"/>
            <a:ext cx="8823220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 single list can contain multiple data types, including other lists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append()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extend()</a:t>
            </a:r>
            <a:r>
              <a:rPr lang="en-US" sz="2000" dirty="0">
                <a:latin typeface="Calibri"/>
                <a:cs typeface="Calibri"/>
              </a:rPr>
              <a:t> each take a *single* argument in the form of a "string" or a [list]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append()</a:t>
            </a:r>
            <a:r>
              <a:rPr lang="en-US" sz="2000" dirty="0">
                <a:latin typeface="Calibri"/>
                <a:cs typeface="Calibri"/>
              </a:rPr>
              <a:t> adds a single element to the end of the list, even if that element is another list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extend()</a:t>
            </a:r>
            <a:r>
              <a:rPr lang="en-US" sz="2000" dirty="0">
                <a:cs typeface="Calibri"/>
              </a:rPr>
              <a:t> individually adds multiple elements of a list to the end of a list</a:t>
            </a:r>
          </a:p>
          <a:p>
            <a:pPr lvl="3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the argument is an </a:t>
            </a:r>
            <a:r>
              <a:rPr lang="en-US" sz="2000" dirty="0" err="1">
                <a:cs typeface="Calibri"/>
              </a:rPr>
              <a:t>iterable</a:t>
            </a:r>
            <a:r>
              <a:rPr lang="en-US" sz="2000" dirty="0">
                <a:cs typeface="Calibri"/>
              </a:rPr>
              <a:t>, so giving a string as an argument will not add the string as an individual element</a:t>
            </a:r>
          </a:p>
          <a:p>
            <a:pPr lvl="3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each character in the string will be added, iteratively, as individual array elements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insert(position, value)</a:t>
            </a:r>
            <a:r>
              <a:rPr lang="en-US" sz="2000" dirty="0">
                <a:cs typeface="Calibri"/>
              </a:rPr>
              <a:t> allows you to add an element anywhere in the list, including the beginning; now 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list[position]</a:t>
            </a:r>
            <a:r>
              <a:rPr lang="en-US" sz="2000" dirty="0">
                <a:ea typeface="Courier" charset="0"/>
                <a:cs typeface="Courier" charset="0"/>
              </a:rPr>
              <a:t> equals 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'value'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000" dirty="0">
                <a:cs typeface="Calibri"/>
              </a:rPr>
              <a:t>or concatenate two lists (</a:t>
            </a:r>
            <a:r>
              <a:rPr lang="en-US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primates = apes + monkeys</a:t>
            </a:r>
            <a:r>
              <a:rPr lang="en-US" sz="2000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6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List indexing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3031228"/>
            <a:ext cx="882322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grabbing a range of elements can be downright confusing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begin and end coordinates are separated by a colon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cs typeface="Calibri"/>
              </a:rPr>
              <a:t>the colon alters the indexing notation, however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2400" dirty="0">
                <a:ea typeface="Courier" charset="0"/>
                <a:cs typeface="Courier" charset="0"/>
              </a:rPr>
              <a:t>The first number is inclusive, the last number is exclusive</a:t>
            </a:r>
          </a:p>
          <a:p>
            <a:pPr marL="1428750" lvl="3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 you want to grab elements </a:t>
            </a:r>
            <a:r>
              <a:rPr lang="en-US" sz="2200" b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through </a:t>
            </a:r>
            <a:r>
              <a:rPr lang="en-US" sz="22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</a:p>
          <a:p>
            <a:pPr marL="1428750" lvl="3" indent="-342900">
              <a:spcAft>
                <a:spcPts val="800"/>
              </a:spcAft>
              <a:buFont typeface="Wingdings" charset="2"/>
              <a:buChar char="Ø"/>
            </a:pP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j+1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60" y="1214121"/>
            <a:ext cx="5618480" cy="16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8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List indexing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107" y="3214108"/>
            <a:ext cx="8487787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3" indent="-403225">
              <a:spcAft>
                <a:spcPts val="800"/>
              </a:spcAft>
              <a:buFont typeface="Arial" charset="0"/>
              <a:buChar char="•"/>
            </a:pPr>
            <a:r>
              <a:rPr lang="en-US" sz="2100" dirty="0">
                <a:cs typeface="Calibri"/>
              </a:rPr>
              <a:t>in this context, best to think of the elements as numbered boxes with numbers </a:t>
            </a:r>
            <a:r>
              <a:rPr lang="en-US" sz="2100" i="1" dirty="0">
                <a:cs typeface="Calibri"/>
              </a:rPr>
              <a:t>between</a:t>
            </a:r>
            <a:r>
              <a:rPr lang="en-US" sz="2100" dirty="0">
                <a:cs typeface="Calibri"/>
              </a:rPr>
              <a:t> them</a:t>
            </a:r>
          </a:p>
          <a:p>
            <a:pPr marL="573088" lvl="3" indent="-403225">
              <a:spcAft>
                <a:spcPts val="800"/>
              </a:spcAft>
              <a:buFont typeface="Arial" charset="0"/>
              <a:buChar char="•"/>
            </a:pPr>
            <a:r>
              <a:rPr lang="en-US" sz="2100" dirty="0">
                <a:cs typeface="Calibri"/>
              </a:rPr>
              <a:t>best analogy: a colon turns the brackets into tongs that reach into the list at those locations to grab what's between them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60" y="1214121"/>
            <a:ext cx="5618480" cy="16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List indexing: Try it in </a:t>
            </a:r>
            <a:r>
              <a:rPr lang="en-US" sz="3600" dirty="0" err="1"/>
              <a:t>Jupyter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7360" y="1849120"/>
            <a:ext cx="78309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numbers = [0,1,2,3,4,5,6,7]</a:t>
            </a:r>
          </a:p>
          <a:p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# grab and print first three elements (0,1,2)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# grab and print indices 3,4,5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# grab and print indices 5,6,7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# grab and print first two elements (0,1)</a:t>
            </a:r>
          </a:p>
        </p:txBody>
      </p:sp>
    </p:spTree>
    <p:extLst>
      <p:ext uri="{BB962C8B-B14F-4D97-AF65-F5344CB8AC3E}">
        <p14:creationId xmlns:p14="http://schemas.microsoft.com/office/powerpoint/2010/main" val="197628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String indexing: Try it in </a:t>
            </a:r>
            <a:r>
              <a:rPr lang="en-US" sz="3600" dirty="0" err="1"/>
              <a:t>Jupyter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83073" y="1849120"/>
            <a:ext cx="85778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gene = '</a:t>
            </a:r>
            <a:r>
              <a:rPr lang="en-US" sz="22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ATGCCAGT</a:t>
            </a:r>
            <a:r>
              <a:rPr lang="en-US" sz="2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ttccggaa</a:t>
            </a:r>
            <a:r>
              <a:rPr lang="en-US" sz="22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GTTCTAA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915988" indent="-523875">
              <a:buFont typeface="+mj-lt"/>
              <a:buAutoNum type="arabicPeriod"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grab and print the first exon (blue)</a:t>
            </a:r>
          </a:p>
          <a:p>
            <a:pPr marL="915988" indent="-523875">
              <a:buFont typeface="+mj-lt"/>
              <a:buAutoNum type="arabicPeriod"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grab and print the intron (red)</a:t>
            </a:r>
          </a:p>
          <a:p>
            <a:pPr marL="915988" indent="-523875">
              <a:buFont typeface="+mj-lt"/>
              <a:buAutoNum type="arabicPeriod"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grab and print the second exon (blue)</a:t>
            </a:r>
          </a:p>
          <a:p>
            <a:pPr marL="915988" indent="-523875">
              <a:buFont typeface="+mj-lt"/>
              <a:buAutoNum type="arabicPeriod"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print the CDS (the concatenated exons, blue)</a:t>
            </a:r>
          </a:p>
          <a:p>
            <a:pPr marL="915988" indent="-523875">
              <a:buFont typeface="+mj-lt"/>
              <a:buAutoNum type="arabicPeriod"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grab and print the start codon</a:t>
            </a:r>
          </a:p>
          <a:p>
            <a:pPr marL="915988" indent="-523875">
              <a:buFont typeface="+mj-lt"/>
              <a:buAutoNum type="arabicPeriod"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grab and print the stop codon</a:t>
            </a:r>
          </a:p>
        </p:txBody>
      </p:sp>
    </p:spTree>
    <p:extLst>
      <p:ext uri="{BB962C8B-B14F-4D97-AF65-F5344CB8AC3E}">
        <p14:creationId xmlns:p14="http://schemas.microsoft.com/office/powerpoint/2010/main" val="160622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3475</TotalTime>
  <Words>419</Words>
  <Application>Microsoft Macintosh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Wingdings</vt:lpstr>
      <vt:lpstr>Office Theme</vt:lpstr>
      <vt:lpstr>List indexing</vt:lpstr>
      <vt:lpstr>Working with lists</vt:lpstr>
      <vt:lpstr>List indexing</vt:lpstr>
      <vt:lpstr>List indexing</vt:lpstr>
      <vt:lpstr>List indexing: Try it in Jupyter</vt:lpstr>
      <vt:lpstr>String indexing: Try it in Jupyter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Andrew Alverson</dc:creator>
  <cp:lastModifiedBy>Microsoft Office User</cp:lastModifiedBy>
  <cp:revision>87</cp:revision>
  <dcterms:created xsi:type="dcterms:W3CDTF">2017-03-24T16:39:19Z</dcterms:created>
  <dcterms:modified xsi:type="dcterms:W3CDTF">2019-03-27T03:32:44Z</dcterms:modified>
</cp:coreProperties>
</file>