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4" r:id="rId2"/>
    <p:sldId id="512" r:id="rId3"/>
    <p:sldId id="480" r:id="rId4"/>
    <p:sldId id="459" r:id="rId5"/>
    <p:sldId id="481" r:id="rId6"/>
    <p:sldId id="494" r:id="rId7"/>
    <p:sldId id="495" r:id="rId8"/>
    <p:sldId id="493" r:id="rId9"/>
    <p:sldId id="482" r:id="rId10"/>
    <p:sldId id="485" r:id="rId11"/>
    <p:sldId id="486" r:id="rId12"/>
    <p:sldId id="489" r:id="rId13"/>
    <p:sldId id="488" r:id="rId14"/>
    <p:sldId id="490" r:id="rId15"/>
    <p:sldId id="508" r:id="rId16"/>
    <p:sldId id="509" r:id="rId17"/>
    <p:sldId id="510" r:id="rId18"/>
    <p:sldId id="51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33"/>
    <p:restoredTop sz="50000" autoAdjust="0"/>
  </p:normalViewPr>
  <p:slideViewPr>
    <p:cSldViewPr snapToGrid="0" snapToObjects="1">
      <p:cViewPr varScale="1">
        <p:scale>
          <a:sx n="224" d="100"/>
          <a:sy n="224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B08EE-425C-7E44-9D2F-3328869B975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B4DF-11AF-7E42-841D-4EA344DF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B117-C548-C24D-B5EC-9EEE3D79DFC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CD0FA-6A7B-8444-A447-3B5AA0B2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Y, Y,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3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N,</a:t>
            </a:r>
            <a:r>
              <a:rPr lang="en-US" baseline="0" dirty="0"/>
              <a:t>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4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*Note:  the character classes are actually greatly expanded, accounting for the shift from ASCII to Unicode character encodings, e.g., \w now matches &gt;100,000 different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4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 12, class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12, class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F12-F120-0D48-BEA4-7DA610DE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167" y="1557666"/>
            <a:ext cx="8436747" cy="862385"/>
          </a:xfrm>
        </p:spPr>
        <p:txBody>
          <a:bodyPr>
            <a:normAutofit/>
          </a:bodyPr>
          <a:lstStyle/>
          <a:p>
            <a:r>
              <a:rPr lang="en-US" sz="4800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05943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  <a:cs typeface="Courier"/>
              </a:rPr>
              <a:t>Metacharacters</a:t>
            </a:r>
            <a:endParaRPr lang="en-US" sz="3600" dirty="0">
              <a:latin typeface="+mn-lt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805" y="1517422"/>
            <a:ext cx="86034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The dot</a:t>
            </a: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(.)</a:t>
            </a:r>
            <a:r>
              <a:rPr lang="en-US" sz="2400" dirty="0">
                <a:latin typeface="Calibri"/>
                <a:cs typeface="Calibri"/>
              </a:rPr>
              <a:t> is a wildcard character that matches any ONE character except a newline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803275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'Alicia Keys'</a:t>
            </a:r>
          </a:p>
          <a:p>
            <a:pPr marL="803275" lvl="2"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("Alicia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Ke.s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", crush) # matches 'Alicia Keys'</a:t>
            </a:r>
          </a:p>
          <a:p>
            <a:pPr marL="519113" lvl="2" indent="-349250">
              <a:spcAft>
                <a:spcPts val="800"/>
              </a:spcAft>
              <a:buFont typeface="Arial"/>
              <a:buChar char="•"/>
            </a:pPr>
            <a:endParaRPr lang="en-US" sz="1200" dirty="0"/>
          </a:p>
          <a:p>
            <a:pPr marL="519113" lvl="2" indent="-34925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Would also match, for example:</a:t>
            </a:r>
          </a:p>
          <a:p>
            <a:pPr marL="1893888" lvl="8" indent="-349250">
              <a:spcAft>
                <a:spcPts val="800"/>
              </a:spcAft>
              <a:buFont typeface="Lucida Grande"/>
              <a:buChar char="–"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Alicia Ke5s</a:t>
            </a:r>
            <a:endParaRPr lang="en-US" dirty="0"/>
          </a:p>
          <a:p>
            <a:pPr marL="1893888" lvl="8" indent="-349250">
              <a:spcAft>
                <a:spcPts val="800"/>
              </a:spcAft>
              <a:buFont typeface="Lucida Grande"/>
              <a:buChar char="–"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Alicia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Ke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s</a:t>
            </a:r>
            <a:endParaRPr lang="en-US" dirty="0"/>
          </a:p>
          <a:p>
            <a:pPr marL="1893888" lvl="8" indent="-349250">
              <a:spcAft>
                <a:spcPts val="800"/>
              </a:spcAft>
              <a:buFont typeface="Lucida Grande"/>
              <a:buChar char="–"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Alicia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KeYs</a:t>
            </a:r>
            <a:endParaRPr lang="en-US" dirty="0"/>
          </a:p>
          <a:p>
            <a:pPr marL="1893888" lvl="8" indent="-349250">
              <a:spcAft>
                <a:spcPts val="800"/>
              </a:spcAft>
              <a:buFont typeface="Lucida Grande"/>
              <a:buChar char="–"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Alicia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Kebs</a:t>
            </a:r>
            <a:endParaRPr lang="en-US" dirty="0"/>
          </a:p>
          <a:p>
            <a:pPr marL="1893888" lvl="8" indent="-349250">
              <a:spcAft>
                <a:spcPts val="800"/>
              </a:spcAft>
              <a:buFont typeface="Lucida Grande"/>
              <a:buChar char="–"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Alicia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Ke%s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429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The "any old junk" construct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337511"/>
            <a:ext cx="8447330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.*</a:t>
            </a:r>
            <a:r>
              <a:rPr lang="en-US" sz="2400" dirty="0"/>
              <a:t> will match any character or combination of characters (except a newline) any number of times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crush = 'Alicia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GoBBleeGoo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&amp;&amp;K==Keys'</a:t>
            </a:r>
          </a:p>
          <a:p>
            <a:pPr marL="1312863" lvl="2">
              <a:spcAft>
                <a:spcPts val="800"/>
              </a:spcAft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("Alicia.*Keys", crush)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  <a:p>
            <a:pPr marL="1312863" lvl="2">
              <a:spcBef>
                <a:spcPts val="120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crush = 'Alicia Keys'</a:t>
            </a:r>
          </a:p>
          <a:p>
            <a:pPr marL="1312863" lvl="2">
              <a:spcAft>
                <a:spcPts val="800"/>
              </a:spcAft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("Alicia.*Keys", crush)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  <a:p>
            <a:pPr marL="1312863" lvl="2">
              <a:spcBef>
                <a:spcPts val="120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crush = '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AliciaKeys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</a:p>
          <a:p>
            <a:pPr marL="1312863" lvl="2">
              <a:spcAft>
                <a:spcPts val="800"/>
              </a:spcAft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("Alicia.*Keys", crush)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</p:txBody>
      </p:sp>
    </p:spTree>
    <p:extLst>
      <p:ext uri="{BB962C8B-B14F-4D97-AF65-F5344CB8AC3E}">
        <p14:creationId xmlns:p14="http://schemas.microsoft.com/office/powerpoint/2010/main" val="428514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Quantifiers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337511"/>
            <a:ext cx="8447330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? </a:t>
            </a:r>
            <a:r>
              <a:rPr lang="en-US" sz="2400" dirty="0"/>
              <a:t>means to match the preceding character ZERO OR ONE</a:t>
            </a:r>
            <a:r>
              <a:rPr lang="en-US" sz="2400" b="1" dirty="0"/>
              <a:t> </a:t>
            </a:r>
            <a:r>
              <a:rPr lang="en-US" sz="2400" dirty="0"/>
              <a:t>times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'Alicia Keys’</a:t>
            </a: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match =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(Alicia ?Keys)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my $crush = '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AliciaKeys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';</a:t>
            </a: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$crush =~ /Alicia ?Keys/;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416" y="5182749"/>
            <a:ext cx="2662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* </a:t>
            </a:r>
            <a:r>
              <a:rPr lang="en-US" sz="2400" dirty="0">
                <a:sym typeface="Wingdings"/>
              </a:rPr>
              <a:t> zero or MORE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? </a:t>
            </a:r>
            <a:r>
              <a:rPr lang="en-US" sz="2400" dirty="0">
                <a:sym typeface="Wingdings"/>
              </a:rPr>
              <a:t> zero or 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13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Quantifiers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188649"/>
            <a:ext cx="844733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+ </a:t>
            </a:r>
            <a:r>
              <a:rPr lang="en-US" sz="2400" dirty="0"/>
              <a:t>means to match the preceding character ONE OR MORE times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'Alicia Keys’</a:t>
            </a:r>
          </a:p>
          <a:p>
            <a:pPr marL="1312863" lvl="2"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Al+icia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Keys”, crush)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'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Allllllicia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Keys’</a:t>
            </a:r>
          </a:p>
          <a:p>
            <a:pPr marL="1312863" lvl="2"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Al+icia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+Keys”, crush)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'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AliciaKeys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</a:p>
          <a:p>
            <a:pPr marL="1312863" lvl="2"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(“ +”, crush)         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416" y="5299162"/>
            <a:ext cx="266250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* </a:t>
            </a:r>
            <a:r>
              <a:rPr lang="en-US" sz="2400" dirty="0">
                <a:sym typeface="Wingdings"/>
              </a:rPr>
              <a:t> zero or MORE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? </a:t>
            </a:r>
            <a:r>
              <a:rPr lang="en-US" sz="2400" dirty="0">
                <a:sym typeface="Wingdings"/>
              </a:rPr>
              <a:t> zero or ONE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+ </a:t>
            </a:r>
            <a:r>
              <a:rPr lang="en-US" sz="2400" dirty="0">
                <a:sym typeface="Wingdings"/>
              </a:rPr>
              <a:t> one or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08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General quantifiers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337511"/>
            <a:ext cx="8447330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{N}   </a:t>
            </a:r>
            <a:r>
              <a:rPr lang="en-US" sz="2000" dirty="0">
                <a:latin typeface="Courier"/>
                <a:cs typeface="Courier"/>
              </a:rPr>
              <a:t>match exactly  </a:t>
            </a:r>
            <a:r>
              <a:rPr lang="en-US" sz="2000" i="1" dirty="0">
                <a:latin typeface="Courier"/>
                <a:cs typeface="Courier"/>
              </a:rPr>
              <a:t>N</a:t>
            </a:r>
            <a:r>
              <a:rPr lang="en-US" sz="2000" dirty="0">
                <a:latin typeface="Courier"/>
                <a:cs typeface="Courier"/>
              </a:rPr>
              <a:t> times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{N,}  </a:t>
            </a:r>
            <a:r>
              <a:rPr lang="en-US" sz="2000" dirty="0">
                <a:latin typeface="Courier"/>
                <a:cs typeface="Courier"/>
              </a:rPr>
              <a:t>match at least </a:t>
            </a:r>
            <a:r>
              <a:rPr lang="en-US" sz="2000" i="1" dirty="0">
                <a:latin typeface="Courier"/>
                <a:cs typeface="Courier"/>
              </a:rPr>
              <a:t>N</a:t>
            </a:r>
            <a:r>
              <a:rPr lang="en-US" sz="2000" dirty="0">
                <a:latin typeface="Courier"/>
                <a:cs typeface="Courier"/>
              </a:rPr>
              <a:t> times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{N,M} </a:t>
            </a:r>
            <a:r>
              <a:rPr lang="en-US" sz="2000" dirty="0">
                <a:latin typeface="Courier"/>
                <a:cs typeface="Courier"/>
              </a:rPr>
              <a:t>match at least </a:t>
            </a:r>
            <a:r>
              <a:rPr lang="en-US" sz="2000" i="1" dirty="0">
                <a:latin typeface="Courier"/>
                <a:cs typeface="Courier"/>
              </a:rPr>
              <a:t>N</a:t>
            </a:r>
            <a:r>
              <a:rPr lang="en-US" sz="2000" dirty="0">
                <a:latin typeface="Courier"/>
                <a:cs typeface="Courier"/>
              </a:rPr>
              <a:t> times but not more than </a:t>
            </a:r>
            <a:r>
              <a:rPr lang="en-US" sz="2000" i="1" dirty="0">
                <a:latin typeface="Courier"/>
                <a:cs typeface="Courier"/>
              </a:rPr>
              <a:t>M</a:t>
            </a:r>
            <a:r>
              <a:rPr lang="en-US" sz="2000" dirty="0">
                <a:latin typeface="Courier"/>
                <a:cs typeface="Courier"/>
              </a:rPr>
              <a:t> times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spcAft>
                <a:spcPts val="800"/>
              </a:spcAft>
            </a:pP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AliciaAliciaAlica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Keys’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(“Alicia{2,} Keys”, crush)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</a:p>
          <a:p>
            <a:pPr>
              <a:spcAft>
                <a:spcPts val="800"/>
              </a:spcAft>
            </a:pP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'Alicia\t\t\t\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tKeys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(“Alicia\s{3,10}Keys”, crush)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# does it match?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6199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Greedy vs. Non-greedy Quantifiers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389" y="1234034"/>
            <a:ext cx="8447330" cy="448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7525" indent="-517525">
              <a:spcAft>
                <a:spcPts val="800"/>
              </a:spcAft>
            </a:pPr>
            <a:r>
              <a:rPr lang="en-US" sz="2400" dirty="0"/>
              <a:t>Greedy quantifiers 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*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+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{}</a:t>
            </a:r>
            <a:r>
              <a:rPr lang="en-US" sz="2400" dirty="0"/>
              <a:t>) match as much as they possibly can.</a:t>
            </a:r>
          </a:p>
          <a:p>
            <a:pPr marL="687388"/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crush = 'Alicia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GoBBleeGoo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&amp;&amp;K==Keys'</a:t>
            </a:r>
          </a:p>
          <a:p>
            <a:pPr marL="687388"/>
            <a:endParaRPr lang="en-US" sz="1600" dirty="0">
              <a:latin typeface="Courier"/>
              <a:cs typeface="Courier"/>
            </a:endParaRPr>
          </a:p>
          <a:p>
            <a:pPr marL="687388"/>
            <a:r>
              <a:rPr lang="en-US" sz="1600" dirty="0">
                <a:latin typeface="Courier"/>
                <a:cs typeface="Courier"/>
              </a:rPr>
              <a:t># these two behave the same</a:t>
            </a:r>
          </a:p>
          <a:p>
            <a:pPr marL="687388"/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("Alicia.*Keys", crush)</a:t>
            </a:r>
          </a:p>
          <a:p>
            <a:pPr marL="687388"/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("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Alicia.+Keys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", crush)</a:t>
            </a:r>
          </a:p>
          <a:p>
            <a:pPr marL="687388"/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</a:p>
          <a:p>
            <a:pPr marL="517525" indent="-517525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The regular expression algorithm does the following:</a:t>
            </a:r>
          </a:p>
          <a:p>
            <a:pPr marL="1081088" indent="-3937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Matches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Alicia</a:t>
            </a:r>
          </a:p>
          <a:p>
            <a:pPr marL="1081088" indent="-3937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Matches everything through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Keys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(the "greedy" part)</a:t>
            </a:r>
          </a:p>
          <a:p>
            <a:pPr marL="1081088" indent="-3937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Backtracks one letter at a time 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until the last part of the regular expression (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Keys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) matches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55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83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Greedy vs. Non-greedy Quantifiers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5" y="1234034"/>
            <a:ext cx="8585463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7525" indent="-517525">
              <a:spcAft>
                <a:spcPts val="800"/>
              </a:spcAft>
            </a:pPr>
            <a:r>
              <a:rPr lang="en-US" sz="2400" dirty="0"/>
              <a:t>Greedy quantifiers (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*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+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{}</a:t>
            </a:r>
            <a:r>
              <a:rPr lang="en-US" sz="2400" dirty="0"/>
              <a:t>) match as much as they possibly can.</a:t>
            </a:r>
          </a:p>
          <a:p>
            <a:pPr marL="687388" indent="-687388">
              <a:spcAft>
                <a:spcPts val="400"/>
              </a:spcAft>
            </a:pPr>
            <a:endParaRPr lang="en-US" sz="1600" dirty="0">
              <a:latin typeface="Courier"/>
              <a:cs typeface="Courier"/>
            </a:endParaRPr>
          </a:p>
          <a:p>
            <a:pPr marL="687388" indent="-687388">
              <a:spcAft>
                <a:spcPts val="400"/>
              </a:spcAft>
            </a:pPr>
            <a:r>
              <a:rPr lang="en-US" sz="1600" dirty="0">
                <a:latin typeface="Courier"/>
                <a:cs typeface="Courier"/>
              </a:rPr>
              <a:t># Grab 'Holy moly' from this HTML string</a:t>
            </a:r>
          </a:p>
          <a:p>
            <a:pPr marL="687388" indent="-687388">
              <a:spcAft>
                <a:spcPts val="400"/>
              </a:spcAft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crush = "&lt;BOLD&gt;Holy moly&lt;/BOLD&gt;, it's &lt;BOLD&gt;Alicia Keys&lt;/BOLD&gt;"</a:t>
            </a:r>
          </a:p>
          <a:p>
            <a:pPr marL="687388" indent="-687388">
              <a:spcAft>
                <a:spcPts val="400"/>
              </a:spcAft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match =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("&lt;BOLD&gt;(.*)&lt;/BOLD&gt;", crush)</a:t>
            </a:r>
            <a:endParaRPr lang="en-US" sz="1600" dirty="0">
              <a:latin typeface="Courier"/>
              <a:cs typeface="Courier"/>
            </a:endParaRPr>
          </a:p>
          <a:p>
            <a:pPr marL="687388" indent="-687388">
              <a:spcAft>
                <a:spcPts val="400"/>
              </a:spcAft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807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83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Greedy vs. Non-greedy Quantifiers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5" y="2098934"/>
            <a:ext cx="8585463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spcAft>
                <a:spcPts val="400"/>
              </a:spcAft>
            </a:pPr>
            <a:r>
              <a:rPr lang="en-US" sz="1600" dirty="0">
                <a:latin typeface="Courier"/>
                <a:cs typeface="Courier"/>
              </a:rPr>
              <a:t># Grab 'Holy moly' from this HTML string</a:t>
            </a:r>
          </a:p>
          <a:p>
            <a:pPr marL="687388" indent="-687388">
              <a:spcAft>
                <a:spcPts val="400"/>
              </a:spcAft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crush = "&lt;BOLD&gt;Holy moly&lt;/BOLD&gt;, it's &lt;BOLD&gt;Alicia Keys&lt;/BOLD&gt;"</a:t>
            </a:r>
          </a:p>
          <a:p>
            <a:pPr marL="687388" indent="-687388">
              <a:spcAft>
                <a:spcPts val="400"/>
              </a:spcAft>
            </a:pP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match =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("&lt;BOLD&gt;(.*?)&lt;/BOLD&gt;", crush)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5" y="1384661"/>
            <a:ext cx="84473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/>
              <a:buChar char="•"/>
            </a:pPr>
            <a:r>
              <a:rPr lang="en-US" sz="2300" dirty="0"/>
              <a:t>Add</a:t>
            </a:r>
            <a:r>
              <a:rPr lang="en-US" sz="2300" dirty="0">
                <a:latin typeface="Courier"/>
                <a:cs typeface="Courier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? </a:t>
            </a:r>
            <a:r>
              <a:rPr lang="en-US" sz="2300" dirty="0">
                <a:solidFill>
                  <a:srgbClr val="000000"/>
                </a:solidFill>
                <a:cs typeface="Courier"/>
              </a:rPr>
              <a:t>to make these quantifiers non-greedy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5" y="3300520"/>
            <a:ext cx="8634574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cs typeface="Courier"/>
              </a:rPr>
              <a:t>Completely alters the matching algorithm</a:t>
            </a:r>
          </a:p>
          <a:p>
            <a:pPr marL="855663" indent="-282575">
              <a:spcAft>
                <a:spcPts val="600"/>
              </a:spcAft>
              <a:buFont typeface="+mj-lt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/>
                <a:cs typeface="Calibri"/>
              </a:rPr>
              <a:t>Matches </a:t>
            </a:r>
            <a:r>
              <a:rPr lang="en-US" sz="2300" dirty="0">
                <a:solidFill>
                  <a:srgbClr val="FF0000"/>
                </a:solidFill>
                <a:latin typeface="Courier"/>
                <a:cs typeface="Courier"/>
              </a:rPr>
              <a:t>&lt;BOLD&gt;</a:t>
            </a:r>
          </a:p>
          <a:p>
            <a:pPr marL="855663" indent="-282575">
              <a:spcAft>
                <a:spcPts val="600"/>
              </a:spcAft>
              <a:buFont typeface="+mj-lt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/>
                <a:cs typeface="Calibri"/>
              </a:rPr>
              <a:t>Moves right, </a:t>
            </a:r>
            <a:r>
              <a:rPr lang="en-US" sz="2300" dirty="0">
                <a:solidFill>
                  <a:srgbClr val="000000"/>
                </a:solidFill>
                <a:cs typeface="Calibri"/>
              </a:rPr>
              <a:t>reluctantly </a:t>
            </a:r>
            <a:r>
              <a:rPr lang="en-US" sz="2300" dirty="0">
                <a:solidFill>
                  <a:srgbClr val="000000"/>
                </a:solidFill>
                <a:latin typeface="Calibri"/>
                <a:cs typeface="Calibri"/>
              </a:rPr>
              <a:t>matching one character at a time</a:t>
            </a:r>
          </a:p>
          <a:p>
            <a:pPr marL="855663" indent="-282575">
              <a:spcAft>
                <a:spcPts val="600"/>
              </a:spcAft>
              <a:buFont typeface="+mj-lt"/>
              <a:buAutoNum type="arabicPeriod"/>
            </a:pPr>
            <a:r>
              <a:rPr lang="en-US" sz="2300" dirty="0">
                <a:solidFill>
                  <a:srgbClr val="000000"/>
                </a:solidFill>
                <a:cs typeface="Calibri"/>
              </a:rPr>
              <a:t>After each character match, try to let the rest of the pattern (</a:t>
            </a:r>
            <a:r>
              <a:rPr lang="en-US" sz="2300" dirty="0">
                <a:solidFill>
                  <a:srgbClr val="FF0000"/>
                </a:solidFill>
                <a:latin typeface="Courier"/>
                <a:cs typeface="Courier"/>
              </a:rPr>
              <a:t>&lt;/BOLD&gt;</a:t>
            </a:r>
            <a:r>
              <a:rPr lang="en-US" sz="2300" dirty="0">
                <a:solidFill>
                  <a:srgbClr val="000000"/>
                </a:solidFill>
                <a:cs typeface="Calibri"/>
              </a:rPr>
              <a:t>) match</a:t>
            </a:r>
          </a:p>
          <a:p>
            <a:pPr marL="855663" indent="-282575">
              <a:spcAft>
                <a:spcPts val="600"/>
              </a:spcAft>
              <a:buFont typeface="+mj-lt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Calibri"/>
                <a:cs typeface="Calibri"/>
              </a:rPr>
              <a:t>Stop once all 5 characters in</a:t>
            </a:r>
            <a:r>
              <a:rPr lang="en-US" sz="2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"/>
                <a:cs typeface="Courier"/>
              </a:rPr>
              <a:t>&lt;/BOLD&gt; </a:t>
            </a:r>
            <a:r>
              <a:rPr lang="en-US" sz="2300" dirty="0">
                <a:solidFill>
                  <a:srgbClr val="000000"/>
                </a:solidFill>
                <a:latin typeface="Calibri"/>
                <a:cs typeface="Calibri"/>
              </a:rPr>
              <a:t>have matched</a:t>
            </a:r>
          </a:p>
        </p:txBody>
      </p:sp>
    </p:spTree>
    <p:extLst>
      <p:ext uri="{BB962C8B-B14F-4D97-AF65-F5344CB8AC3E}">
        <p14:creationId xmlns:p14="http://schemas.microsoft.com/office/powerpoint/2010/main" val="13557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Greedy vs. Non-greedy Quantifiers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647" y="1384661"/>
            <a:ext cx="8447330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/>
              <a:buChar char="•"/>
            </a:pPr>
            <a:r>
              <a:rPr lang="en-US" sz="2300" dirty="0"/>
              <a:t>Add</a:t>
            </a:r>
            <a:r>
              <a:rPr lang="en-US" sz="2300" dirty="0">
                <a:latin typeface="Courier"/>
                <a:cs typeface="Courier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? </a:t>
            </a:r>
            <a:r>
              <a:rPr lang="en-US" sz="2300" dirty="0">
                <a:solidFill>
                  <a:srgbClr val="000000"/>
                </a:solidFill>
                <a:cs typeface="Courier"/>
              </a:rPr>
              <a:t>to make these quantifiers non-greedy</a:t>
            </a:r>
          </a:p>
          <a:p>
            <a:pPr marL="342900" indent="-342900">
              <a:spcAft>
                <a:spcPts val="800"/>
              </a:spcAft>
              <a:buFont typeface="Arial"/>
              <a:buChar char="•"/>
            </a:pP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? </a:t>
            </a:r>
            <a:r>
              <a:rPr lang="en-US" sz="2300" dirty="0">
                <a:solidFill>
                  <a:srgbClr val="000000"/>
                </a:solidFill>
                <a:cs typeface="Courier"/>
              </a:rPr>
              <a:t>works the same with all the quantifiers</a:t>
            </a:r>
          </a:p>
          <a:p>
            <a:pPr marL="1257300" lvl="2" indent="-342900">
              <a:spcAft>
                <a:spcPts val="800"/>
              </a:spcAft>
              <a:buFont typeface="Lucida Grande"/>
              <a:buChar char="–"/>
            </a:pP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*?</a:t>
            </a:r>
          </a:p>
          <a:p>
            <a:pPr marL="1257300" lvl="2" indent="-342900">
              <a:spcAft>
                <a:spcPts val="800"/>
              </a:spcAft>
              <a:buFont typeface="Lucida Grande"/>
              <a:buChar char="–"/>
            </a:pP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+?</a:t>
            </a:r>
          </a:p>
          <a:p>
            <a:pPr marL="1257300" lvl="2" indent="-342900">
              <a:spcAft>
                <a:spcPts val="800"/>
              </a:spcAft>
              <a:buFont typeface="Lucida Grande"/>
              <a:buChar char="–"/>
            </a:pP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??</a:t>
            </a:r>
          </a:p>
          <a:p>
            <a:pPr marL="1257300" lvl="2" indent="-342900">
              <a:spcAft>
                <a:spcPts val="800"/>
              </a:spcAft>
              <a:buFont typeface="Lucida Grande"/>
              <a:buChar char="–"/>
            </a:pP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{5,10}?</a:t>
            </a:r>
          </a:p>
          <a:p>
            <a:pPr marL="1257300" lvl="2" indent="-342900">
              <a:spcAft>
                <a:spcPts val="800"/>
              </a:spcAft>
              <a:buFont typeface="Lucida Grande"/>
              <a:buChar char="–"/>
            </a:pPr>
            <a:r>
              <a:rPr lang="en-US" sz="2300" dirty="0">
                <a:solidFill>
                  <a:srgbClr val="0000FF"/>
                </a:solidFill>
                <a:latin typeface="Courier"/>
                <a:cs typeface="Courier"/>
              </a:rPr>
              <a:t>{8,}?</a:t>
            </a:r>
          </a:p>
          <a:p>
            <a:pPr marL="1257300" lvl="2" indent="-342900">
              <a:spcAft>
                <a:spcPts val="800"/>
              </a:spcAft>
              <a:buFont typeface="Lucida Grande"/>
              <a:buChar char="–"/>
            </a:pPr>
            <a:endParaRPr lang="en-US" sz="2300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347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357279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Load Python's </a:t>
            </a:r>
            <a:r>
              <a:rPr lang="en-US" sz="36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</a:t>
            </a:r>
            <a:r>
              <a:rPr lang="en-US" sz="3600" dirty="0">
                <a:latin typeface="+mn-lt"/>
                <a:cs typeface="Courier"/>
              </a:rPr>
              <a:t>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657283"/>
            <a:ext cx="8447330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Regular expression functions are loaded by default</a:t>
            </a:r>
          </a:p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Need to load the 're' module at the beginning of your script</a:t>
            </a:r>
          </a:p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5317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Regular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168183"/>
            <a:ext cx="84473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A regular expression, or </a:t>
            </a:r>
            <a:r>
              <a:rPr lang="en-US" sz="2400" i="1" dirty="0"/>
              <a:t>pattern</a:t>
            </a:r>
            <a:r>
              <a:rPr lang="en-US" sz="2400" dirty="0"/>
              <a:t>, is a construct that either matches – or doesn't match – all of or, more typically, part of a string</a:t>
            </a:r>
          </a:p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String matching is an all or nothing proposition</a:t>
            </a:r>
          </a:p>
          <a:p>
            <a:pPr marL="1444752" lvl="2" indent="-342900">
              <a:spcAft>
                <a:spcPts val="800"/>
              </a:spcAft>
              <a:buFont typeface="Lucida Grande"/>
              <a:buChar char="–"/>
            </a:pPr>
            <a:r>
              <a:rPr lang="en-US" sz="2400" dirty="0"/>
              <a:t>matches return a </a:t>
            </a:r>
            <a:r>
              <a:rPr lang="en-US" sz="2400" b="1" dirty="0"/>
              <a:t>match object</a:t>
            </a:r>
            <a:r>
              <a:rPr lang="en-US" sz="2400" dirty="0"/>
              <a:t> that we can work with</a:t>
            </a:r>
          </a:p>
          <a:p>
            <a:pPr marL="1444752" lvl="2" indent="-342900">
              <a:spcAft>
                <a:spcPts val="800"/>
              </a:spcAft>
              <a:buFont typeface="Lucida Grande"/>
              <a:buChar char="–"/>
            </a:pPr>
            <a:r>
              <a:rPr lang="en-US" sz="2400" dirty="0"/>
              <a:t>non-matches return </a:t>
            </a:r>
            <a:r>
              <a:rPr lang="en-US" sz="2400" b="1" dirty="0"/>
              <a:t>None</a:t>
            </a:r>
            <a:r>
              <a:rPr lang="en-US" sz="2400" dirty="0"/>
              <a:t>, which evaluates as </a:t>
            </a:r>
            <a:r>
              <a:rPr lang="en-US" sz="24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148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Regular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168183"/>
            <a:ext cx="8447330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Because of this, regular expressions are often embedded within conditionals</a:t>
            </a:r>
          </a:p>
          <a:p>
            <a:pPr marL="1830388" lvl="2" indent="-444500"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if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("pattern", string):</a:t>
            </a:r>
          </a:p>
          <a:p>
            <a:pPr marL="1830388" lvl="2" indent="-444500"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do something</a:t>
            </a:r>
          </a:p>
          <a:p>
            <a:pPr marL="1830388" lvl="2" indent="-444500"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else:</a:t>
            </a:r>
          </a:p>
          <a:p>
            <a:pPr marL="1830388" lvl="2" indent="-444500">
              <a:spcAft>
                <a:spcPts val="800"/>
              </a:spcAft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	do something different</a:t>
            </a:r>
          </a:p>
        </p:txBody>
      </p:sp>
    </p:spTree>
    <p:extLst>
      <p:ext uri="{BB962C8B-B14F-4D97-AF65-F5344CB8AC3E}">
        <p14:creationId xmlns:p14="http://schemas.microsoft.com/office/powerpoint/2010/main" val="105206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Regular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157600"/>
            <a:ext cx="8447330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In the simplest case, match a string literal</a:t>
            </a: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crush = '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Alicia.Keys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if 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re.search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("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licia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", crush):</a:t>
            </a:r>
          </a:p>
          <a:p>
            <a:pPr marL="1312863" lvl="2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		print("Found a match!")</a:t>
            </a: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519113" lvl="2" indent="-34925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exact matches are trivial</a:t>
            </a:r>
          </a:p>
          <a:p>
            <a:pPr marL="519113" lvl="2" indent="-34925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there are special characters (</a:t>
            </a:r>
            <a:r>
              <a:rPr lang="en-US" sz="2400" i="1" dirty="0" err="1"/>
              <a:t>metacharacters</a:t>
            </a:r>
            <a:r>
              <a:rPr lang="en-US" sz="2400" dirty="0"/>
              <a:t>) and </a:t>
            </a:r>
            <a:r>
              <a:rPr lang="en-US" sz="2400" i="1" dirty="0"/>
              <a:t>character classes </a:t>
            </a:r>
            <a:r>
              <a:rPr lang="en-US" sz="2400" dirty="0"/>
              <a:t>to help you search for more complex patterns.</a:t>
            </a:r>
          </a:p>
          <a:p>
            <a:pPr marL="1312863" lvl="2">
              <a:spcAft>
                <a:spcPts val="800"/>
              </a:spcAft>
            </a:pP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979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Character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295179"/>
            <a:ext cx="8447330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character class</a:t>
            </a:r>
            <a:r>
              <a:rPr lang="en-US" sz="2400" dirty="0"/>
              <a:t> – a list of possible characters inside square brackets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[]</a:t>
            </a:r>
            <a:r>
              <a:rPr lang="en-US" sz="2400" dirty="0"/>
              <a:t> – matches any </a:t>
            </a:r>
            <a:r>
              <a:rPr lang="en-US" sz="2400" i="1" dirty="0"/>
              <a:t>single</a:t>
            </a:r>
            <a:r>
              <a:rPr lang="en-US" sz="2400" dirty="0"/>
              <a:t> character within the class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1444752" lvl="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ACGTacgt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]</a:t>
            </a:r>
          </a:p>
          <a:p>
            <a:pPr marL="1444752" lvl="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[abcwxyz6789]</a:t>
            </a:r>
          </a:p>
          <a:p>
            <a:pPr marL="1444752" lvl="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[a-cw-z6-9]</a:t>
            </a:r>
          </a:p>
          <a:p>
            <a:pPr marL="1444752" lvl="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 \t\n]</a:t>
            </a:r>
          </a:p>
        </p:txBody>
      </p:sp>
    </p:spTree>
    <p:extLst>
      <p:ext uri="{BB962C8B-B14F-4D97-AF65-F5344CB8AC3E}">
        <p14:creationId xmlns:p14="http://schemas.microsoft.com/office/powerpoint/2010/main" val="226636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Character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06" y="1295179"/>
            <a:ext cx="8447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You can negate a character class by preceding it with a caret</a:t>
            </a:r>
          </a:p>
          <a:p>
            <a:pPr marL="1444752" lvl="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[^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ACGTacgt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]</a:t>
            </a:r>
          </a:p>
          <a:p>
            <a:pPr marL="1444752" lvl="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[^ \t\n]</a:t>
            </a:r>
          </a:p>
          <a:p>
            <a:pPr marL="530352" indent="-342900">
              <a:spcAft>
                <a:spcPts val="800"/>
              </a:spcAft>
              <a:buFont typeface="Arial"/>
              <a:buChar char="•"/>
            </a:pPr>
            <a:r>
              <a:rPr lang="en-US" sz="2400" dirty="0"/>
              <a:t>This will match to any single character </a:t>
            </a:r>
            <a:r>
              <a:rPr lang="en-US" sz="2400" i="1" dirty="0"/>
              <a:t>except</a:t>
            </a:r>
            <a:r>
              <a:rPr lang="en-US" sz="2400" dirty="0"/>
              <a:t> the ones within brackets</a:t>
            </a:r>
          </a:p>
        </p:txBody>
      </p:sp>
    </p:spTree>
    <p:extLst>
      <p:ext uri="{BB962C8B-B14F-4D97-AF65-F5344CB8AC3E}">
        <p14:creationId xmlns:p14="http://schemas.microsoft.com/office/powerpoint/2010/main" val="244989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Courier"/>
              </a:rPr>
              <a:t>Character class shortcuts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77599"/>
              </p:ext>
            </p:extLst>
          </p:nvPr>
        </p:nvGraphicFramePr>
        <p:xfrm>
          <a:off x="355481" y="1549238"/>
          <a:ext cx="8487827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/>
                          <a:cs typeface="Courier"/>
                        </a:rPr>
                        <a:t>Shortcut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/>
                          <a:cs typeface="Courier"/>
                        </a:rPr>
                        <a:t>Character</a:t>
                      </a:r>
                      <a:r>
                        <a:rPr lang="en-US" sz="2000" b="1" baseline="0" dirty="0">
                          <a:latin typeface="Courier"/>
                          <a:cs typeface="Courier"/>
                        </a:rPr>
                        <a:t> class</a:t>
                      </a:r>
                      <a:endParaRPr lang="en-US" sz="2000" b="1" dirty="0">
                        <a:latin typeface="Courier"/>
                        <a:cs typeface="Courie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/>
                          <a:cs typeface="Courier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\d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[0-9]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a digit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\D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[^0-9]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a non-digit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\s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[ \t\n\r\f]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a whitespace character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\S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[^ \t\n\r\f]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 non-whitespace character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\w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[a-zA-Z0-9]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a 'word'</a:t>
                      </a:r>
                      <a:r>
                        <a:rPr lang="en-US" sz="2000" baseline="0" dirty="0">
                          <a:latin typeface="Courier"/>
                          <a:cs typeface="Courier"/>
                        </a:rPr>
                        <a:t> character</a:t>
                      </a:r>
                      <a:endParaRPr lang="en-US" sz="20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\W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[^a-zA-Z0-9]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/>
                          <a:cs typeface="Courier"/>
                        </a:rPr>
                        <a:t>a 'non-word' character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0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89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n-lt"/>
                <a:cs typeface="Courier"/>
              </a:rPr>
              <a:t>Metacharacters</a:t>
            </a:r>
            <a:endParaRPr lang="en-US" sz="3600" dirty="0">
              <a:latin typeface="+mn-lt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806" y="2279398"/>
            <a:ext cx="844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spcAft>
                <a:spcPts val="800"/>
              </a:spcAft>
            </a:pPr>
            <a:r>
              <a:rPr lang="en-US" sz="3000" dirty="0">
                <a:solidFill>
                  <a:srgbClr val="0000FF"/>
                </a:solidFill>
                <a:latin typeface="Courier"/>
                <a:cs typeface="Courier"/>
              </a:rPr>
              <a:t>\ | ( ) [ ] { } ^ $ * + ? .</a:t>
            </a:r>
          </a:p>
        </p:txBody>
      </p:sp>
    </p:spTree>
    <p:extLst>
      <p:ext uri="{BB962C8B-B14F-4D97-AF65-F5344CB8AC3E}">
        <p14:creationId xmlns:p14="http://schemas.microsoft.com/office/powerpoint/2010/main" val="108722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36999</TotalTime>
  <Words>971</Words>
  <Application>Microsoft Macintosh PowerPoint</Application>
  <PresentationFormat>On-screen Show (4:3)</PresentationFormat>
  <Paragraphs>169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</vt:lpstr>
      <vt:lpstr>Lucida Grande</vt:lpstr>
      <vt:lpstr>Office Theme</vt:lpstr>
      <vt:lpstr>Regular Expressions</vt:lpstr>
      <vt:lpstr>Load Python's re module</vt:lpstr>
      <vt:lpstr>Regular Expressions</vt:lpstr>
      <vt:lpstr>Regular Expressions</vt:lpstr>
      <vt:lpstr>Regular Expressions</vt:lpstr>
      <vt:lpstr>Character classes</vt:lpstr>
      <vt:lpstr>Character classes</vt:lpstr>
      <vt:lpstr>Character class shortcuts</vt:lpstr>
      <vt:lpstr>Metacharacters</vt:lpstr>
      <vt:lpstr>Metacharacters</vt:lpstr>
      <vt:lpstr>The "any old junk" construct</vt:lpstr>
      <vt:lpstr>Quantifiers</vt:lpstr>
      <vt:lpstr>Quantifiers</vt:lpstr>
      <vt:lpstr>General quantifiers</vt:lpstr>
      <vt:lpstr>Greedy vs. Non-greedy Quantifiers</vt:lpstr>
      <vt:lpstr>Greedy vs. Non-greedy Quantifiers</vt:lpstr>
      <vt:lpstr>Greedy vs. Non-greedy Quantifiers</vt:lpstr>
      <vt:lpstr>Greedy vs. Non-greedy Quantifiers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Alverson</dc:creator>
  <cp:lastModifiedBy>Andrew Alverson</cp:lastModifiedBy>
  <cp:revision>1466</cp:revision>
  <cp:lastPrinted>2013-03-26T18:48:22Z</cp:lastPrinted>
  <dcterms:created xsi:type="dcterms:W3CDTF">2013-01-08T16:50:50Z</dcterms:created>
  <dcterms:modified xsi:type="dcterms:W3CDTF">2019-04-17T16:37:14Z</dcterms:modified>
</cp:coreProperties>
</file>