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4" r:id="rId5"/>
    <p:sldId id="261" r:id="rId6"/>
    <p:sldId id="262" r:id="rId7"/>
    <p:sldId id="268" r:id="rId8"/>
    <p:sldId id="263" r:id="rId9"/>
    <p:sldId id="266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1" r:id="rId24"/>
    <p:sldId id="282" r:id="rId25"/>
    <p:sldId id="284" r:id="rId26"/>
    <p:sldId id="287" r:id="rId27"/>
    <p:sldId id="288" r:id="rId28"/>
    <p:sldId id="301" r:id="rId29"/>
    <p:sldId id="286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83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9"/>
    <p:restoredTop sz="94569"/>
  </p:normalViewPr>
  <p:slideViewPr>
    <p:cSldViewPr snapToGrid="0" snapToObjects="1">
      <p:cViewPr varScale="1">
        <p:scale>
          <a:sx n="211" d="100"/>
          <a:sy n="211" d="100"/>
        </p:scale>
        <p:origin x="8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5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7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4379-91EA-6741-9DA4-921910AE0D29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67AB-F9AD-BC47-AC6F-87466D792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7916"/>
            <a:ext cx="8229600" cy="1143000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9837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Query Language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799"/>
            <a:ext cx="8229600" cy="465807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commands, functions, and variables with formal syntax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SQL commands can be given directly to the RDMS or through a backdoor via Perl, Python, R, or MATLAB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Python has modules specifically for doing this </a:t>
            </a:r>
            <a:r>
              <a:rPr lang="en-US" sz="2800" dirty="0">
                <a:sym typeface="Wingdings"/>
              </a:rPr>
              <a:t> very powerful for large datasets</a:t>
            </a:r>
          </a:p>
          <a:p>
            <a:pPr marL="1193800" lvl="1">
              <a:spcBef>
                <a:spcPts val="1200"/>
              </a:spcBef>
            </a:pPr>
            <a:r>
              <a:rPr lang="en-US" sz="2400" dirty="0">
                <a:sym typeface="Wingdings"/>
              </a:rPr>
              <a:t>Python module: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Wingdings"/>
              </a:rPr>
              <a:t> '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import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MySQLdb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</p:spTree>
    <p:extLst>
      <p:ext uri="{BB962C8B-B14F-4D97-AF65-F5344CB8AC3E}">
        <p14:creationId xmlns:p14="http://schemas.microsoft.com/office/powerpoint/2010/main" val="257845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MySQL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79410"/>
            <a:ext cx="82296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~ $ </a:t>
            </a:r>
            <a:r>
              <a:rPr lang="fi-FI" sz="12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mysql</a:t>
            </a:r>
            <a:r>
              <a:rPr lang="fi-FI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-u aja -h </a:t>
            </a:r>
            <a:r>
              <a:rPr lang="fi-FI" sz="12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hpceq</a:t>
            </a:r>
            <a:r>
              <a:rPr lang="fi-FI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-paja123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Welcome to the MySQL monitor.  Commands end with ; or \g.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Your MySQL connection id is 2270</a:t>
            </a:r>
          </a:p>
          <a:p>
            <a:r>
              <a:rPr lang="fr-FR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Server version: 5.1.73 Source distribution</a:t>
            </a:r>
          </a:p>
          <a:p>
            <a:endParaRPr lang="en-US" sz="12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Copyright (c) 2000, 2013, Oracle and/or its affiliates. All rights reserved.</a:t>
            </a:r>
          </a:p>
          <a:p>
            <a:endParaRPr lang="en-US" sz="12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Oracle is a registered trademark of Oracle Corporation and/or its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affiliates. Other names may be trademarks of their respective</a:t>
            </a:r>
          </a:p>
          <a:p>
            <a:r>
              <a:rPr lang="pl-PL" sz="12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owners</a:t>
            </a:r>
            <a:r>
              <a:rPr lang="pl-PL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endParaRPr lang="en-US" sz="12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Type 'help;' or '\h' for help. Type '\c' to clear the current input statement.</a:t>
            </a:r>
          </a:p>
          <a:p>
            <a:endParaRPr lang="en-US" sz="12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fr-FR" sz="12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mysql</a:t>
            </a:r>
            <a:r>
              <a:rPr lang="fr-FR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endParaRPr lang="en-US" sz="12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74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79410"/>
            <a:ext cx="8229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SHOW DATABASES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MySQL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003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79410"/>
            <a:ext cx="82296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SHOW DATABASES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+--------------------+</a:t>
            </a:r>
          </a:p>
          <a:p>
            <a:r>
              <a:rPr lang="es-ES_tradnl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s-ES_tradnl" sz="1200" dirty="0" err="1">
                <a:solidFill>
                  <a:srgbClr val="F2F2F2"/>
                </a:solidFill>
                <a:latin typeface="CourierNewPSMT" charset="0"/>
              </a:rPr>
              <a:t>Database</a:t>
            </a:r>
            <a:r>
              <a:rPr lang="es-ES_tradnl" sz="1200" dirty="0">
                <a:solidFill>
                  <a:srgbClr val="F2F2F2"/>
                </a:solidFill>
                <a:latin typeface="CourierNewPSMT" charset="0"/>
              </a:rPr>
              <a:t>           |</a:t>
            </a:r>
          </a:p>
          <a:p>
            <a:r>
              <a:rPr lang="es-ES_tradnl" sz="1200" dirty="0">
                <a:solidFill>
                  <a:srgbClr val="F2F2F2"/>
                </a:solidFill>
                <a:latin typeface="CourierNewPSMT" charset="0"/>
              </a:rPr>
              <a:t>+--------------------+</a:t>
            </a:r>
          </a:p>
          <a:p>
            <a:r>
              <a:rPr lang="es-ES_tradnl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s-ES_tradnl" sz="1200" dirty="0" err="1">
                <a:solidFill>
                  <a:srgbClr val="F2F2F2"/>
                </a:solidFill>
                <a:latin typeface="CourierNewPSMT" charset="0"/>
              </a:rPr>
              <a:t>information_schema</a:t>
            </a:r>
            <a:r>
              <a:rPr lang="es-ES_tradnl" sz="1200" dirty="0">
                <a:solidFill>
                  <a:srgbClr val="F2F2F2"/>
                </a:solidFill>
                <a:latin typeface="CourierNewPSMT" charset="0"/>
              </a:rPr>
              <a:t> |</a:t>
            </a:r>
          </a:p>
          <a:p>
            <a:r>
              <a:rPr lang="es-ES_tradnl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s-ES_tradnl" sz="1200" dirty="0" err="1">
                <a:solidFill>
                  <a:srgbClr val="F2F2F2"/>
                </a:solidFill>
                <a:latin typeface="CourierNewPSMT" charset="0"/>
              </a:rPr>
              <a:t>dbaja</a:t>
            </a:r>
            <a:r>
              <a:rPr lang="es-ES_tradnl" sz="1200" dirty="0">
                <a:solidFill>
                  <a:srgbClr val="F2F2F2"/>
                </a:solidFill>
                <a:latin typeface="CourierNewPSMT" charset="0"/>
              </a:rPr>
              <a:t>              |</a:t>
            </a:r>
          </a:p>
          <a:p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de-DE" sz="1200" dirty="0" err="1">
                <a:solidFill>
                  <a:srgbClr val="F2F2F2"/>
                </a:solidFill>
                <a:latin typeface="CourierNewPSMT" charset="0"/>
              </a:rPr>
              <a:t>hgt</a:t>
            </a:r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                |</a:t>
            </a:r>
          </a:p>
          <a:p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de-DE" sz="1200" dirty="0" err="1">
                <a:solidFill>
                  <a:srgbClr val="F2F2F2"/>
                </a:solidFill>
                <a:latin typeface="CourierNewPSMT" charset="0"/>
              </a:rPr>
              <a:t>test</a:t>
            </a:r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               |</a:t>
            </a:r>
          </a:p>
          <a:p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de-DE" sz="1200" dirty="0" err="1">
                <a:solidFill>
                  <a:srgbClr val="F2F2F2"/>
                </a:solidFill>
                <a:latin typeface="CourierNewPSMT" charset="0"/>
              </a:rPr>
              <a:t>transcriptome</a:t>
            </a:r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      |</a:t>
            </a:r>
          </a:p>
          <a:p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+--------------------+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5 rows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862063"/>
            <a:ext cx="705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information schema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stores MySQL configurations (leave it alone)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: empty, ensures MySQL functioning (leave it alone)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MySQL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738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61733"/>
            <a:ext cx="8229600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HELP;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For information about MySQL products and services, visit: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http://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www.mysql.com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/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For developer information, including the MySQL Reference Manual, visit: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http://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dev.mysql.com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/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To buy MySQL Enterprise support, training, or other products, visit: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https://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shop.mysql.com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/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List of all MySQL commands: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Note that all text commands must be first on line and end with ';'</a:t>
            </a:r>
          </a:p>
          <a:p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?         (\?)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Synonym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for `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help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'.</a:t>
            </a:r>
          </a:p>
          <a:p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clear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    (\c)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Clear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the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current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input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statement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.</a:t>
            </a:r>
          </a:p>
          <a:p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connect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  (\r)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Reconnect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to the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server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.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Optional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arguments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are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db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and host.</a:t>
            </a:r>
          </a:p>
          <a:p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delimiter (\d) Set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statement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delimiter.</a:t>
            </a:r>
          </a:p>
          <a:p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edit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     (\e) Edit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command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with $EDITOR.</a:t>
            </a:r>
          </a:p>
          <a:p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.</a:t>
            </a:r>
          </a:p>
          <a:p>
            <a:endParaRPr lang="pl-PL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.</a:t>
            </a:r>
          </a:p>
          <a:p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.</a:t>
            </a:r>
          </a:p>
          <a:p>
            <a:endParaRPr lang="pl-PL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warnings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 (\W) Show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warnings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after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every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statement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.</a:t>
            </a:r>
          </a:p>
          <a:p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nowarning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(\w)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Don't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show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warnings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after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every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statement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.</a:t>
            </a:r>
          </a:p>
          <a:p>
            <a:endParaRPr lang="pl-PL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For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server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side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help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,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type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'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help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contents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'</a:t>
            </a:r>
          </a:p>
          <a:p>
            <a:endParaRPr lang="pl-PL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pl-PL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pl-PL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MySQL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107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64681"/>
            <a:ext cx="82296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CREATE DATABASE ppb;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ERROR 1044 (42000): Access denied for user 'aja'@'192.168.%' to database 'ppb'</a:t>
            </a: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1535" y="2126161"/>
            <a:ext cx="480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(won't be a </a:t>
            </a:r>
            <a:r>
              <a:rPr lang="en-US"/>
              <a:t>problem if you're </a:t>
            </a:r>
            <a:r>
              <a:rPr lang="en-US" dirty="0"/>
              <a:t>running this locally)</a:t>
            </a:r>
          </a:p>
        </p:txBody>
      </p:sp>
    </p:spTree>
    <p:extLst>
      <p:ext uri="{BB962C8B-B14F-4D97-AF65-F5344CB8AC3E}">
        <p14:creationId xmlns:p14="http://schemas.microsoft.com/office/powerpoint/2010/main" val="65809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 data types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08789"/>
              </p:ext>
            </p:extLst>
          </p:nvPr>
        </p:nvGraphicFramePr>
        <p:xfrm>
          <a:off x="337094" y="1330388"/>
          <a:ext cx="840117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Data type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Description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 string containing up to 65535 characters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TINYTEXT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 string containing up to 255 cvhracters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VARCHAR(n)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Character string, variable length, maximum length 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BOOLEAN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Stores TRUE or FALSE values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INTEGER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Integer numerical (no decimal).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FLOAT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 floating point number, including scientific notation: 3.14159 or 6.022e+23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Stores year, month, and day values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Stores hour, minute, and second values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BLOB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Binary Large Object, Allows you to store images or other non-text data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7094" y="5114690"/>
            <a:ext cx="785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choose the smallest possible type to make your database </a:t>
            </a:r>
            <a:r>
              <a:rPr lang="en-US"/>
              <a:t>more memory-efficient</a:t>
            </a:r>
          </a:p>
        </p:txBody>
      </p:sp>
    </p:spTree>
    <p:extLst>
      <p:ext uri="{BB962C8B-B14F-4D97-AF65-F5344CB8AC3E}">
        <p14:creationId xmlns:p14="http://schemas.microsoft.com/office/powerpoint/2010/main" val="2155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$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nano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create_RNA_Book.sql</a:t>
            </a:r>
            <a:endParaRPr lang="en-US" sz="1200" b="1" dirty="0">
              <a:solidFill>
                <a:srgbClr val="F2F2F2"/>
              </a:solidFill>
              <a:latin typeface="CourierNewPSMT" charset="0"/>
            </a:endParaRP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CREATE TABLE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(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Collection_ID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TINYTEXT NOT NULL,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RNA_ID SMALLINT NOT NULL AUTO_INCREMENT PRIMARY KEY,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Username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Harvest_Date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DATE,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Extraction_Date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DATE,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Starting_Culture_Volume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Harvest_Method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Extraction_Method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CHAR(64),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Concentration FLOAT,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Buffer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RIN FLOAT,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RNA_Exhausted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RNA_Notes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Strain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Genus TINYTEXT,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Species TINYTEXT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);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MySQL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080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USE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dbaja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Database changed</a:t>
            </a: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MySQL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525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0310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SOURCE /home/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aja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create_new_RNA_Book.sql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Database changed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Query OK, 0 rows affected (0.04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MySQL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051767"/>
            <a:ext cx="82296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SOURCE</a:t>
            </a:r>
            <a:r>
              <a:rPr lang="en-US" dirty="0"/>
              <a:t> is a command that means "In lieu of accepting a command from the command line, execute the commands/directives in the following file"</a:t>
            </a:r>
          </a:p>
          <a:p>
            <a:pPr marL="1258888" indent="-285750">
              <a:spcAft>
                <a:spcPts val="600"/>
              </a:spcAft>
              <a:buFont typeface="Arial"/>
              <a:buChar char="•"/>
            </a:pPr>
            <a:r>
              <a:rPr lang="en-US" dirty="0"/>
              <a:t>analogous to running a Bash script</a:t>
            </a:r>
          </a:p>
        </p:txBody>
      </p:sp>
    </p:spTree>
    <p:extLst>
      <p:ext uri="{BB962C8B-B14F-4D97-AF65-F5344CB8AC3E}">
        <p14:creationId xmlns:p14="http://schemas.microsoft.com/office/powerpoint/2010/main" val="212193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16278" y="1031333"/>
            <a:ext cx="524933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/>
              <a:t>Many data are stored in 2-dimensional tables, or "spreadsheets"</a:t>
            </a:r>
          </a:p>
          <a:p>
            <a:pPr marL="742950" lvl="1" indent="-285750">
              <a:spcBef>
                <a:spcPts val="600"/>
              </a:spcBef>
              <a:buFont typeface="Lucida Grande"/>
              <a:buChar char="–"/>
            </a:pPr>
            <a:r>
              <a:rPr lang="en-US" dirty="0"/>
              <a:t>columns = categories or measurements</a:t>
            </a:r>
          </a:p>
          <a:p>
            <a:pPr marL="742950" lvl="1" indent="-285750">
              <a:spcBef>
                <a:spcPts val="600"/>
              </a:spcBef>
              <a:buFont typeface="Lucida Grande"/>
              <a:buChar char="–"/>
            </a:pPr>
            <a:r>
              <a:rPr lang="en-US" dirty="0"/>
              <a:t>rows = samples or observations</a:t>
            </a:r>
          </a:p>
          <a:p>
            <a:pPr marL="225425" lvl="1" indent="-225425">
              <a:spcBef>
                <a:spcPts val="600"/>
              </a:spcBef>
              <a:buFont typeface="Arial"/>
              <a:buChar char="•"/>
            </a:pPr>
            <a:r>
              <a:rPr lang="en-US" dirty="0"/>
              <a:t>Often entered into Microsoft Excel and – </a:t>
            </a:r>
            <a:r>
              <a:rPr lang="en-US" b="1" dirty="0"/>
              <a:t>if well organized </a:t>
            </a:r>
            <a:r>
              <a:rPr lang="en-US" dirty="0"/>
              <a:t>– easily exported with tab-delimited or comma-separated columns (MATLAB, R, MySQL)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96278" y="3593454"/>
            <a:ext cx="2833164" cy="2509624"/>
            <a:chOff x="5796278" y="3155982"/>
            <a:chExt cx="2833164" cy="2509624"/>
          </a:xfrm>
        </p:grpSpPr>
        <p:sp>
          <p:nvSpPr>
            <p:cNvPr id="68" name="Rectangle 67"/>
            <p:cNvSpPr/>
            <p:nvPr/>
          </p:nvSpPr>
          <p:spPr>
            <a:xfrm>
              <a:off x="5796278" y="3155982"/>
              <a:ext cx="2833164" cy="25096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70734" y="3340458"/>
              <a:ext cx="2484252" cy="938430"/>
              <a:chOff x="5943010" y="3340458"/>
              <a:chExt cx="2484252" cy="93843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943011" y="3583210"/>
                <a:ext cx="574322" cy="1905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43011" y="3835799"/>
                <a:ext cx="574322" cy="1905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943011" y="4088388"/>
                <a:ext cx="574322" cy="1905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579654" y="3583210"/>
                <a:ext cx="574322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579654" y="3835799"/>
                <a:ext cx="574322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579654" y="4088388"/>
                <a:ext cx="574322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216297" y="3583210"/>
                <a:ext cx="574322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16297" y="3835799"/>
                <a:ext cx="574322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16297" y="4088388"/>
                <a:ext cx="574322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852940" y="3583210"/>
                <a:ext cx="574322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852940" y="3835799"/>
                <a:ext cx="574322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852940" y="4088388"/>
                <a:ext cx="574322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943010" y="3340458"/>
                <a:ext cx="1210965" cy="1905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970734" y="4478863"/>
              <a:ext cx="2484252" cy="938430"/>
              <a:chOff x="5943010" y="3340458"/>
              <a:chExt cx="2484252" cy="93843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943011" y="3583210"/>
                <a:ext cx="574322" cy="1905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943011" y="3835799"/>
                <a:ext cx="574322" cy="1905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011" y="4088388"/>
                <a:ext cx="574322" cy="1905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579654" y="3583210"/>
                <a:ext cx="574322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579654" y="3835799"/>
                <a:ext cx="574322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579654" y="4088388"/>
                <a:ext cx="574322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216297" y="3583210"/>
                <a:ext cx="574322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216297" y="3835799"/>
                <a:ext cx="574322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16297" y="4088388"/>
                <a:ext cx="574322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852940" y="3583210"/>
                <a:ext cx="574322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852940" y="3835799"/>
                <a:ext cx="574322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852940" y="4088388"/>
                <a:ext cx="574322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943010" y="3340458"/>
                <a:ext cx="1210965" cy="1905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796278" y="570109"/>
            <a:ext cx="2833164" cy="2509624"/>
            <a:chOff x="5796278" y="570109"/>
            <a:chExt cx="2833164" cy="2509624"/>
          </a:xfrm>
        </p:grpSpPr>
        <p:grpSp>
          <p:nvGrpSpPr>
            <p:cNvPr id="22" name="Group 21"/>
            <p:cNvGrpSpPr/>
            <p:nvPr/>
          </p:nvGrpSpPr>
          <p:grpSpPr>
            <a:xfrm>
              <a:off x="5970735" y="883698"/>
              <a:ext cx="2484251" cy="1453444"/>
              <a:chOff x="6052971" y="1067154"/>
              <a:chExt cx="2484251" cy="145344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052971" y="1067154"/>
                <a:ext cx="574322" cy="1453444"/>
                <a:chOff x="5263444" y="1114779"/>
                <a:chExt cx="574322" cy="145344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263444" y="1114779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263444" y="1367368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263444" y="1619957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263444" y="1872546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63444" y="2125135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263444" y="2377723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6689614" y="1067154"/>
                <a:ext cx="574322" cy="1453444"/>
                <a:chOff x="6191956" y="1114779"/>
                <a:chExt cx="574322" cy="145344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6191956" y="1114779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191956" y="1367368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191956" y="1619957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191956" y="1872546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191956" y="2125135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191956" y="2377723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7326257" y="1067154"/>
                <a:ext cx="574322" cy="1453444"/>
                <a:chOff x="7236178" y="1113369"/>
                <a:chExt cx="574322" cy="145344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7236178" y="1113369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236178" y="1365958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7236178" y="1618547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7236178" y="1871136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236178" y="2123725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236178" y="2376313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962900" y="1067154"/>
                <a:ext cx="574322" cy="1453444"/>
                <a:chOff x="7962900" y="1019529"/>
                <a:chExt cx="574322" cy="1453444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962900" y="1019529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962900" y="1272118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962900" y="1524707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62900" y="1777296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962900" y="2029885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962900" y="2282473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6" name="Rectangle 85"/>
            <p:cNvSpPr/>
            <p:nvPr/>
          </p:nvSpPr>
          <p:spPr>
            <a:xfrm>
              <a:off x="5796278" y="570109"/>
              <a:ext cx="2833164" cy="25096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932581" y="2526610"/>
            <a:ext cx="56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956025" y="5890188"/>
            <a:ext cx="5136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</p:spTree>
    <p:extLst>
      <p:ext uri="{BB962C8B-B14F-4D97-AF65-F5344CB8AC3E}">
        <p14:creationId xmlns:p14="http://schemas.microsoft.com/office/powerpoint/2010/main" val="26076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SHOW tables;</a:t>
            </a:r>
          </a:p>
          <a:p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+-----------------+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Tables_in_dbaja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+-----------------+</a:t>
            </a:r>
          </a:p>
          <a:p>
            <a:r>
              <a:rPr lang="nl-NL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nl-NL" sz="1200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nl-NL" sz="1200" dirty="0">
                <a:solidFill>
                  <a:srgbClr val="F2F2F2"/>
                </a:solidFill>
                <a:latin typeface="CourierNewPSMT" charset="0"/>
              </a:rPr>
              <a:t>        |</a:t>
            </a:r>
          </a:p>
          <a:p>
            <a:r>
              <a:rPr lang="nl-NL" sz="1200" dirty="0">
                <a:solidFill>
                  <a:srgbClr val="F2F2F2"/>
                </a:solidFill>
                <a:latin typeface="CourierNewPSMT" charset="0"/>
              </a:rPr>
              <a:t>+-----------------+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 row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MySQL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84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DESCRIBE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+-------------------------+-------------+------+-----+---------+-------+</a:t>
            </a:r>
          </a:p>
          <a:p>
            <a:r>
              <a:rPr lang="nl-NL" sz="1200" dirty="0">
                <a:solidFill>
                  <a:srgbClr val="F2F2F2"/>
                </a:solidFill>
                <a:latin typeface="CourierNewPSMT" charset="0"/>
              </a:rPr>
              <a:t>| Field                   | Type        | </a:t>
            </a:r>
            <a:r>
              <a:rPr lang="nl-NL" sz="1200" dirty="0" err="1">
                <a:solidFill>
                  <a:srgbClr val="F2F2F2"/>
                </a:solidFill>
                <a:latin typeface="CourierNewPSMT" charset="0"/>
              </a:rPr>
              <a:t>Null</a:t>
            </a:r>
            <a:r>
              <a:rPr lang="nl-NL" sz="1200" dirty="0">
                <a:solidFill>
                  <a:srgbClr val="F2F2F2"/>
                </a:solidFill>
                <a:latin typeface="CourierNewPSMT" charset="0"/>
              </a:rPr>
              <a:t> | </a:t>
            </a:r>
            <a:r>
              <a:rPr lang="nl-NL" sz="1200" dirty="0" err="1">
                <a:solidFill>
                  <a:srgbClr val="F2F2F2"/>
                </a:solidFill>
                <a:latin typeface="CourierNewPSMT" charset="0"/>
              </a:rPr>
              <a:t>Key</a:t>
            </a:r>
            <a:r>
              <a:rPr lang="nl-NL" sz="1200" dirty="0">
                <a:solidFill>
                  <a:srgbClr val="F2F2F2"/>
                </a:solidFill>
                <a:latin typeface="CourierNewPSMT" charset="0"/>
              </a:rPr>
              <a:t> | Default | Extra |</a:t>
            </a:r>
          </a:p>
          <a:p>
            <a:r>
              <a:rPr lang="nl-NL" sz="1200" dirty="0">
                <a:solidFill>
                  <a:srgbClr val="F2F2F2"/>
                </a:solidFill>
                <a:latin typeface="CourierNewPSMT" charset="0"/>
              </a:rPr>
              <a:t>+-------------------------+-------------+------+-----+---------+-------+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Collection_ID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       | char(64)    | YES  |     | NULL    |       |</a:t>
            </a:r>
          </a:p>
          <a:p>
            <a:r>
              <a:rPr lang="pt-BR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pt-BR" sz="1200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pt-BR" sz="1200" dirty="0">
                <a:solidFill>
                  <a:srgbClr val="F2F2F2"/>
                </a:solidFill>
                <a:latin typeface="CourierNewPSMT" charset="0"/>
              </a:rPr>
              <a:t>              | char(32)    | NO   |     | NULL    |       |</a:t>
            </a:r>
          </a:p>
          <a:p>
            <a:r>
              <a:rPr lang="fi-FI" sz="1200" dirty="0">
                <a:solidFill>
                  <a:srgbClr val="F2F2F2"/>
                </a:solidFill>
                <a:latin typeface="CourierNewPSMT" charset="0"/>
              </a:rPr>
              <a:t>| RNA_ID                  | </a:t>
            </a:r>
            <a:r>
              <a:rPr lang="fi-FI" sz="1200" dirty="0" err="1">
                <a:solidFill>
                  <a:srgbClr val="F2F2F2"/>
                </a:solidFill>
                <a:latin typeface="CourierNewPSMT" charset="0"/>
              </a:rPr>
              <a:t>smallint</a:t>
            </a:r>
            <a:r>
              <a:rPr lang="fi-FI" sz="1200" dirty="0">
                <a:solidFill>
                  <a:srgbClr val="F2F2F2"/>
                </a:solidFill>
                <a:latin typeface="CourierNewPSMT" charset="0"/>
              </a:rPr>
              <a:t>(6) | NO   | PRI | NULL    |       |</a:t>
            </a:r>
          </a:p>
          <a:p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| Username                | </a:t>
            </a:r>
            <a:r>
              <a:rPr lang="de-DE" sz="1200" dirty="0" err="1">
                <a:solidFill>
                  <a:srgbClr val="F2F2F2"/>
                </a:solidFill>
                <a:latin typeface="CourierNewPSMT" charset="0"/>
              </a:rPr>
              <a:t>char</a:t>
            </a:r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(32)    | YES  |     | NULL    |       |</a:t>
            </a:r>
          </a:p>
          <a:p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| spacer_2                | </a:t>
            </a:r>
            <a:r>
              <a:rPr lang="de-DE" sz="1200" dirty="0" err="1">
                <a:solidFill>
                  <a:srgbClr val="F2F2F2"/>
                </a:solidFill>
                <a:latin typeface="CourierNewPSMT" charset="0"/>
              </a:rPr>
              <a:t>char</a:t>
            </a:r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(32)    | YES  |     | NULL    |       |</a:t>
            </a:r>
          </a:p>
          <a:p>
            <a:r>
              <a:rPr lang="ro-RO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ro-RO" sz="1200" dirty="0" err="1">
                <a:solidFill>
                  <a:srgbClr val="F2F2F2"/>
                </a:solidFill>
                <a:latin typeface="CourierNewPSMT" charset="0"/>
              </a:rPr>
              <a:t>Harvest_Date</a:t>
            </a:r>
            <a:r>
              <a:rPr lang="ro-RO" sz="1200" dirty="0">
                <a:solidFill>
                  <a:srgbClr val="F2F2F2"/>
                </a:solidFill>
                <a:latin typeface="CourierNewPSMT" charset="0"/>
              </a:rPr>
              <a:t>            | date    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Extraction_Date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     | date        | YES  |     | NULL    |       |</a:t>
            </a:r>
          </a:p>
          <a:p>
            <a:r>
              <a:rPr lang="cs-CZ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cs-CZ" sz="1200" dirty="0" err="1">
                <a:solidFill>
                  <a:srgbClr val="F2F2F2"/>
                </a:solidFill>
                <a:latin typeface="CourierNewPSMT" charset="0"/>
              </a:rPr>
              <a:t>Starting_Culture_Volume</a:t>
            </a:r>
            <a:r>
              <a:rPr lang="cs-CZ" sz="1200" dirty="0">
                <a:solidFill>
                  <a:srgbClr val="F2F2F2"/>
                </a:solidFill>
                <a:latin typeface="CourierNewPSMT" charset="0"/>
              </a:rPr>
              <a:t> | </a:t>
            </a:r>
            <a:r>
              <a:rPr lang="cs-CZ" sz="1200" dirty="0" err="1">
                <a:solidFill>
                  <a:srgbClr val="F2F2F2"/>
                </a:solidFill>
                <a:latin typeface="CourierNewPSMT" charset="0"/>
              </a:rPr>
              <a:t>tinytext</a:t>
            </a:r>
            <a:r>
              <a:rPr lang="cs-CZ" sz="1200" dirty="0">
                <a:solidFill>
                  <a:srgbClr val="F2F2F2"/>
                </a:solidFill>
                <a:latin typeface="CourierNewPSMT" charset="0"/>
              </a:rPr>
              <a:t>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Harvest_Method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      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tinytext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Extraction_Method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   | char(64)    | YES  |     | NULL    |       |</a:t>
            </a:r>
          </a:p>
          <a:p>
            <a:r>
              <a:rPr lang="ro-RO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ro-RO" sz="1200" dirty="0" err="1">
                <a:solidFill>
                  <a:srgbClr val="F2F2F2"/>
                </a:solidFill>
                <a:latin typeface="CourierNewPSMT" charset="0"/>
              </a:rPr>
              <a:t>Concentration</a:t>
            </a:r>
            <a:r>
              <a:rPr lang="ro-RO" sz="1200" dirty="0">
                <a:solidFill>
                  <a:srgbClr val="F2F2F2"/>
                </a:solidFill>
                <a:latin typeface="CourierNewPSMT" charset="0"/>
              </a:rPr>
              <a:t>           | </a:t>
            </a:r>
            <a:r>
              <a:rPr lang="ro-RO" sz="1200" dirty="0" err="1">
                <a:solidFill>
                  <a:srgbClr val="F2F2F2"/>
                </a:solidFill>
                <a:latin typeface="CourierNewPSMT" charset="0"/>
              </a:rPr>
              <a:t>float</a:t>
            </a:r>
            <a:r>
              <a:rPr lang="ro-RO" sz="1200" dirty="0">
                <a:solidFill>
                  <a:srgbClr val="F2F2F2"/>
                </a:solidFill>
                <a:latin typeface="CourierNewPSMT" charset="0"/>
              </a:rPr>
              <a:t>       | YES  |     | NULL    |       |</a:t>
            </a:r>
          </a:p>
          <a:p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de-DE" sz="1200" dirty="0" err="1">
                <a:solidFill>
                  <a:srgbClr val="F2F2F2"/>
                </a:solidFill>
                <a:latin typeface="CourierNewPSMT" charset="0"/>
              </a:rPr>
              <a:t>Buffer</a:t>
            </a:r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                  | </a:t>
            </a:r>
            <a:r>
              <a:rPr lang="de-DE" sz="1200" dirty="0" err="1">
                <a:solidFill>
                  <a:srgbClr val="F2F2F2"/>
                </a:solidFill>
                <a:latin typeface="CourierNewPSMT" charset="0"/>
              </a:rPr>
              <a:t>char</a:t>
            </a:r>
            <a:r>
              <a:rPr lang="de-DE" sz="1200" dirty="0">
                <a:solidFill>
                  <a:srgbClr val="F2F2F2"/>
                </a:solidFill>
                <a:latin typeface="CourierNewPSMT" charset="0"/>
              </a:rPr>
              <a:t>(64)    | YES  |     | NULL    |       |</a:t>
            </a:r>
          </a:p>
          <a:p>
            <a:r>
              <a:rPr lang="ro-RO" sz="1200" dirty="0">
                <a:solidFill>
                  <a:srgbClr val="F2F2F2"/>
                </a:solidFill>
                <a:latin typeface="CourierNewPSMT" charset="0"/>
              </a:rPr>
              <a:t>| RIN                     | </a:t>
            </a:r>
            <a:r>
              <a:rPr lang="ro-RO" sz="1200" dirty="0" err="1">
                <a:solidFill>
                  <a:srgbClr val="F2F2F2"/>
                </a:solidFill>
                <a:latin typeface="CourierNewPSMT" charset="0"/>
              </a:rPr>
              <a:t>float</a:t>
            </a:r>
            <a:r>
              <a:rPr lang="ro-RO" sz="1200" dirty="0">
                <a:solidFill>
                  <a:srgbClr val="F2F2F2"/>
                </a:solidFill>
                <a:latin typeface="CourierNewPSMT" charset="0"/>
              </a:rPr>
              <a:t>   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RNA_Exhausted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       | float   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spacer_3                | char(32)    | YES  |     | NULL    |       |</a:t>
            </a:r>
          </a:p>
          <a:p>
            <a:r>
              <a:rPr lang="cs-CZ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cs-CZ" sz="1200" dirty="0" err="1">
                <a:solidFill>
                  <a:srgbClr val="F2F2F2"/>
                </a:solidFill>
                <a:latin typeface="CourierNewPSMT" charset="0"/>
              </a:rPr>
              <a:t>RNA_Notes</a:t>
            </a:r>
            <a:r>
              <a:rPr lang="cs-CZ" sz="1200" dirty="0">
                <a:solidFill>
                  <a:srgbClr val="F2F2F2"/>
                </a:solidFill>
                <a:latin typeface="CourierNewPSMT" charset="0"/>
              </a:rPr>
              <a:t>               | </a:t>
            </a:r>
            <a:r>
              <a:rPr lang="cs-CZ" sz="1200" dirty="0" err="1">
                <a:solidFill>
                  <a:srgbClr val="F2F2F2"/>
                </a:solidFill>
                <a:latin typeface="CourierNewPSMT" charset="0"/>
              </a:rPr>
              <a:t>tinytext</a:t>
            </a:r>
            <a:r>
              <a:rPr lang="cs-CZ" sz="1200" dirty="0">
                <a:solidFill>
                  <a:srgbClr val="F2F2F2"/>
                </a:solidFill>
                <a:latin typeface="CourierNewPSMT" charset="0"/>
              </a:rPr>
              <a:t>    | YES  |     | NULL    |       |</a:t>
            </a:r>
          </a:p>
          <a:p>
            <a:r>
              <a:rPr lang="cs-CZ" sz="1200" dirty="0">
                <a:solidFill>
                  <a:srgbClr val="F2F2F2"/>
                </a:solidFill>
                <a:latin typeface="CourierNewPSMT" charset="0"/>
              </a:rPr>
              <a:t>| spacer_1                | </a:t>
            </a:r>
            <a:r>
              <a:rPr lang="cs-CZ" sz="1200" dirty="0" err="1">
                <a:solidFill>
                  <a:srgbClr val="F2F2F2"/>
                </a:solidFill>
                <a:latin typeface="CourierNewPSMT" charset="0"/>
              </a:rPr>
              <a:t>char</a:t>
            </a:r>
            <a:r>
              <a:rPr lang="cs-CZ" sz="1200" dirty="0">
                <a:solidFill>
                  <a:srgbClr val="F2F2F2"/>
                </a:solidFill>
                <a:latin typeface="CourierNewPSMT" charset="0"/>
              </a:rPr>
              <a:t>(32)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Strain                  | char(64)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Genus                   | char(64)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Species                 | char(64)    | YES  |     | NULL    |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+-------------------------+-------------+------+-----+---------+-------+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20 rows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07190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112" y="1512849"/>
            <a:ext cx="6593472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spcBef>
                <a:spcPts val="1200"/>
              </a:spcBef>
              <a:buFont typeface="Arial" charset="0"/>
              <a:buChar char="•"/>
            </a:pPr>
            <a:r>
              <a:rPr lang="en-US" dirty="0"/>
              <a:t>Although you can insert one row at a time by hand, you generally:</a:t>
            </a:r>
          </a:p>
          <a:p>
            <a:pPr marL="860425" indent="-342900">
              <a:spcBef>
                <a:spcPts val="600"/>
              </a:spcBef>
              <a:buAutoNum type="arabicPeriod"/>
            </a:pPr>
            <a:r>
              <a:rPr lang="en-US" dirty="0"/>
              <a:t>already have data</a:t>
            </a:r>
          </a:p>
          <a:p>
            <a:pPr marL="860425" indent="-342900">
              <a:buAutoNum type="arabicPeriod"/>
            </a:pPr>
            <a:r>
              <a:rPr lang="en-US" dirty="0"/>
              <a:t>have lots of data</a:t>
            </a:r>
          </a:p>
          <a:p>
            <a:pPr marL="231775" indent="-231775">
              <a:spcBef>
                <a:spcPts val="1200"/>
              </a:spcBef>
              <a:buFont typeface="Arial" charset="0"/>
              <a:buChar char="•"/>
            </a:pPr>
            <a:r>
              <a:rPr lang="en-US" dirty="0"/>
              <a:t>Bulk importing of data is more common</a:t>
            </a:r>
          </a:p>
        </p:txBody>
      </p:sp>
    </p:spTree>
    <p:extLst>
      <p:ext uri="{BB962C8B-B14F-4D97-AF65-F5344CB8AC3E}">
        <p14:creationId xmlns:p14="http://schemas.microsoft.com/office/powerpoint/2010/main" val="1447904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LOAD DATA LOCAL INFILE '/home/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aja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rna_book.csv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' 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INTO TABLE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endParaRPr lang="en-US" sz="1200" b="1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FIELDS TERMINATED BY ',' ENCLOSED BY '"'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LINES TERMINATED BY '\n'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IGNORE 1 LINES;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Query OK, 165 rows affected, 12 warnings (0.00 sec)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Records: 165  Deleted: 0  Skipped: 0  Warnings: 12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38757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SHOW WARNINGS;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+---------+------+------------------------------------------------------+</a:t>
            </a:r>
          </a:p>
          <a:p>
            <a:r>
              <a:rPr lang="fr-FR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fr-FR" sz="1200" dirty="0" err="1">
                <a:solidFill>
                  <a:srgbClr val="F2F2F2"/>
                </a:solidFill>
                <a:latin typeface="CourierNewPSMT" charset="0"/>
              </a:rPr>
              <a:t>Level</a:t>
            </a:r>
            <a:r>
              <a:rPr lang="fr-FR" sz="1200" dirty="0">
                <a:solidFill>
                  <a:srgbClr val="F2F2F2"/>
                </a:solidFill>
                <a:latin typeface="CourierNewPSMT" charset="0"/>
              </a:rPr>
              <a:t>   | Code | Message                                              |</a:t>
            </a:r>
          </a:p>
          <a:p>
            <a:r>
              <a:rPr lang="fr-FR" sz="1200" dirty="0">
                <a:solidFill>
                  <a:srgbClr val="F2F2F2"/>
                </a:solidFill>
                <a:latin typeface="CourierNewPSMT" charset="0"/>
              </a:rPr>
              <a:t>+---------+------+------------------------------------------------------+</a:t>
            </a:r>
          </a:p>
          <a:p>
            <a:r>
              <a:rPr lang="fr-FR" sz="1200" dirty="0">
                <a:solidFill>
                  <a:srgbClr val="F2F2F2"/>
                </a:solidFill>
                <a:latin typeface="CourierNewPSMT" charset="0"/>
              </a:rPr>
              <a:t>| Warning | 1265 | Data </a:t>
            </a:r>
            <a:r>
              <a:rPr lang="fr-FR" sz="1200" dirty="0" err="1">
                <a:solidFill>
                  <a:srgbClr val="F2F2F2"/>
                </a:solidFill>
                <a:latin typeface="CourierNewPSMT" charset="0"/>
              </a:rPr>
              <a:t>truncated</a:t>
            </a:r>
            <a:r>
              <a:rPr lang="fr-FR" sz="1200" dirty="0">
                <a:solidFill>
                  <a:srgbClr val="F2F2F2"/>
                </a:solidFill>
                <a:latin typeface="CourierNewPSMT" charset="0"/>
              </a:rPr>
              <a:t> for </a:t>
            </a:r>
            <a:r>
              <a:rPr lang="fr-FR" sz="1200" dirty="0" err="1">
                <a:solidFill>
                  <a:srgbClr val="F2F2F2"/>
                </a:solidFill>
                <a:latin typeface="CourierNewPSMT" charset="0"/>
              </a:rPr>
              <a:t>column</a:t>
            </a:r>
            <a:r>
              <a:rPr lang="fr-FR" sz="1200" dirty="0">
                <a:solidFill>
                  <a:srgbClr val="F2F2F2"/>
                </a:solidFill>
                <a:latin typeface="CourierNewPSMT" charset="0"/>
              </a:rPr>
              <a:t> 'Concentration' at </a:t>
            </a:r>
            <a:r>
              <a:rPr lang="fr-FR" sz="1200" dirty="0" err="1">
                <a:solidFill>
                  <a:srgbClr val="F2F2F2"/>
                </a:solidFill>
                <a:latin typeface="CourierNewPSMT" charset="0"/>
              </a:rPr>
              <a:t>row</a:t>
            </a:r>
            <a:r>
              <a:rPr lang="fr-FR" sz="1200" dirty="0">
                <a:solidFill>
                  <a:srgbClr val="F2F2F2"/>
                </a:solidFill>
                <a:latin typeface="CourierNewPSMT" charset="0"/>
              </a:rPr>
              <a:t> 80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'RIN' at row 80     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'Concentration' at row 81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'RIN' at row 81     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'Concentration' at row 82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'RIN' at row 82     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'Concentration' at row 83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'RIN' at row 83     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'Concentration' at row 84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'RIN' at row 84        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'Concentration' at row 120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Warning | 1265 | Data truncated for column 'Concentration' at row 121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+---------+------+------------------------------------------------------+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12 rows in set (0.00 sec)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69872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DELETE 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Query OK, 165 rows affected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2652366"/>
            <a:ext cx="771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DELETE operates on all rows by default unless you specify 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which records to remove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5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DROP TABLE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Query OK, 0 rows affected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SHOW TABLES;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Tables_in_dbaja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Collection_book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Culture_book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2 rows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4269219"/>
            <a:ext cx="4554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DROP can be used to delete tables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1432517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0310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SOURCE /home/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aja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create_new_RNA_Book.sql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Database changed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Query OK, 0 rows affected (0.04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Create the table again</a:t>
            </a:r>
          </a:p>
        </p:txBody>
      </p:sp>
    </p:spTree>
    <p:extLst>
      <p:ext uri="{BB962C8B-B14F-4D97-AF65-F5344CB8AC3E}">
        <p14:creationId xmlns:p14="http://schemas.microsoft.com/office/powerpoint/2010/main" val="208189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LOAD DATA LOCAL INFILE '/home/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aja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/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rna_book.csv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' 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INTO TABLE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endParaRPr lang="en-US" sz="1200" b="1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FIELDS TERMINATED BY ',' ENCLOSED BY '"'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LINES TERMINATED BY '\n'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IGNORE 1 LINES;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Query OK, 165 rows affected, 12 warnings (0.00 sec)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Records: 165  Deleted: 0  Skipped: 0  Warnings: 12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Populate the table again</a:t>
            </a:r>
          </a:p>
        </p:txBody>
      </p:sp>
    </p:spTree>
    <p:extLst>
      <p:ext uri="{BB962C8B-B14F-4D97-AF65-F5344CB8AC3E}">
        <p14:creationId xmlns:p14="http://schemas.microsoft.com/office/powerpoint/2010/main" val="1972019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4157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>
                <a:solidFill>
                  <a:srgbClr val="F2F2F2"/>
                </a:solidFill>
                <a:latin typeface="CourierNewPSMT" charset="0"/>
              </a:rPr>
              <a:t>&gt;</a:t>
            </a:r>
            <a:r>
              <a:rPr lang="en-US" sz="1200" b="1">
                <a:solidFill>
                  <a:srgbClr val="F2F2F2"/>
                </a:solidFill>
                <a:latin typeface="CourierNewPSMT" charset="0"/>
              </a:rPr>
              <a:t>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* 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165 rows in set (0.01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 records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185262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 is a wildcard for all </a:t>
            </a:r>
            <a:r>
              <a:rPr lang="en-US" sz="1200" b="1" u="sng" dirty="0">
                <a:latin typeface="Courier New" charset="0"/>
                <a:ea typeface="Courier New" charset="0"/>
                <a:cs typeface="Courier New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359248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16278" y="1031333"/>
            <a:ext cx="5249333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/>
              <a:buChar char="•"/>
            </a:pPr>
            <a:r>
              <a:rPr lang="en-US" dirty="0"/>
              <a:t>Many data are stored in 2-dimensional tables, or "spreadsheets"</a:t>
            </a:r>
          </a:p>
          <a:p>
            <a:pPr marL="742950" lvl="1" indent="-285750">
              <a:spcBef>
                <a:spcPts val="600"/>
              </a:spcBef>
              <a:buFont typeface="Lucida Grande"/>
              <a:buChar char="–"/>
            </a:pPr>
            <a:r>
              <a:rPr lang="en-US" dirty="0"/>
              <a:t>columns = categories or measurements</a:t>
            </a:r>
          </a:p>
          <a:p>
            <a:pPr marL="742950" lvl="1" indent="-285750">
              <a:spcBef>
                <a:spcPts val="600"/>
              </a:spcBef>
              <a:buFont typeface="Lucida Grande"/>
              <a:buChar char="–"/>
            </a:pPr>
            <a:r>
              <a:rPr lang="en-US" dirty="0"/>
              <a:t>rows = samples or observations</a:t>
            </a:r>
          </a:p>
          <a:p>
            <a:pPr marL="225425" lvl="1" indent="-225425">
              <a:spcBef>
                <a:spcPts val="600"/>
              </a:spcBef>
              <a:buFont typeface="Arial"/>
              <a:buChar char="•"/>
            </a:pPr>
            <a:r>
              <a:rPr lang="en-US" dirty="0"/>
              <a:t>Often entered into Microsoft Excel and – </a:t>
            </a:r>
            <a:r>
              <a:rPr lang="en-US" b="1" dirty="0"/>
              <a:t>if well organized </a:t>
            </a:r>
            <a:r>
              <a:rPr lang="en-US" dirty="0"/>
              <a:t>– easily exported with tab-delimited or comma-separated columns (MATLAB, R, MySQL)</a:t>
            </a:r>
          </a:p>
          <a:p>
            <a:pPr marL="742950" lvl="2" indent="-285750">
              <a:spcBef>
                <a:spcPts val="600"/>
              </a:spcBef>
              <a:buFont typeface="Lucida Grande"/>
              <a:buChar char="–"/>
            </a:pPr>
            <a:r>
              <a:rPr lang="en-US" dirty="0"/>
              <a:t>all data in a column should hold the same type of value</a:t>
            </a:r>
          </a:p>
          <a:p>
            <a:pPr marL="742950" lvl="2" indent="-285750">
              <a:spcBef>
                <a:spcPts val="600"/>
              </a:spcBef>
              <a:buFont typeface="Lucida Grande"/>
              <a:buChar char="–"/>
            </a:pPr>
            <a:r>
              <a:rPr lang="en-US" dirty="0"/>
              <a:t>each row should correspond to a single measurement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96278" y="3593454"/>
            <a:ext cx="2833164" cy="250962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796278" y="570109"/>
            <a:ext cx="2833164" cy="2509624"/>
            <a:chOff x="5796278" y="570109"/>
            <a:chExt cx="2833164" cy="2509624"/>
          </a:xfrm>
        </p:grpSpPr>
        <p:grpSp>
          <p:nvGrpSpPr>
            <p:cNvPr id="22" name="Group 21"/>
            <p:cNvGrpSpPr/>
            <p:nvPr/>
          </p:nvGrpSpPr>
          <p:grpSpPr>
            <a:xfrm>
              <a:off x="5970735" y="883698"/>
              <a:ext cx="2484251" cy="1453444"/>
              <a:chOff x="6052971" y="1067154"/>
              <a:chExt cx="2484251" cy="145344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052971" y="1067154"/>
                <a:ext cx="574322" cy="1453444"/>
                <a:chOff x="5263444" y="1114779"/>
                <a:chExt cx="574322" cy="145344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263444" y="1114779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263444" y="1367368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263444" y="1619957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263444" y="1872546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63444" y="2125135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263444" y="2377723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6689614" y="1067154"/>
                <a:ext cx="574322" cy="1453444"/>
                <a:chOff x="6191956" y="1114779"/>
                <a:chExt cx="574322" cy="145344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6191956" y="1114779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191956" y="1367368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191956" y="1619957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191956" y="1872546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191956" y="2125135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191956" y="2377723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7326257" y="1067154"/>
                <a:ext cx="574322" cy="1453444"/>
                <a:chOff x="7236178" y="1113369"/>
                <a:chExt cx="574322" cy="145344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7236178" y="1113369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236178" y="1365958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7236178" y="1618547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7236178" y="1871136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236178" y="2123725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236178" y="2376313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962900" y="1067154"/>
                <a:ext cx="574322" cy="1453444"/>
                <a:chOff x="7962900" y="1019529"/>
                <a:chExt cx="574322" cy="1453444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962900" y="1019529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962900" y="1272118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962900" y="1524707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62900" y="1777296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962900" y="2029885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962900" y="2282473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6" name="Rectangle 85"/>
            <p:cNvSpPr/>
            <p:nvPr/>
          </p:nvSpPr>
          <p:spPr>
            <a:xfrm>
              <a:off x="5796278" y="570109"/>
              <a:ext cx="2833164" cy="250962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88433" y="4001140"/>
            <a:ext cx="413459" cy="695678"/>
            <a:chOff x="6392669" y="4020682"/>
            <a:chExt cx="413459" cy="695678"/>
          </a:xfrm>
        </p:grpSpPr>
        <p:sp>
          <p:nvSpPr>
            <p:cNvPr id="66" name="Rectangle 65"/>
            <p:cNvSpPr/>
            <p:nvPr/>
          </p:nvSpPr>
          <p:spPr>
            <a:xfrm>
              <a:off x="6392669" y="4020682"/>
              <a:ext cx="413459" cy="190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392669" y="4273271"/>
              <a:ext cx="413459" cy="190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392669" y="4525860"/>
              <a:ext cx="413459" cy="190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06131" y="4001140"/>
            <a:ext cx="413459" cy="695678"/>
            <a:chOff x="7029312" y="4020682"/>
            <a:chExt cx="413459" cy="695678"/>
          </a:xfrm>
        </p:grpSpPr>
        <p:sp>
          <p:nvSpPr>
            <p:cNvPr id="87" name="Rectangle 86"/>
            <p:cNvSpPr/>
            <p:nvPr/>
          </p:nvSpPr>
          <p:spPr>
            <a:xfrm>
              <a:off x="7029312" y="4020682"/>
              <a:ext cx="413459" cy="190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029312" y="4273271"/>
              <a:ext cx="413459" cy="190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29312" y="4525860"/>
              <a:ext cx="413459" cy="190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523829" y="4001140"/>
            <a:ext cx="413459" cy="695678"/>
            <a:chOff x="7665955" y="4020682"/>
            <a:chExt cx="413459" cy="695678"/>
          </a:xfrm>
        </p:grpSpPr>
        <p:sp>
          <p:nvSpPr>
            <p:cNvPr id="91" name="Rectangle 90"/>
            <p:cNvSpPr/>
            <p:nvPr/>
          </p:nvSpPr>
          <p:spPr>
            <a:xfrm>
              <a:off x="7665955" y="4020682"/>
              <a:ext cx="413459" cy="1905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665955" y="4273271"/>
              <a:ext cx="413459" cy="1905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665955" y="4525860"/>
              <a:ext cx="413459" cy="1905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041526" y="4001140"/>
            <a:ext cx="413459" cy="695678"/>
            <a:chOff x="8041526" y="4020682"/>
            <a:chExt cx="413459" cy="695678"/>
          </a:xfrm>
        </p:grpSpPr>
        <p:sp>
          <p:nvSpPr>
            <p:cNvPr id="95" name="Rectangle 94"/>
            <p:cNvSpPr/>
            <p:nvPr/>
          </p:nvSpPr>
          <p:spPr>
            <a:xfrm>
              <a:off x="8041526" y="4020682"/>
              <a:ext cx="413459" cy="190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041526" y="4273271"/>
              <a:ext cx="413459" cy="190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041526" y="4525860"/>
              <a:ext cx="413459" cy="190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70735" y="4001140"/>
            <a:ext cx="413459" cy="695678"/>
            <a:chOff x="5970735" y="3981598"/>
            <a:chExt cx="413459" cy="695678"/>
          </a:xfrm>
        </p:grpSpPr>
        <p:sp>
          <p:nvSpPr>
            <p:cNvPr id="99" name="Rectangle 98"/>
            <p:cNvSpPr/>
            <p:nvPr/>
          </p:nvSpPr>
          <p:spPr>
            <a:xfrm>
              <a:off x="5970735" y="3981598"/>
              <a:ext cx="413459" cy="190500"/>
            </a:xfrm>
            <a:prstGeom prst="rect">
              <a:avLst/>
            </a:prstGeom>
            <a:solidFill>
              <a:srgbClr val="FAC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970735" y="4234187"/>
              <a:ext cx="413459" cy="190500"/>
            </a:xfrm>
            <a:prstGeom prst="rect">
              <a:avLst/>
            </a:prstGeom>
            <a:solidFill>
              <a:srgbClr val="FAC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970735" y="4486776"/>
              <a:ext cx="413459" cy="190500"/>
            </a:xfrm>
            <a:prstGeom prst="rect">
              <a:avLst/>
            </a:prstGeom>
            <a:solidFill>
              <a:srgbClr val="FAC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485601" y="4746244"/>
            <a:ext cx="413459" cy="695678"/>
            <a:chOff x="6392669" y="4020682"/>
            <a:chExt cx="413459" cy="695678"/>
          </a:xfrm>
        </p:grpSpPr>
        <p:sp>
          <p:nvSpPr>
            <p:cNvPr id="103" name="Rectangle 102"/>
            <p:cNvSpPr/>
            <p:nvPr/>
          </p:nvSpPr>
          <p:spPr>
            <a:xfrm>
              <a:off x="6392669" y="4020682"/>
              <a:ext cx="413459" cy="190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92669" y="4273271"/>
              <a:ext cx="413459" cy="190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92669" y="4525860"/>
              <a:ext cx="413459" cy="1905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003299" y="4746244"/>
            <a:ext cx="413459" cy="695678"/>
            <a:chOff x="7029312" y="4020682"/>
            <a:chExt cx="413459" cy="695678"/>
          </a:xfrm>
        </p:grpSpPr>
        <p:sp>
          <p:nvSpPr>
            <p:cNvPr id="107" name="Rectangle 106"/>
            <p:cNvSpPr/>
            <p:nvPr/>
          </p:nvSpPr>
          <p:spPr>
            <a:xfrm>
              <a:off x="7029312" y="4020682"/>
              <a:ext cx="413459" cy="190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029312" y="4273271"/>
              <a:ext cx="413459" cy="190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029312" y="4525860"/>
              <a:ext cx="413459" cy="190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20997" y="4746244"/>
            <a:ext cx="413459" cy="695678"/>
            <a:chOff x="7665955" y="4020682"/>
            <a:chExt cx="413459" cy="695678"/>
          </a:xfrm>
        </p:grpSpPr>
        <p:sp>
          <p:nvSpPr>
            <p:cNvPr id="111" name="Rectangle 110"/>
            <p:cNvSpPr/>
            <p:nvPr/>
          </p:nvSpPr>
          <p:spPr>
            <a:xfrm>
              <a:off x="7665955" y="4020682"/>
              <a:ext cx="413459" cy="1905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65955" y="4273271"/>
              <a:ext cx="413459" cy="1905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665955" y="4525860"/>
              <a:ext cx="413459" cy="1905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038694" y="4746244"/>
            <a:ext cx="413459" cy="695678"/>
            <a:chOff x="8041526" y="4020682"/>
            <a:chExt cx="413459" cy="695678"/>
          </a:xfrm>
        </p:grpSpPr>
        <p:sp>
          <p:nvSpPr>
            <p:cNvPr id="115" name="Rectangle 114"/>
            <p:cNvSpPr/>
            <p:nvPr/>
          </p:nvSpPr>
          <p:spPr>
            <a:xfrm>
              <a:off x="8041526" y="4020682"/>
              <a:ext cx="413459" cy="190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41526" y="4273271"/>
              <a:ext cx="413459" cy="190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041526" y="4525860"/>
              <a:ext cx="413459" cy="1905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967903" y="4746244"/>
            <a:ext cx="413459" cy="695678"/>
            <a:chOff x="5970735" y="3981598"/>
            <a:chExt cx="413459" cy="695678"/>
          </a:xfrm>
        </p:grpSpPr>
        <p:sp>
          <p:nvSpPr>
            <p:cNvPr id="119" name="Rectangle 118"/>
            <p:cNvSpPr/>
            <p:nvPr/>
          </p:nvSpPr>
          <p:spPr>
            <a:xfrm>
              <a:off x="5970735" y="3981598"/>
              <a:ext cx="413459" cy="190500"/>
            </a:xfrm>
            <a:prstGeom prst="rect">
              <a:avLst/>
            </a:prstGeom>
            <a:solidFill>
              <a:srgbClr val="FAC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970735" y="4234187"/>
              <a:ext cx="413459" cy="190500"/>
            </a:xfrm>
            <a:prstGeom prst="rect">
              <a:avLst/>
            </a:prstGeom>
            <a:solidFill>
              <a:srgbClr val="FAC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970735" y="4486776"/>
              <a:ext cx="413459" cy="190500"/>
            </a:xfrm>
            <a:prstGeom prst="rect">
              <a:avLst/>
            </a:prstGeom>
            <a:solidFill>
              <a:srgbClr val="FAC0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6932581" y="2526610"/>
            <a:ext cx="56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32581" y="5571785"/>
            <a:ext cx="56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</p:spTree>
    <p:extLst>
      <p:ext uri="{BB962C8B-B14F-4D97-AF65-F5344CB8AC3E}">
        <p14:creationId xmlns:p14="http://schemas.microsoft.com/office/powerpoint/2010/main" val="121507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Culture_ID,RNA_ID,RIN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+-------------+--------+------+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| RNA_ID | RIN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+-------------+--------+------+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ECT2AJA-063 |      1 |  6.6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ECT2AJA-066 |      2 |  7.2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ECT2AJA-090 |      3 |  7.8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ECT2AJA-106 |      4 |  6.6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165 rows in set (0.01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 specific 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72330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show specific columns for all records</a:t>
            </a:r>
          </a:p>
        </p:txBody>
      </p:sp>
    </p:spTree>
    <p:extLst>
      <p:ext uri="{BB962C8B-B14F-4D97-AF65-F5344CB8AC3E}">
        <p14:creationId xmlns:p14="http://schemas.microsoft.com/office/powerpoint/2010/main" val="196339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COUNT(*) 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COUNT(*)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     165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 row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Counting records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409320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show record count for this table</a:t>
            </a:r>
          </a:p>
        </p:txBody>
      </p:sp>
    </p:spTree>
    <p:extLst>
      <p:ext uri="{BB962C8B-B14F-4D97-AF65-F5344CB8AC3E}">
        <p14:creationId xmlns:p14="http://schemas.microsoft.com/office/powerpoint/2010/main" val="1191205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29084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DISTINCT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ECT2AJA-063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ECT2AJA-066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ECT2AJA-090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ECT2AJA-106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AJA064-6   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104 rows in set (0.01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 unique records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remove redundant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Culture_ID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357868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Culture_ID,COUNT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(*) 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</a:t>
            </a:r>
          </a:p>
          <a:p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   -&gt; GROUP BY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</a:t>
            </a:r>
          </a:p>
          <a:p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   -&gt; ORDER BY COUNT(*) DESC;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| COUNT(*)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AJA164-11   |       12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AJA167-7    |        9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331         |        6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AJA156-4    |        6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333         |        6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AJA169-30   |        5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332         |        5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1263B       |        5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	.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104 rows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Selecting, grouping, and counting records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5108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sort </a:t>
            </a:r>
            <a:r>
              <a:rPr lang="en-US" sz="1200" b="1">
                <a:latin typeface="Courier New" charset="0"/>
                <a:ea typeface="Courier New" charset="0"/>
                <a:cs typeface="Courier New" charset="0"/>
              </a:rPr>
              <a:t>by COUNT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70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3600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Culture_ID,RIN,Concentration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WHERE RIN &lt; 6;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+-------------+------+---------------+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| RIN  | Concentration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+-------------+------+---------------+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ECT2AJA-106 |  3.7 |            44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ECT2AJA-018 |  5.8 |            40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AJA075-18   |  5.8 |          46.7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AJA089-3    |  5.4 |            23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CCMP1866  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24I10-1A  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ECT3929   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CCMP2144  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ECR2AJA-05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331         |  4.3 |           190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AJA077-10   |  5.9 |          19.3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+-------------+------+---------------+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11 rows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 based on numerical criteria</a:t>
            </a:r>
          </a:p>
        </p:txBody>
      </p:sp>
    </p:spTree>
    <p:extLst>
      <p:ext uri="{BB962C8B-B14F-4D97-AF65-F5344CB8AC3E}">
        <p14:creationId xmlns:p14="http://schemas.microsoft.com/office/powerpoint/2010/main" val="1976840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Culture_ID,RIN,Concentration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RNA_Book</a:t>
            </a:r>
            <a:endParaRPr lang="en-US" sz="1200" b="1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   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WHERE RIN &lt; 6 AND Concentration &lt; 30;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+------------+------+---------------+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| RIN  | Concentration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+------------+------+---------------+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AJA089-3   |  5.4 |            23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CCMP1866 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24I10-1A 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ECT3929  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CCMP2144  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ECR2AJA-05 |    0 |             0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AJA077-10  |  5.9 |          19.3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+------------+------+---------------+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7 rows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 based on several numerical criteria</a:t>
            </a:r>
          </a:p>
        </p:txBody>
      </p:sp>
    </p:spTree>
    <p:extLst>
      <p:ext uri="{BB962C8B-B14F-4D97-AF65-F5344CB8AC3E}">
        <p14:creationId xmlns:p14="http://schemas.microsoft.com/office/powerpoint/2010/main" val="722368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Current_Status,COUNT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(*)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Culture_book</a:t>
            </a:r>
            <a:endParaRPr lang="en-US" sz="1200" b="1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WHERE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Current_Status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= 'active';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Current_Status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| COUNT(*)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Active         |      477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 row in set (0.00 sec)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 based on text matches</a:t>
            </a:r>
          </a:p>
        </p:txBody>
      </p:sp>
    </p:spTree>
    <p:extLst>
      <p:ext uri="{BB962C8B-B14F-4D97-AF65-F5344CB8AC3E}">
        <p14:creationId xmlns:p14="http://schemas.microsoft.com/office/powerpoint/2010/main" val="1140740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Current_Status,COUNT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(*) </a:t>
            </a:r>
          </a:p>
          <a:p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   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</a:t>
            </a:r>
          </a:p>
          <a:p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   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WHERE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Current_Status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LIKE '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activ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%';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Current_Status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| COUNT(*)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| Active         |      477 |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+----------------+----------+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1 row in set (0.00 sec)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 based on approximate text matches</a:t>
            </a:r>
          </a:p>
        </p:txBody>
      </p:sp>
    </p:spTree>
    <p:extLst>
      <p:ext uri="{BB962C8B-B14F-4D97-AF65-F5344CB8AC3E}">
        <p14:creationId xmlns:p14="http://schemas.microsoft.com/office/powerpoint/2010/main" val="1418305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3600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SELECT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Culture_book.Culture_ID,Culture_book.Genus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,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Collection_book.State,Collection_book.Locale</a:t>
            </a:r>
            <a:endParaRPr lang="en-US" sz="1200" b="1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FROM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Culture_book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,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Collection_book</a:t>
            </a:r>
            <a:endParaRPr lang="en-US" sz="1200" b="1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WHERE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Culture_book.Current_Status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="active"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    -&gt; 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AND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Culture_book.Collection_ID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=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Collection_book.Collection_ID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;</a:t>
            </a: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+-------------+------------------+---------------+------------------------------------------------------------------------------------------------------+</a:t>
            </a:r>
          </a:p>
          <a:p>
            <a:r>
              <a:rPr lang="ro-RO" sz="650" dirty="0">
                <a:solidFill>
                  <a:srgbClr val="F2F2F2"/>
                </a:solidFill>
                <a:latin typeface="CourierNewPSMT" charset="0"/>
              </a:rPr>
              <a:t>| </a:t>
            </a:r>
            <a:r>
              <a:rPr lang="ro-RO" sz="650" dirty="0" err="1">
                <a:solidFill>
                  <a:srgbClr val="F2F2F2"/>
                </a:solidFill>
                <a:latin typeface="CourierNewPSMT" charset="0"/>
              </a:rPr>
              <a:t>Culture_ID</a:t>
            </a:r>
            <a:r>
              <a:rPr lang="ro-RO" sz="650" dirty="0">
                <a:solidFill>
                  <a:srgbClr val="F2F2F2"/>
                </a:solidFill>
                <a:latin typeface="CourierNewPSMT" charset="0"/>
              </a:rPr>
              <a:t>  | </a:t>
            </a:r>
            <a:r>
              <a:rPr lang="ro-RO" sz="650" dirty="0" err="1">
                <a:solidFill>
                  <a:srgbClr val="F2F2F2"/>
                </a:solidFill>
                <a:latin typeface="CourierNewPSMT" charset="0"/>
              </a:rPr>
              <a:t>Genus</a:t>
            </a:r>
            <a:r>
              <a:rPr lang="ro-RO" sz="650" dirty="0">
                <a:solidFill>
                  <a:srgbClr val="F2F2F2"/>
                </a:solidFill>
                <a:latin typeface="CourierNewPSMT" charset="0"/>
              </a:rPr>
              <a:t>            | State         | Locale                                                                                               |</a:t>
            </a:r>
          </a:p>
          <a:p>
            <a:r>
              <a:rPr lang="ro-RO" sz="650" dirty="0">
                <a:solidFill>
                  <a:srgbClr val="F2F2F2"/>
                </a:solidFill>
                <a:latin typeface="CourierNewPSMT" charset="0"/>
              </a:rPr>
              <a:t>+-------------+------------------+---------------+------------------------------------------------------------------------------------------------------+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AJA009-2 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Fragilaria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|               | Beaver Lake, south                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AJA009-22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Urosolenia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|               | Beaver Lake, south                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AJA009-47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Pinnularia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|               | Beaver Lake, south                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AJA010-5 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Cyclotella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|               | Missouri River, near St. Louis, MO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AJA010-17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Nitzschia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 |               | Missouri River, near St. Louis, MO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AJA010-19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Skeletonema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|               | Missouri River, near St. Louis, MO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AJA010-25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Cyclotella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|               | Missouri River, near St. Louis, MO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AJA010-31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Cyclotella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|               | Missouri River, near St. Louis, MO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AJA010-33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Cyclotella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|               | Missouri River, near St. Louis, MO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AJA010-49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Synedra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   |               | Missouri River, near St. Louis, MO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| AJA010-53   | </a:t>
            </a:r>
            <a:r>
              <a:rPr lang="en-US" sz="650" dirty="0" err="1">
                <a:solidFill>
                  <a:srgbClr val="F2F2F2"/>
                </a:solidFill>
                <a:latin typeface="CourierNewPSMT" charset="0"/>
              </a:rPr>
              <a:t>Nitzschia</a:t>
            </a:r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     |               | Missouri River, near St. Louis, MO                                                                   |</a:t>
            </a:r>
          </a:p>
          <a:p>
            <a:r>
              <a:rPr lang="fi-FI" sz="650" dirty="0">
                <a:solidFill>
                  <a:srgbClr val="F2F2F2"/>
                </a:solidFill>
                <a:latin typeface="CourierNewPSMT" charset="0"/>
              </a:rPr>
              <a:t>| AJA012-17   | </a:t>
            </a:r>
            <a:r>
              <a:rPr lang="fi-FI" sz="650" dirty="0" err="1">
                <a:solidFill>
                  <a:srgbClr val="F2F2F2"/>
                </a:solidFill>
                <a:latin typeface="CourierNewPSMT" charset="0"/>
              </a:rPr>
              <a:t>Cyclotella</a:t>
            </a:r>
            <a:r>
              <a:rPr lang="fi-FI" sz="650" dirty="0">
                <a:solidFill>
                  <a:srgbClr val="F2F2F2"/>
                </a:solidFill>
                <a:latin typeface="CourierNewPSMT" charset="0"/>
              </a:rPr>
              <a:t>       |               | Mississippi River, St. Louis, MO                                                                     |</a:t>
            </a:r>
          </a:p>
          <a:p>
            <a:r>
              <a:rPr lang="fi-FI" sz="650" dirty="0">
                <a:solidFill>
                  <a:srgbClr val="F2F2F2"/>
                </a:solidFill>
                <a:latin typeface="CourierNewPSMT" charset="0"/>
              </a:rPr>
              <a:t>| AJA012-20   | </a:t>
            </a:r>
            <a:r>
              <a:rPr lang="fi-FI" sz="650" dirty="0" err="1">
                <a:solidFill>
                  <a:srgbClr val="F2F2F2"/>
                </a:solidFill>
                <a:latin typeface="CourierNewPSMT" charset="0"/>
              </a:rPr>
              <a:t>Cyclotella</a:t>
            </a:r>
            <a:r>
              <a:rPr lang="fi-FI" sz="650" dirty="0">
                <a:solidFill>
                  <a:srgbClr val="F2F2F2"/>
                </a:solidFill>
                <a:latin typeface="CourierNewPSMT" charset="0"/>
              </a:rPr>
              <a:t>       |               | Mississippi River, St. Louis, MO                                                                     |</a:t>
            </a:r>
          </a:p>
          <a:p>
            <a:r>
              <a:rPr lang="de-DE" sz="650" dirty="0">
                <a:solidFill>
                  <a:srgbClr val="F2F2F2"/>
                </a:solidFill>
                <a:latin typeface="CourierNewPSMT" charset="0"/>
              </a:rPr>
              <a:t>| AJA012-22   | </a:t>
            </a:r>
            <a:r>
              <a:rPr lang="de-DE" sz="650" dirty="0" err="1">
                <a:solidFill>
                  <a:srgbClr val="F2F2F2"/>
                </a:solidFill>
                <a:latin typeface="CourierNewPSMT" charset="0"/>
              </a:rPr>
              <a:t>Nitzschia</a:t>
            </a:r>
            <a:r>
              <a:rPr lang="de-DE" sz="650" dirty="0">
                <a:solidFill>
                  <a:srgbClr val="F2F2F2"/>
                </a:solidFill>
                <a:latin typeface="CourierNewPSMT" charset="0"/>
              </a:rPr>
              <a:t>        |               | Mississippi River, St. Louis, MO                                                                     |</a:t>
            </a:r>
          </a:p>
          <a:p>
            <a:r>
              <a:rPr lang="it-IT" sz="650" dirty="0">
                <a:solidFill>
                  <a:srgbClr val="F2F2F2"/>
                </a:solidFill>
                <a:latin typeface="CourierNewPSMT" charset="0"/>
              </a:rPr>
              <a:t>| AJA012-36   | </a:t>
            </a:r>
            <a:r>
              <a:rPr lang="it-IT" sz="650" dirty="0" err="1">
                <a:solidFill>
                  <a:srgbClr val="F2F2F2"/>
                </a:solidFill>
                <a:latin typeface="CourierNewPSMT" charset="0"/>
              </a:rPr>
              <a:t>Tryblionella</a:t>
            </a:r>
            <a:r>
              <a:rPr lang="it-IT" sz="650" dirty="0">
                <a:solidFill>
                  <a:srgbClr val="F2F2F2"/>
                </a:solidFill>
                <a:latin typeface="CourierNewPSMT" charset="0"/>
              </a:rPr>
              <a:t>     |               | Mississippi River, St. Louis, MO                                                                     |</a:t>
            </a:r>
          </a:p>
          <a:p>
            <a:r>
              <a:rPr lang="de-DE" sz="650" dirty="0">
                <a:solidFill>
                  <a:srgbClr val="F2F2F2"/>
                </a:solidFill>
                <a:latin typeface="CourierNewPSMT" charset="0"/>
              </a:rPr>
              <a:t>| AJA013-2    | </a:t>
            </a:r>
            <a:r>
              <a:rPr lang="de-DE" sz="650" dirty="0" err="1">
                <a:solidFill>
                  <a:srgbClr val="F2F2F2"/>
                </a:solidFill>
                <a:latin typeface="CourierNewPSMT" charset="0"/>
              </a:rPr>
              <a:t>Nitzschia</a:t>
            </a:r>
            <a:r>
              <a:rPr lang="de-DE" sz="650" dirty="0">
                <a:solidFill>
                  <a:srgbClr val="F2F2F2"/>
                </a:solidFill>
                <a:latin typeface="CourierNewPSMT" charset="0"/>
              </a:rPr>
              <a:t>        |               | Mississippi River, St. Louis, MO                                                                     |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.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.</a:t>
            </a: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   .</a:t>
            </a:r>
          </a:p>
          <a:p>
            <a:endParaRPr lang="en-US" sz="650" dirty="0">
              <a:solidFill>
                <a:srgbClr val="F2F2F2"/>
              </a:solidFill>
              <a:latin typeface="CourierNewPSMT" charset="0"/>
            </a:endParaRPr>
          </a:p>
          <a:p>
            <a:r>
              <a:rPr lang="en-US" sz="650" dirty="0">
                <a:solidFill>
                  <a:srgbClr val="F2F2F2"/>
                </a:solidFill>
                <a:latin typeface="CourierNewPSMT" charset="0"/>
              </a:rPr>
              <a:t>469 rows in set (0.00 sec)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Selecting records across tables</a:t>
            </a:r>
          </a:p>
        </p:txBody>
      </p:sp>
    </p:spTree>
    <p:extLst>
      <p:ext uri="{BB962C8B-B14F-4D97-AF65-F5344CB8AC3E}">
        <p14:creationId xmlns:p14="http://schemas.microsoft.com/office/powerpoint/2010/main" val="1540066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5616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$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mysqldump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--u=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aja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--pass=aja123 --host=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hpceq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--databases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dbaja</a:t>
            </a:r>
            <a:r>
              <a:rPr lang="en-US" sz="1200" b="1" dirty="0">
                <a:solidFill>
                  <a:srgbClr val="F2F2F2"/>
                </a:solidFill>
                <a:latin typeface="CourierNewPSMT" charset="0"/>
              </a:rPr>
              <a:t> &gt; </a:t>
            </a:r>
            <a:r>
              <a:rPr lang="en-US" sz="1200" b="1" dirty="0" err="1">
                <a:solidFill>
                  <a:srgbClr val="F2F2F2"/>
                </a:solidFill>
                <a:latin typeface="CourierNewPSMT" charset="0"/>
              </a:rPr>
              <a:t>dump.sql</a:t>
            </a:r>
            <a:endParaRPr lang="en-US" sz="1200" b="1" dirty="0">
              <a:solidFill>
                <a:srgbClr val="F2F2F2"/>
              </a:solidFill>
              <a:latin typeface="CourierNewPSMT" charset="0"/>
            </a:endParaRPr>
          </a:p>
          <a:p>
            <a:endParaRPr lang="en-US" sz="1200" dirty="0">
              <a:solidFill>
                <a:srgbClr val="F2F2F2"/>
              </a:solidFill>
              <a:latin typeface="CourierNewPSMT" charset="0"/>
            </a:endParaRPr>
          </a:p>
          <a:p>
            <a:endParaRPr lang="en-US" sz="650" dirty="0">
              <a:solidFill>
                <a:srgbClr val="F2F2F2"/>
              </a:solidFill>
              <a:latin typeface="CourierNewPSMT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Backing up your MySQL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409320"/>
            <a:ext cx="771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exports and all the data and MySQL commands necessary to reconstruct the database</a:t>
            </a:r>
          </a:p>
        </p:txBody>
      </p:sp>
    </p:spTree>
    <p:extLst>
      <p:ext uri="{BB962C8B-B14F-4D97-AF65-F5344CB8AC3E}">
        <p14:creationId xmlns:p14="http://schemas.microsoft.com/office/powerpoint/2010/main" val="124027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need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your data don't easily fit into a 2D table, </a:t>
            </a:r>
            <a:r>
              <a:rPr lang="en-US" sz="2400" i="1" dirty="0"/>
              <a:t>or</a:t>
            </a:r>
            <a:r>
              <a:rPr lang="en-US" sz="2400" dirty="0"/>
              <a:t> making them fit requires lots of data redundancy</a:t>
            </a:r>
          </a:p>
          <a:p>
            <a:pPr marL="1087438" lvl="1">
              <a:spcBef>
                <a:spcPts val="600"/>
              </a:spcBef>
            </a:pPr>
            <a:r>
              <a:rPr lang="en-US" sz="2400" dirty="0"/>
              <a:t>In a library, books sorted by author, but what if you want to locate a book by title?</a:t>
            </a:r>
          </a:p>
          <a:p>
            <a:pPr marL="1087438" lvl="1">
              <a:spcBef>
                <a:spcPts val="600"/>
              </a:spcBef>
            </a:pPr>
            <a:r>
              <a:rPr lang="en-US" sz="2400" dirty="0"/>
              <a:t>One set of index cards by author and another set of index cards by title?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if making one update requires making changes in multiple places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</p:spTree>
    <p:extLst>
      <p:ext uri="{BB962C8B-B14F-4D97-AF65-F5344CB8AC3E}">
        <p14:creationId xmlns:p14="http://schemas.microsoft.com/office/powerpoint/2010/main" val="2650597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229284"/>
            <a:ext cx="8229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&gt; EXIT;</a:t>
            </a:r>
          </a:p>
          <a:p>
            <a:r>
              <a:rPr lang="en-US" sz="1200" dirty="0">
                <a:solidFill>
                  <a:srgbClr val="F2F2F2"/>
                </a:solidFill>
                <a:latin typeface="CourierNewPSMT" charset="0"/>
              </a:rPr>
              <a:t>Bye</a:t>
            </a:r>
          </a:p>
          <a:p>
            <a:r>
              <a:rPr lang="fr-FR" sz="1200" dirty="0" err="1">
                <a:solidFill>
                  <a:srgbClr val="F2F2F2"/>
                </a:solidFill>
                <a:latin typeface="CourierNewPSMT" charset="0"/>
              </a:rPr>
              <a:t>mysql</a:t>
            </a:r>
            <a:r>
              <a:rPr lang="fr-FR" sz="1200" dirty="0">
                <a:solidFill>
                  <a:srgbClr val="F2F2F2"/>
                </a:solidFill>
                <a:latin typeface="CourierNewPSMT" charset="0"/>
              </a:rPr>
              <a:t> $ </a:t>
            </a:r>
            <a:endParaRPr lang="en-US" sz="1200" dirty="0">
              <a:solidFill>
                <a:srgbClr val="F2F2F2"/>
              </a:solidFill>
              <a:latin typeface="CourierNewPSMT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036387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402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89686"/>
            <a:ext cx="7776488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ea typeface="Courier New" charset="0"/>
                <a:cs typeface="Courier New" charset="0"/>
              </a:rPr>
              <a:t>covered a small portion of what you can do</a:t>
            </a:r>
          </a:p>
          <a:p>
            <a:pPr marL="628650" lvl="1" indent="-171450">
              <a:spcBef>
                <a:spcPts val="600"/>
              </a:spcBef>
              <a:buFont typeface="Arial" charset="0"/>
              <a:buChar char="•"/>
            </a:pPr>
            <a:r>
              <a:rPr lang="en-US" sz="2000" dirty="0">
                <a:ea typeface="Courier New" charset="0"/>
                <a:cs typeface="Courier New" charset="0"/>
              </a:rPr>
              <a:t>queries and summaries with math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2000" dirty="0">
                <a:ea typeface="Courier New" charset="0"/>
                <a:cs typeface="Courier New" charset="0"/>
              </a:rPr>
              <a:t>formatting and reformatting functions</a:t>
            </a:r>
          </a:p>
          <a:p>
            <a:pPr marL="171450" indent="-171450">
              <a:spcBef>
                <a:spcPts val="1200"/>
              </a:spcBef>
              <a:buFont typeface="Arial" charset="0"/>
              <a:buChar char="•"/>
            </a:pPr>
            <a:r>
              <a:rPr lang="en-US" sz="2000" dirty="0">
                <a:ea typeface="Courier New" charset="0"/>
                <a:cs typeface="Courier New" charset="0"/>
              </a:rPr>
              <a:t>much of the power comes from automating </a:t>
            </a:r>
            <a:r>
              <a:rPr lang="en-US" sz="2000">
                <a:ea typeface="Courier New" charset="0"/>
                <a:cs typeface="Courier New" charset="0"/>
              </a:rPr>
              <a:t>MySQL queries with </a:t>
            </a:r>
            <a:r>
              <a:rPr lang="en-US" sz="2000" dirty="0">
                <a:ea typeface="Courier New" charset="0"/>
                <a:cs typeface="Courier New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9425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need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when your tables get large and unwieldy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when you need access to the data via a script but can't hold all of it in memory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when you want random access to records without having to sift and sort through the entire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</p:spTree>
    <p:extLst>
      <p:ext uri="{BB962C8B-B14F-4D97-AF65-F5344CB8AC3E}">
        <p14:creationId xmlns:p14="http://schemas.microsoft.com/office/powerpoint/2010/main" val="42813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Relational Database Management System (RDMS)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4"/>
            <a:ext cx="8229600" cy="34021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continuously running server that manages databases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files are organized to optimize quick and efficient access to records and respond to complex queries</a:t>
            </a:r>
          </a:p>
          <a:p>
            <a:pPr marL="1144588" lvl="1">
              <a:spcBef>
                <a:spcPts val="1200"/>
              </a:spcBef>
            </a:pPr>
            <a:r>
              <a:rPr lang="en-US" sz="2400" dirty="0"/>
              <a:t>compare to scanning a large text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</p:spTree>
    <p:extLst>
      <p:ext uri="{BB962C8B-B14F-4D97-AF65-F5344CB8AC3E}">
        <p14:creationId xmlns:p14="http://schemas.microsoft.com/office/powerpoint/2010/main" val="160967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96374" y="841217"/>
            <a:ext cx="8751252" cy="48090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7767" y="1924476"/>
            <a:ext cx="4127501" cy="2089680"/>
            <a:chOff x="457767" y="1924476"/>
            <a:chExt cx="4127501" cy="2089680"/>
          </a:xfrm>
        </p:grpSpPr>
        <p:sp>
          <p:nvSpPr>
            <p:cNvPr id="39" name="Rectangle 38"/>
            <p:cNvSpPr/>
            <p:nvPr/>
          </p:nvSpPr>
          <p:spPr>
            <a:xfrm>
              <a:off x="457767" y="1924476"/>
              <a:ext cx="4127501" cy="20896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16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1859" y="2384404"/>
              <a:ext cx="1890188" cy="15236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08251" y="2836246"/>
              <a:ext cx="1657405" cy="969687"/>
              <a:chOff x="6052971" y="1067154"/>
              <a:chExt cx="2484251" cy="145344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052971" y="1067154"/>
                <a:ext cx="574322" cy="1453444"/>
                <a:chOff x="5263444" y="1114779"/>
                <a:chExt cx="574322" cy="145344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263444" y="1114779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263444" y="1367368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263444" y="1619957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263444" y="1872546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63444" y="2125135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263444" y="2377723"/>
                  <a:ext cx="574322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6689614" y="1067154"/>
                <a:ext cx="574322" cy="1453444"/>
                <a:chOff x="6191956" y="1114779"/>
                <a:chExt cx="574322" cy="145344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6191956" y="1114779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191956" y="1367368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191956" y="1619957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191956" y="1872546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191956" y="2125135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191956" y="2377723"/>
                  <a:ext cx="574322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7326257" y="1067154"/>
                <a:ext cx="574322" cy="1453444"/>
                <a:chOff x="7236178" y="1113369"/>
                <a:chExt cx="574322" cy="145344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7236178" y="1113369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236178" y="1365958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7236178" y="1618547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7236178" y="1871136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236178" y="2123725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236178" y="2376313"/>
                  <a:ext cx="574322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962900" y="1067154"/>
                <a:ext cx="574322" cy="1453444"/>
                <a:chOff x="7962900" y="1019529"/>
                <a:chExt cx="574322" cy="1453444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962900" y="1019529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962900" y="1272118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962900" y="1524707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62900" y="1777296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962900" y="2029885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962900" y="2282473"/>
                  <a:ext cx="574322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8" name="Rectangle 67"/>
            <p:cNvSpPr/>
            <p:nvPr/>
          </p:nvSpPr>
          <p:spPr>
            <a:xfrm>
              <a:off x="2571990" y="2447527"/>
              <a:ext cx="1890188" cy="14604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687437" y="2860800"/>
              <a:ext cx="1659294" cy="961239"/>
              <a:chOff x="5967903" y="4001140"/>
              <a:chExt cx="2487082" cy="1440782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488433" y="4001140"/>
                <a:ext cx="413459" cy="695678"/>
                <a:chOff x="6392669" y="4020682"/>
                <a:chExt cx="413459" cy="695678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6392669" y="4020682"/>
                  <a:ext cx="413459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392669" y="4273271"/>
                  <a:ext cx="413459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6392669" y="4525860"/>
                  <a:ext cx="413459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7006131" y="4001140"/>
                <a:ext cx="413459" cy="695678"/>
                <a:chOff x="7029312" y="4020682"/>
                <a:chExt cx="413459" cy="69567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7029312" y="4020682"/>
                  <a:ext cx="413459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029312" y="4273271"/>
                  <a:ext cx="413459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029312" y="4525860"/>
                  <a:ext cx="413459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7523829" y="4001140"/>
                <a:ext cx="413459" cy="695678"/>
                <a:chOff x="7665955" y="4020682"/>
                <a:chExt cx="413459" cy="695678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7665955" y="4020682"/>
                  <a:ext cx="413459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665955" y="4273271"/>
                  <a:ext cx="413459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665955" y="4525860"/>
                  <a:ext cx="413459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8041526" y="4001140"/>
                <a:ext cx="413459" cy="695678"/>
                <a:chOff x="8041526" y="4020682"/>
                <a:chExt cx="413459" cy="695678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8041526" y="4020682"/>
                  <a:ext cx="413459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8041526" y="4273271"/>
                  <a:ext cx="413459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041526" y="4525860"/>
                  <a:ext cx="413459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970735" y="4001140"/>
                <a:ext cx="413459" cy="695678"/>
                <a:chOff x="5970735" y="3981598"/>
                <a:chExt cx="413459" cy="695678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5970735" y="3981598"/>
                  <a:ext cx="413459" cy="190500"/>
                </a:xfrm>
                <a:prstGeom prst="rect">
                  <a:avLst/>
                </a:prstGeom>
                <a:solidFill>
                  <a:srgbClr val="FAC09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970735" y="4234187"/>
                  <a:ext cx="413459" cy="190500"/>
                </a:xfrm>
                <a:prstGeom prst="rect">
                  <a:avLst/>
                </a:prstGeom>
                <a:solidFill>
                  <a:srgbClr val="FAC09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970735" y="4486776"/>
                  <a:ext cx="413459" cy="190500"/>
                </a:xfrm>
                <a:prstGeom prst="rect">
                  <a:avLst/>
                </a:prstGeom>
                <a:solidFill>
                  <a:srgbClr val="FAC09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6485601" y="4746244"/>
                <a:ext cx="413459" cy="695678"/>
                <a:chOff x="6392669" y="4020682"/>
                <a:chExt cx="413459" cy="695678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6392669" y="4020682"/>
                  <a:ext cx="413459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392669" y="4273271"/>
                  <a:ext cx="413459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392669" y="4525860"/>
                  <a:ext cx="413459" cy="1905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7003299" y="4746244"/>
                <a:ext cx="413459" cy="695678"/>
                <a:chOff x="7029312" y="4020682"/>
                <a:chExt cx="413459" cy="695678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7029312" y="4020682"/>
                  <a:ext cx="413459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029312" y="4273271"/>
                  <a:ext cx="413459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029312" y="4525860"/>
                  <a:ext cx="413459" cy="1905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520997" y="4746244"/>
                <a:ext cx="413459" cy="695678"/>
                <a:chOff x="7665955" y="4020682"/>
                <a:chExt cx="413459" cy="695678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7665955" y="4020682"/>
                  <a:ext cx="413459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665955" y="4273271"/>
                  <a:ext cx="413459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665955" y="4525860"/>
                  <a:ext cx="413459" cy="1905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8038694" y="4746244"/>
                <a:ext cx="413459" cy="695678"/>
                <a:chOff x="8041526" y="4020682"/>
                <a:chExt cx="413459" cy="69567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8041526" y="4020682"/>
                  <a:ext cx="413459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8041526" y="4273271"/>
                  <a:ext cx="413459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8041526" y="4525860"/>
                  <a:ext cx="413459" cy="1905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5967903" y="4746244"/>
                <a:ext cx="413459" cy="695678"/>
                <a:chOff x="5970735" y="3981598"/>
                <a:chExt cx="413459" cy="695678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5970735" y="3981598"/>
                  <a:ext cx="413459" cy="190500"/>
                </a:xfrm>
                <a:prstGeom prst="rect">
                  <a:avLst/>
                </a:prstGeom>
                <a:solidFill>
                  <a:srgbClr val="FAC09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970735" y="4234187"/>
                  <a:ext cx="413459" cy="190500"/>
                </a:xfrm>
                <a:prstGeom prst="rect">
                  <a:avLst/>
                </a:prstGeom>
                <a:solidFill>
                  <a:srgbClr val="FAC09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970735" y="4486776"/>
                  <a:ext cx="413459" cy="190500"/>
                </a:xfrm>
                <a:prstGeom prst="rect">
                  <a:avLst/>
                </a:prstGeom>
                <a:solidFill>
                  <a:srgbClr val="FAC09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TextBox 37"/>
            <p:cNvSpPr txBox="1"/>
            <p:nvPr/>
          </p:nvSpPr>
          <p:spPr>
            <a:xfrm>
              <a:off x="591859" y="1968904"/>
              <a:ext cx="1247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93040" y="2447527"/>
              <a:ext cx="868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 X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653224" y="2473987"/>
              <a:ext cx="868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 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08163" y="2676205"/>
            <a:ext cx="3778071" cy="2794325"/>
            <a:chOff x="4908163" y="2676205"/>
            <a:chExt cx="3778071" cy="2794325"/>
          </a:xfrm>
        </p:grpSpPr>
        <p:sp>
          <p:nvSpPr>
            <p:cNvPr id="125" name="Rectangle 124"/>
            <p:cNvSpPr/>
            <p:nvPr/>
          </p:nvSpPr>
          <p:spPr>
            <a:xfrm>
              <a:off x="4908163" y="2676205"/>
              <a:ext cx="3778071" cy="2794325"/>
            </a:xfrm>
            <a:prstGeom prst="rect">
              <a:avLst/>
            </a:prstGeom>
            <a:solidFill>
              <a:srgbClr val="FFFF00">
                <a:alpha val="1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33061" y="2820930"/>
              <a:ext cx="1239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 B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629204" y="3352984"/>
              <a:ext cx="1890188" cy="14604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7091930" y="3766257"/>
              <a:ext cx="275845" cy="464132"/>
              <a:chOff x="6392669" y="4020682"/>
              <a:chExt cx="413459" cy="695678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95" name="Rectangle 194"/>
              <p:cNvSpPr/>
              <p:nvPr/>
            </p:nvSpPr>
            <p:spPr>
              <a:xfrm>
                <a:off x="6392669" y="4020682"/>
                <a:ext cx="413459" cy="1905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6392669" y="4273271"/>
                <a:ext cx="413459" cy="1905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6392669" y="4525860"/>
                <a:ext cx="413459" cy="1905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437320" y="3766257"/>
              <a:ext cx="275845" cy="464132"/>
              <a:chOff x="7029312" y="4020682"/>
              <a:chExt cx="413459" cy="695678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7029312" y="4020682"/>
                <a:ext cx="413459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029312" y="4273271"/>
                <a:ext cx="413459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029312" y="4525860"/>
                <a:ext cx="413459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7782710" y="3766257"/>
              <a:ext cx="275845" cy="464132"/>
              <a:chOff x="7665955" y="4020682"/>
              <a:chExt cx="413459" cy="695678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7665955" y="4020682"/>
                <a:ext cx="413459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665955" y="4273271"/>
                <a:ext cx="413459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665955" y="4525860"/>
                <a:ext cx="413459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8128100" y="3766257"/>
              <a:ext cx="275845" cy="464132"/>
              <a:chOff x="8041526" y="4020682"/>
              <a:chExt cx="413459" cy="695678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8041526" y="4020682"/>
                <a:ext cx="413459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041526" y="4273271"/>
                <a:ext cx="413459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8041526" y="4525860"/>
                <a:ext cx="413459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6746540" y="3766257"/>
              <a:ext cx="275845" cy="464132"/>
              <a:chOff x="5970735" y="3981598"/>
              <a:chExt cx="413459" cy="695678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970735" y="3981598"/>
                <a:ext cx="413459" cy="190500"/>
              </a:xfrm>
              <a:prstGeom prst="rect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5970735" y="4234187"/>
                <a:ext cx="413459" cy="190500"/>
              </a:xfrm>
              <a:prstGeom prst="rect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5970735" y="4486776"/>
                <a:ext cx="413459" cy="190500"/>
              </a:xfrm>
              <a:prstGeom prst="rect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90041" y="4263364"/>
              <a:ext cx="275845" cy="464132"/>
              <a:chOff x="6392669" y="4020682"/>
              <a:chExt cx="413459" cy="695678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80" name="Rectangle 179"/>
              <p:cNvSpPr/>
              <p:nvPr/>
            </p:nvSpPr>
            <p:spPr>
              <a:xfrm>
                <a:off x="6392669" y="4020682"/>
                <a:ext cx="413459" cy="1905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392669" y="4273271"/>
                <a:ext cx="413459" cy="1905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392669" y="4525860"/>
                <a:ext cx="413459" cy="1905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7435431" y="4263364"/>
              <a:ext cx="275845" cy="464132"/>
              <a:chOff x="7029312" y="4020682"/>
              <a:chExt cx="413459" cy="695678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7029312" y="4020682"/>
                <a:ext cx="413459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029312" y="4273271"/>
                <a:ext cx="413459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029312" y="4525860"/>
                <a:ext cx="413459" cy="1905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7780821" y="4263364"/>
              <a:ext cx="275845" cy="464132"/>
              <a:chOff x="7665955" y="4020682"/>
              <a:chExt cx="413459" cy="69567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7665955" y="4020682"/>
                <a:ext cx="413459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665955" y="4273271"/>
                <a:ext cx="413459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665955" y="4525860"/>
                <a:ext cx="413459" cy="1905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8126210" y="4263364"/>
              <a:ext cx="275845" cy="464132"/>
              <a:chOff x="8041526" y="4020682"/>
              <a:chExt cx="413459" cy="695678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8041526" y="4020682"/>
                <a:ext cx="413459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8041526" y="4273271"/>
                <a:ext cx="413459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8041526" y="4525860"/>
                <a:ext cx="413459" cy="190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744651" y="4263364"/>
              <a:ext cx="275845" cy="464132"/>
              <a:chOff x="5970735" y="3981598"/>
              <a:chExt cx="413459" cy="695678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5970735" y="3981598"/>
                <a:ext cx="413459" cy="190500"/>
              </a:xfrm>
              <a:prstGeom prst="rect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5970735" y="4234187"/>
                <a:ext cx="413459" cy="190500"/>
              </a:xfrm>
              <a:prstGeom prst="rect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970735" y="4486776"/>
                <a:ext cx="413459" cy="190500"/>
              </a:xfrm>
              <a:prstGeom prst="rect">
                <a:avLst/>
              </a:prstGeom>
              <a:solidFill>
                <a:srgbClr val="FAC09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6710438" y="3379444"/>
              <a:ext cx="868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 2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42255" y="2767431"/>
              <a:ext cx="1474357" cy="25443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167940" y="3225889"/>
              <a:ext cx="1232659" cy="969687"/>
              <a:chOff x="5150903" y="2742994"/>
              <a:chExt cx="1232659" cy="969687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5150903" y="2742994"/>
                <a:ext cx="383167" cy="969687"/>
                <a:chOff x="5263444" y="1114779"/>
                <a:chExt cx="574322" cy="1453444"/>
              </a:xfrm>
              <a:solidFill>
                <a:srgbClr val="F9C090"/>
              </a:solidFill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5263444" y="1114779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263444" y="1367368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5263444" y="1619957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5263444" y="1872546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5263444" y="2125135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263444" y="2377723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5575649" y="2742994"/>
                <a:ext cx="383167" cy="969687"/>
                <a:chOff x="6191956" y="1114779"/>
                <a:chExt cx="574322" cy="1453444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6191956" y="1114779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6191956" y="1367368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191956" y="1619957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6191956" y="1872546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6191956" y="2125135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191956" y="2377723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6000395" y="2742994"/>
                <a:ext cx="383167" cy="969687"/>
                <a:chOff x="7236178" y="1113369"/>
                <a:chExt cx="574322" cy="1453444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7236178" y="1113369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236178" y="1365958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236178" y="1618547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236178" y="1871136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236178" y="2123725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236178" y="2376313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9" name="TextBox 198"/>
            <p:cNvSpPr txBox="1"/>
            <p:nvPr/>
          </p:nvSpPr>
          <p:spPr>
            <a:xfrm>
              <a:off x="5167940" y="2837170"/>
              <a:ext cx="868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 1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167940" y="4225009"/>
              <a:ext cx="1232659" cy="969687"/>
              <a:chOff x="5151158" y="3742114"/>
              <a:chExt cx="1232659" cy="969687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5151158" y="3742114"/>
                <a:ext cx="383167" cy="969687"/>
                <a:chOff x="5263444" y="1114779"/>
                <a:chExt cx="574322" cy="1453444"/>
              </a:xfrm>
              <a:solidFill>
                <a:srgbClr val="F9C090"/>
              </a:solidFill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5263444" y="1114779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5263444" y="1367368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263444" y="1619957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5263444" y="1872546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5263444" y="2125135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5263444" y="2377723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575904" y="3742114"/>
                <a:ext cx="383167" cy="969687"/>
                <a:chOff x="6191956" y="1114779"/>
                <a:chExt cx="574322" cy="1453444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6191956" y="1114779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6191956" y="1367368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6191956" y="1619957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6191956" y="1872546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6191956" y="2125135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6191956" y="2377723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>
                <a:off x="6000650" y="3742114"/>
                <a:ext cx="383167" cy="969687"/>
                <a:chOff x="7236178" y="1113369"/>
                <a:chExt cx="574322" cy="1453444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7236178" y="1113369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7236178" y="1365958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7236178" y="1618547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7236178" y="1871136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7236178" y="2123725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7236178" y="2376313"/>
                  <a:ext cx="574322" cy="1905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8" name="TextBox 47"/>
          <p:cNvSpPr txBox="1"/>
          <p:nvPr/>
        </p:nvSpPr>
        <p:spPr>
          <a:xfrm>
            <a:off x="1140211" y="939323"/>
            <a:ext cx="68635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MySQL Relational Database Management System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</p:spTree>
    <p:extLst>
      <p:ext uri="{BB962C8B-B14F-4D97-AF65-F5344CB8AC3E}">
        <p14:creationId xmlns:p14="http://schemas.microsoft.com/office/powerpoint/2010/main" val="17947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Relational Database Management System (RDMS)</a:t>
            </a:r>
          </a:p>
        </p:txBody>
      </p:sp>
      <p:pic>
        <p:nvPicPr>
          <p:cNvPr id="8" name="Picture 7" descr="ds_simpleDB_image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9" y="2481912"/>
            <a:ext cx="5934075" cy="1819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2001" y="2601864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Products </a:t>
            </a:r>
            <a:r>
              <a:rPr lang="en-US" b="1" dirty="0"/>
              <a:t>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20522" y="2414366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Sales </a:t>
            </a:r>
            <a:r>
              <a:rPr lang="en-US" b="1" dirty="0"/>
              <a:t>table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6852" y="24815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</a:t>
            </a:r>
            <a:r>
              <a:rPr lang="en-US" b="1" dirty="0"/>
              <a:t>table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39250" y="3383965"/>
            <a:ext cx="4120444" cy="2090956"/>
            <a:chOff x="1221730" y="3113265"/>
            <a:chExt cx="4120444" cy="209095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131895" y="3113265"/>
              <a:ext cx="0" cy="143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139906" y="3113265"/>
              <a:ext cx="0" cy="14375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21730" y="4557890"/>
              <a:ext cx="4120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Relationships among tables are established by one or more shared fields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81959" y="2837132"/>
            <a:ext cx="2539944" cy="1200329"/>
            <a:chOff x="6081959" y="2813392"/>
            <a:chExt cx="2539944" cy="120032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081959" y="3139738"/>
              <a:ext cx="83255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72125" y="2813392"/>
              <a:ext cx="17497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record/row in a table has a unique </a:t>
              </a:r>
              <a:r>
                <a:rPr lang="en-US" b="1" dirty="0"/>
                <a:t>primary</a:t>
              </a:r>
              <a:r>
                <a:rPr lang="en-US" dirty="0"/>
                <a:t> </a:t>
              </a:r>
              <a:r>
                <a:rPr lang="en-US" b="1" dirty="0"/>
                <a:t>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Relational Database Management System (RDMS)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840094"/>
            <a:ext cx="8229600" cy="468629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FileMaker Pro </a:t>
            </a:r>
            <a:r>
              <a:rPr lang="en-US" sz="2800" dirty="0">
                <a:solidFill>
                  <a:srgbClr val="FF0000"/>
                </a:solidFill>
              </a:rPr>
              <a:t>($)</a:t>
            </a:r>
            <a:r>
              <a:rPr lang="en-US" sz="2800" dirty="0"/>
              <a:t>, Microsoft Access </a:t>
            </a:r>
            <a:r>
              <a:rPr lang="en-US" sz="2800" dirty="0">
                <a:solidFill>
                  <a:srgbClr val="FF0000"/>
                </a:solidFill>
              </a:rPr>
              <a:t>($)</a:t>
            </a:r>
            <a:r>
              <a:rPr lang="en-US" sz="2800" dirty="0"/>
              <a:t>, PostgreSQL </a:t>
            </a:r>
            <a:r>
              <a:rPr lang="en-US" sz="2800" dirty="0">
                <a:solidFill>
                  <a:srgbClr val="008000"/>
                </a:solidFill>
              </a:rPr>
              <a:t>(free)</a:t>
            </a:r>
            <a:r>
              <a:rPr lang="en-US" sz="2800" dirty="0"/>
              <a:t>, MySQL </a:t>
            </a:r>
            <a:r>
              <a:rPr lang="en-US" sz="2800" dirty="0">
                <a:solidFill>
                  <a:srgbClr val="008000"/>
                </a:solidFill>
              </a:rPr>
              <a:t>(free)</a:t>
            </a:r>
            <a:r>
              <a:rPr lang="en-US" sz="2800" dirty="0"/>
              <a:t>, and SQLite </a:t>
            </a:r>
            <a:r>
              <a:rPr lang="en-US" sz="2800" dirty="0">
                <a:solidFill>
                  <a:srgbClr val="008000"/>
                </a:solidFill>
              </a:rPr>
              <a:t>(free)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Choice generally boils down to MySQL </a:t>
            </a:r>
            <a:r>
              <a:rPr lang="en-US" sz="2800" i="1" dirty="0"/>
              <a:t>vs.</a:t>
            </a:r>
            <a:r>
              <a:rPr lang="en-US" sz="2800" dirty="0"/>
              <a:t> SQLite</a:t>
            </a:r>
          </a:p>
          <a:p>
            <a:pPr marL="1031875" lvl="1">
              <a:spcBef>
                <a:spcPts val="1200"/>
              </a:spcBef>
            </a:pPr>
            <a:r>
              <a:rPr lang="en-US" sz="2400" dirty="0"/>
              <a:t>If you're in charge, SQLite is almost always a simpler solution: fast, reliable, and it requires no configuration or maintenance</a:t>
            </a:r>
          </a:p>
          <a:p>
            <a:pPr marL="1031875" lvl="1">
              <a:spcBef>
                <a:spcPts val="1200"/>
              </a:spcBef>
            </a:pPr>
            <a:r>
              <a:rPr lang="en-US" sz="2400" dirty="0"/>
              <a:t>Best for device-local storage with low writer concurrency and less than a terabyte of content</a:t>
            </a:r>
          </a:p>
          <a:p>
            <a:pPr marL="1031875" lvl="1">
              <a:spcBef>
                <a:spcPts val="1200"/>
              </a:spcBef>
            </a:pPr>
            <a:r>
              <a:rPr lang="en-US" sz="2400" dirty="0"/>
              <a:t>MySQL is better for larger datasets on webservers with high write concurrency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4055" y="6498166"/>
            <a:ext cx="3813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Haddock &amp; Dunn. 2011. </a:t>
            </a:r>
            <a:r>
              <a:rPr lang="en-US" sz="1200" i="1" dirty="0"/>
              <a:t>Practical Computing for Biologists</a:t>
            </a:r>
          </a:p>
        </p:txBody>
      </p:sp>
    </p:spTree>
    <p:extLst>
      <p:ext uri="{BB962C8B-B14F-4D97-AF65-F5344CB8AC3E}">
        <p14:creationId xmlns:p14="http://schemas.microsoft.com/office/powerpoint/2010/main" val="1911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13240</TotalTime>
  <Words>3172</Words>
  <Application>Microsoft Macintosh PowerPoint</Application>
  <PresentationFormat>On-screen Show (4:3)</PresentationFormat>
  <Paragraphs>480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CourierNewPSMT</vt:lpstr>
      <vt:lpstr>Lucida Grande</vt:lpstr>
      <vt:lpstr>Office Theme</vt:lpstr>
      <vt:lpstr>MySQL</vt:lpstr>
      <vt:lpstr>PowerPoint Presentation</vt:lpstr>
      <vt:lpstr>PowerPoint Presentation</vt:lpstr>
      <vt:lpstr>When you need a database</vt:lpstr>
      <vt:lpstr>When you need a database</vt:lpstr>
      <vt:lpstr>Relational Database Management System (RDMS)</vt:lpstr>
      <vt:lpstr>PowerPoint Presentation</vt:lpstr>
      <vt:lpstr>Relational Database Management System (RDMS)</vt:lpstr>
      <vt:lpstr>Relational Database Management System (RDMS)</vt:lpstr>
      <vt:lpstr>Structure Query Language (SQL)</vt:lpstr>
      <vt:lpstr>MySQL</vt:lpstr>
      <vt:lpstr>MySQL</vt:lpstr>
      <vt:lpstr>MySQL</vt:lpstr>
      <vt:lpstr>MySQL</vt:lpstr>
      <vt:lpstr>MySQL</vt:lpstr>
      <vt:lpstr>MySQL data types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MySQL</vt:lpstr>
      <vt:lpstr>Create the table again</vt:lpstr>
      <vt:lpstr>Populate the table again</vt:lpstr>
      <vt:lpstr>Selecting records</vt:lpstr>
      <vt:lpstr>Selecting specific columns</vt:lpstr>
      <vt:lpstr>Counting records</vt:lpstr>
      <vt:lpstr>Selecting unique records</vt:lpstr>
      <vt:lpstr>Selecting, grouping, and counting records</vt:lpstr>
      <vt:lpstr>Selecting based on numerical criteria</vt:lpstr>
      <vt:lpstr>Selecting based on several numerical criteria</vt:lpstr>
      <vt:lpstr>Selecting based on text matches</vt:lpstr>
      <vt:lpstr>Selecting based on approximate text matches</vt:lpstr>
      <vt:lpstr>Selecting records across tables</vt:lpstr>
      <vt:lpstr>Backing up your MySQL database</vt:lpstr>
      <vt:lpstr>MySQL</vt:lpstr>
      <vt:lpstr>MySQL</vt:lpstr>
    </vt:vector>
  </TitlesOfParts>
  <Company>University of Arkansas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Alverson</dc:creator>
  <cp:lastModifiedBy>Andrew Alverson</cp:lastModifiedBy>
  <cp:revision>118</cp:revision>
  <dcterms:created xsi:type="dcterms:W3CDTF">2016-02-16T02:32:56Z</dcterms:created>
  <dcterms:modified xsi:type="dcterms:W3CDTF">2019-04-25T16:16:30Z</dcterms:modified>
</cp:coreProperties>
</file>