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50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smtClean="0"/>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smtClean="0"/>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smtClean="0"/>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smtClean="0"/>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12/17/2021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66700" y="1645612"/>
            <a:ext cx="11176000" cy="818188"/>
          </a:xfrm>
        </p:spPr>
        <p:txBody>
          <a:bodyPr>
            <a:noAutofit/>
          </a:bodyPr>
          <a:lstStyle/>
          <a:p>
            <a:r>
              <a:rPr lang="fr-FR" sz="3600" b="1" u="sng" dirty="0">
                <a:solidFill>
                  <a:srgbClr val="355071"/>
                </a:solidFill>
                <a:latin typeface="VictorBecker" panose="02000503040000020004" pitchFamily="2" charset="0"/>
                <a:cs typeface="Times New Roman" panose="02020603050405020304" pitchFamily="18" charset="0"/>
              </a:rPr>
              <a:t>EXPOSE D’ADMINISTRATION ET SECURITES RESEAUX</a:t>
            </a:r>
            <a:endParaRPr lang="en-GB" sz="3600" b="1" u="sng" dirty="0">
              <a:solidFill>
                <a:srgbClr val="355071"/>
              </a:solidFill>
              <a:latin typeface="VictorBecker" panose="02000503040000020004" pitchFamily="2" charset="0"/>
              <a:cs typeface="Times New Roman" panose="02020603050405020304" pitchFamily="18" charset="0"/>
            </a:endParaRPr>
          </a:p>
          <a:p>
            <a:endParaRPr lang="en-GB" sz="2400" dirty="0">
              <a:latin typeface="VictorBecker" panose="02000503040000020004" pitchFamily="2" charset="0"/>
            </a:endParaRPr>
          </a:p>
        </p:txBody>
      </p:sp>
      <p:sp>
        <p:nvSpPr>
          <p:cNvPr id="4" name="Sous-titre 2"/>
          <p:cNvSpPr txBox="1">
            <a:spLocks/>
          </p:cNvSpPr>
          <p:nvPr/>
        </p:nvSpPr>
        <p:spPr>
          <a:xfrm>
            <a:off x="1598612" y="4465011"/>
            <a:ext cx="8689976" cy="589589"/>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fr-FR" sz="2800" cap="none" dirty="0">
                <a:solidFill>
                  <a:schemeClr val="tx1"/>
                </a:solidFill>
                <a:latin typeface="VictorBecker" panose="02000503040000020004" pitchFamily="2" charset="0"/>
              </a:rPr>
              <a:t>R</a:t>
            </a:r>
            <a:r>
              <a:rPr lang="fr-FR" sz="2800" cap="none" dirty="0" smtClean="0">
                <a:solidFill>
                  <a:schemeClr val="tx1"/>
                </a:solidFill>
                <a:latin typeface="VictorBecker" panose="02000503040000020004" pitchFamily="2" charset="0"/>
              </a:rPr>
              <a:t>édigé et Présenté par </a:t>
            </a:r>
            <a:r>
              <a:rPr lang="fr-FR" sz="2800" dirty="0" smtClean="0">
                <a:solidFill>
                  <a:schemeClr val="tx1"/>
                </a:solidFill>
                <a:latin typeface="VictorBecker" panose="02000503040000020004" pitchFamily="2" charset="0"/>
              </a:rPr>
              <a:t>:</a:t>
            </a:r>
            <a:r>
              <a:rPr lang="en-GB" sz="2800" dirty="0" smtClean="0">
                <a:solidFill>
                  <a:schemeClr val="tx1"/>
                </a:solidFill>
                <a:latin typeface="VictorBecker" panose="02000503040000020004" pitchFamily="2" charset="0"/>
              </a:rPr>
              <a:t> </a:t>
            </a:r>
            <a:r>
              <a:rPr lang="fr-FR" sz="2800" dirty="0" smtClean="0">
                <a:solidFill>
                  <a:schemeClr val="tx1"/>
                </a:solidFill>
                <a:latin typeface="VictorBecker" panose="02000503040000020004" pitchFamily="2" charset="0"/>
              </a:rPr>
              <a:t>R</a:t>
            </a:r>
            <a:r>
              <a:rPr lang="fr-FR" sz="2800" cap="none" dirty="0" smtClean="0">
                <a:solidFill>
                  <a:schemeClr val="tx1"/>
                </a:solidFill>
                <a:latin typeface="VictorBecker" panose="02000503040000020004" pitchFamily="2" charset="0"/>
              </a:rPr>
              <a:t>odrigue</a:t>
            </a:r>
            <a:r>
              <a:rPr lang="fr-FR" sz="2800" dirty="0" smtClean="0">
                <a:solidFill>
                  <a:schemeClr val="tx1"/>
                </a:solidFill>
                <a:latin typeface="VictorBecker" panose="02000503040000020004" pitchFamily="2" charset="0"/>
              </a:rPr>
              <a:t> M</a:t>
            </a:r>
            <a:r>
              <a:rPr lang="fr-FR" sz="2800" cap="none" dirty="0" smtClean="0">
                <a:solidFill>
                  <a:schemeClr val="tx1"/>
                </a:solidFill>
                <a:latin typeface="VictorBecker" panose="02000503040000020004" pitchFamily="2" charset="0"/>
              </a:rPr>
              <a:t>artial</a:t>
            </a:r>
            <a:r>
              <a:rPr lang="fr-FR" sz="2800" dirty="0" smtClean="0">
                <a:solidFill>
                  <a:schemeClr val="tx1"/>
                </a:solidFill>
                <a:latin typeface="VictorBecker" panose="02000503040000020004" pitchFamily="2" charset="0"/>
              </a:rPr>
              <a:t> </a:t>
            </a:r>
            <a:r>
              <a:rPr lang="fr-FR" sz="2800" b="1" dirty="0">
                <a:solidFill>
                  <a:schemeClr val="tx1"/>
                </a:solidFill>
                <a:latin typeface="VictorBecker" panose="02000503040000020004" pitchFamily="2" charset="0"/>
              </a:rPr>
              <a:t>KENGNE</a:t>
            </a:r>
            <a:endParaRPr lang="en-GB" sz="2400" b="1" dirty="0">
              <a:solidFill>
                <a:schemeClr val="tx1"/>
              </a:solidFill>
              <a:latin typeface="VictorBecker" panose="02000503040000020004" pitchFamily="2" charset="0"/>
            </a:endParaRPr>
          </a:p>
        </p:txBody>
      </p:sp>
      <p:sp>
        <p:nvSpPr>
          <p:cNvPr id="5" name="Rectangle 4"/>
          <p:cNvSpPr/>
          <p:nvPr/>
        </p:nvSpPr>
        <p:spPr>
          <a:xfrm>
            <a:off x="1364456" y="2463800"/>
            <a:ext cx="9412288" cy="20012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bg1"/>
                </a:solidFill>
                <a:latin typeface="VictorBecker" panose="02000503040000020004" pitchFamily="2" charset="0"/>
              </a:rPr>
              <a:t>IMPLEMENTATION D’UN VPN ET LES PROTOCOLES DE SECURITE DES SERVICES INTERNET : SSL, SSH, IPSEC</a:t>
            </a:r>
            <a:r>
              <a:rPr lang="en-GB" dirty="0">
                <a:solidFill>
                  <a:srgbClr val="FF0000"/>
                </a:solidFill>
                <a:latin typeface="VictorBecker" panose="02000503040000020004" pitchFamily="2" charset="0"/>
              </a:rPr>
              <a:t/>
            </a:r>
            <a:br>
              <a:rPr lang="en-GB" dirty="0">
                <a:solidFill>
                  <a:srgbClr val="FF0000"/>
                </a:solidFill>
                <a:latin typeface="VictorBecker" panose="02000503040000020004" pitchFamily="2" charset="0"/>
              </a:rPr>
            </a:br>
            <a:endParaRPr lang="en-GB" dirty="0"/>
          </a:p>
        </p:txBody>
      </p:sp>
      <p:sp>
        <p:nvSpPr>
          <p:cNvPr id="6" name="Sous-titre 2"/>
          <p:cNvSpPr txBox="1">
            <a:spLocks/>
          </p:cNvSpPr>
          <p:nvPr/>
        </p:nvSpPr>
        <p:spPr>
          <a:xfrm>
            <a:off x="1598612" y="5054600"/>
            <a:ext cx="8689976" cy="589589"/>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fr-FR" sz="2800" b="1" u="sng" cap="none" dirty="0" smtClean="0">
                <a:solidFill>
                  <a:srgbClr val="FF0000"/>
                </a:solidFill>
                <a:latin typeface="VictorBecker" panose="02000503040000020004" pitchFamily="2" charset="0"/>
              </a:rPr>
              <a:t>Filière : </a:t>
            </a:r>
            <a:r>
              <a:rPr lang="fr-FR" sz="2800" cap="none" dirty="0" smtClean="0">
                <a:solidFill>
                  <a:srgbClr val="FF0000"/>
                </a:solidFill>
                <a:latin typeface="VictorBecker" panose="02000503040000020004" pitchFamily="2" charset="0"/>
              </a:rPr>
              <a:t>Génie Logiciel, Niveau </a:t>
            </a:r>
            <a:r>
              <a:rPr lang="en-GB" sz="2800" dirty="0" smtClean="0">
                <a:solidFill>
                  <a:srgbClr val="FF0000"/>
                </a:solidFill>
                <a:latin typeface="VictorBecker" panose="02000503040000020004" pitchFamily="2" charset="0"/>
              </a:rPr>
              <a:t>3</a:t>
            </a:r>
            <a:endParaRPr lang="fr-FR" sz="2800" cap="none" dirty="0" smtClean="0">
              <a:solidFill>
                <a:srgbClr val="FF0000"/>
              </a:solidFill>
              <a:latin typeface="VictorBecker" panose="02000503040000020004" pitchFamily="2" charset="0"/>
            </a:endParaRPr>
          </a:p>
        </p:txBody>
      </p:sp>
      <p:sp>
        <p:nvSpPr>
          <p:cNvPr id="7" name="Sous-titre 2"/>
          <p:cNvSpPr txBox="1">
            <a:spLocks/>
          </p:cNvSpPr>
          <p:nvPr/>
        </p:nvSpPr>
        <p:spPr>
          <a:xfrm>
            <a:off x="266700" y="5644189"/>
            <a:ext cx="4292600" cy="1086811"/>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fr-FR" u="sng" dirty="0" smtClean="0">
                <a:solidFill>
                  <a:schemeClr val="tx1"/>
                </a:solidFill>
                <a:latin typeface="VictorBecker" panose="02000503040000020004" pitchFamily="2" charset="0"/>
              </a:rPr>
              <a:t>S</a:t>
            </a:r>
            <a:r>
              <a:rPr lang="fr-FR" u="sng" cap="none" dirty="0" smtClean="0">
                <a:solidFill>
                  <a:schemeClr val="tx1"/>
                </a:solidFill>
                <a:latin typeface="VictorBecker" panose="02000503040000020004" pitchFamily="2" charset="0"/>
              </a:rPr>
              <a:t>upervisé par</a:t>
            </a:r>
            <a:r>
              <a:rPr lang="fr-FR" u="sng" dirty="0">
                <a:solidFill>
                  <a:schemeClr val="tx1"/>
                </a:solidFill>
                <a:latin typeface="VictorBecker" panose="02000503040000020004" pitchFamily="2" charset="0"/>
              </a:rPr>
              <a:t> :</a:t>
            </a:r>
            <a:endParaRPr lang="en-GB" u="sng" dirty="0">
              <a:solidFill>
                <a:schemeClr val="tx1"/>
              </a:solidFill>
              <a:latin typeface="VictorBecker" panose="02000503040000020004" pitchFamily="2" charset="0"/>
            </a:endParaRPr>
          </a:p>
          <a:p>
            <a:r>
              <a:rPr lang="fr-FR" dirty="0">
                <a:solidFill>
                  <a:schemeClr val="tx1"/>
                </a:solidFill>
                <a:latin typeface="VictorBecker" panose="02000503040000020004" pitchFamily="2" charset="0"/>
              </a:rPr>
              <a:t>M. </a:t>
            </a:r>
            <a:r>
              <a:rPr lang="fr-FR" dirty="0" smtClean="0">
                <a:solidFill>
                  <a:schemeClr val="tx1"/>
                </a:solidFill>
                <a:latin typeface="VictorBecker" panose="02000503040000020004" pitchFamily="2" charset="0"/>
              </a:rPr>
              <a:t>D</a:t>
            </a:r>
            <a:r>
              <a:rPr lang="fr-FR" cap="none" dirty="0" smtClean="0">
                <a:solidFill>
                  <a:schemeClr val="tx1"/>
                </a:solidFill>
                <a:latin typeface="VictorBecker" panose="02000503040000020004" pitchFamily="2" charset="0"/>
              </a:rPr>
              <a:t>idier</a:t>
            </a:r>
            <a:r>
              <a:rPr lang="fr-FR" dirty="0" smtClean="0">
                <a:solidFill>
                  <a:schemeClr val="tx1"/>
                </a:solidFill>
                <a:latin typeface="VictorBecker" panose="02000503040000020004" pitchFamily="2" charset="0"/>
              </a:rPr>
              <a:t> </a:t>
            </a:r>
            <a:r>
              <a:rPr lang="fr-FR" dirty="0" err="1" smtClean="0">
                <a:solidFill>
                  <a:schemeClr val="tx1"/>
                </a:solidFill>
                <a:latin typeface="VictorBecker" panose="02000503040000020004" pitchFamily="2" charset="0"/>
              </a:rPr>
              <a:t>F</a:t>
            </a:r>
            <a:r>
              <a:rPr lang="fr-FR" cap="none" dirty="0" err="1" smtClean="0">
                <a:solidFill>
                  <a:schemeClr val="tx1"/>
                </a:solidFill>
                <a:latin typeface="VictorBecker" panose="02000503040000020004" pitchFamily="2" charset="0"/>
              </a:rPr>
              <a:t>rédéryck</a:t>
            </a:r>
            <a:r>
              <a:rPr lang="fr-FR" dirty="0" smtClean="0">
                <a:solidFill>
                  <a:schemeClr val="tx1"/>
                </a:solidFill>
                <a:latin typeface="VictorBecker" panose="02000503040000020004" pitchFamily="2" charset="0"/>
              </a:rPr>
              <a:t> </a:t>
            </a:r>
            <a:r>
              <a:rPr lang="fr-FR" b="1" dirty="0">
                <a:solidFill>
                  <a:schemeClr val="tx1"/>
                </a:solidFill>
                <a:latin typeface="VictorBecker" panose="02000503040000020004" pitchFamily="2" charset="0"/>
              </a:rPr>
              <a:t>MBANJOCK</a:t>
            </a:r>
            <a:endParaRPr lang="en-GB" b="1" dirty="0">
              <a:solidFill>
                <a:schemeClr val="tx1"/>
              </a:solidFill>
              <a:latin typeface="VictorBecker" panose="02000503040000020004" pitchFamily="2" charset="0"/>
            </a:endParaRPr>
          </a:p>
        </p:txBody>
      </p:sp>
      <p:sp>
        <p:nvSpPr>
          <p:cNvPr id="8" name="Sous-titre 2"/>
          <p:cNvSpPr txBox="1">
            <a:spLocks/>
          </p:cNvSpPr>
          <p:nvPr/>
        </p:nvSpPr>
        <p:spPr>
          <a:xfrm>
            <a:off x="7658100" y="5796589"/>
            <a:ext cx="4292600" cy="1086811"/>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fr-FR" u="sng" cap="none" dirty="0" smtClean="0">
                <a:solidFill>
                  <a:schemeClr val="tx1"/>
                </a:solidFill>
                <a:latin typeface="VictorBecker" panose="02000503040000020004" pitchFamily="2" charset="0"/>
              </a:rPr>
              <a:t>Année Académique</a:t>
            </a:r>
            <a:endParaRPr lang="en-GB" u="sng" cap="none" dirty="0" smtClean="0">
              <a:solidFill>
                <a:schemeClr val="tx1"/>
              </a:solidFill>
              <a:latin typeface="VictorBecker" panose="02000503040000020004" pitchFamily="2" charset="0"/>
            </a:endParaRPr>
          </a:p>
          <a:p>
            <a:r>
              <a:rPr lang="fr-FR" sz="2800" b="1" cap="none" dirty="0" smtClean="0">
                <a:solidFill>
                  <a:schemeClr val="tx1"/>
                </a:solidFill>
                <a:latin typeface="VictorBecker" panose="02000503040000020004" pitchFamily="2" charset="0"/>
              </a:rPr>
              <a:t>2021 / 2022</a:t>
            </a:r>
            <a:endParaRPr lang="en-GB" sz="2800" b="1" cap="none" dirty="0">
              <a:solidFill>
                <a:schemeClr val="tx1"/>
              </a:solidFill>
              <a:latin typeface="VictorBecker" panose="02000503040000020004" pitchFamily="2" charset="0"/>
            </a:endParaRPr>
          </a:p>
        </p:txBody>
      </p:sp>
      <p:pic>
        <p:nvPicPr>
          <p:cNvPr id="9" name="Image 8"/>
          <p:cNvPicPr/>
          <p:nvPr/>
        </p:nvPicPr>
        <p:blipFill>
          <a:blip r:embed="rId2">
            <a:extLst>
              <a:ext uri="{28A0092B-C50C-407E-A947-70E740481C1C}">
                <a14:useLocalDpi xmlns:a14="http://schemas.microsoft.com/office/drawing/2010/main" val="0"/>
              </a:ext>
            </a:extLst>
          </a:blip>
          <a:srcRect/>
          <a:stretch>
            <a:fillRect/>
          </a:stretch>
        </p:blipFill>
        <p:spPr bwMode="auto">
          <a:xfrm>
            <a:off x="8824278" y="81109"/>
            <a:ext cx="3233420" cy="1593850"/>
          </a:xfrm>
          <a:prstGeom prst="rect">
            <a:avLst/>
          </a:prstGeom>
          <a:noFill/>
          <a:ln>
            <a:noFill/>
          </a:ln>
        </p:spPr>
      </p:pic>
    </p:spTree>
    <p:extLst>
      <p:ext uri="{BB962C8B-B14F-4D97-AF65-F5344CB8AC3E}">
        <p14:creationId xmlns:p14="http://schemas.microsoft.com/office/powerpoint/2010/main" val="2891720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p:nvPr/>
        </p:nvPicPr>
        <p:blipFill>
          <a:blip r:embed="rId2"/>
          <a:stretch>
            <a:fillRect/>
          </a:stretch>
        </p:blipFill>
        <p:spPr>
          <a:xfrm>
            <a:off x="815667" y="2449517"/>
            <a:ext cx="9665955" cy="3167698"/>
          </a:xfrm>
          <a:prstGeom prst="rect">
            <a:avLst/>
          </a:prstGeom>
        </p:spPr>
      </p:pic>
      <p:sp>
        <p:nvSpPr>
          <p:cNvPr id="8" name="Rectangle 7"/>
          <p:cNvSpPr/>
          <p:nvPr/>
        </p:nvSpPr>
        <p:spPr>
          <a:xfrm>
            <a:off x="3032444" y="5778500"/>
            <a:ext cx="5232400" cy="461665"/>
          </a:xfrm>
          <a:prstGeom prst="rect">
            <a:avLst/>
          </a:prstGeom>
        </p:spPr>
        <p:txBody>
          <a:bodyPr wrap="square">
            <a:spAutoFit/>
          </a:bodyPr>
          <a:lstStyle/>
          <a:p>
            <a:pPr algn="just">
              <a:spcAft>
                <a:spcPts val="720"/>
              </a:spcAft>
            </a:pPr>
            <a:r>
              <a:rPr lang="fr-FR" sz="2400" i="1" dirty="0" smtClean="0">
                <a:solidFill>
                  <a:srgbClr val="000000"/>
                </a:solidFill>
                <a:latin typeface="VictorBecker" panose="02000503040000020004" pitchFamily="2" charset="0"/>
                <a:ea typeface="Times New Roman" panose="02020603050405020304" pitchFamily="18" charset="0"/>
              </a:rPr>
              <a:t>Fig2. Représentation de l’Intranet VPN</a:t>
            </a:r>
            <a:endParaRPr lang="en-GB" sz="2000" i="1" dirty="0">
              <a:effectLst/>
              <a:latin typeface="VictorBecker" panose="02000503040000020004" pitchFamily="2" charset="0"/>
              <a:ea typeface="Times New Roman" panose="02020603050405020304" pitchFamily="18" charset="0"/>
            </a:endParaRPr>
          </a:p>
        </p:txBody>
      </p:sp>
      <p:sp>
        <p:nvSpPr>
          <p:cNvPr id="10" name="Rectangle 9"/>
          <p:cNvSpPr/>
          <p:nvPr/>
        </p:nvSpPr>
        <p:spPr>
          <a:xfrm>
            <a:off x="184156" y="234940"/>
            <a:ext cx="10928978" cy="1938992"/>
          </a:xfrm>
          <a:prstGeom prst="rect">
            <a:avLst/>
          </a:prstGeom>
        </p:spPr>
        <p:txBody>
          <a:bodyPr wrap="square">
            <a:spAutoFit/>
          </a:bodyPr>
          <a:lstStyle/>
          <a:p>
            <a:pPr marL="457200" indent="457200" algn="just">
              <a:spcAft>
                <a:spcPts val="800"/>
              </a:spcAft>
            </a:pPr>
            <a:r>
              <a:rPr lang="fr-FR" sz="2400" dirty="0">
                <a:solidFill>
                  <a:srgbClr val="000000"/>
                </a:solidFill>
                <a:latin typeface="VictorBecker" panose="02000503040000020004" pitchFamily="2" charset="0"/>
                <a:ea typeface="Calibri" panose="020F0502020204030204" pitchFamily="34" charset="0"/>
                <a:cs typeface="Times New Roman" panose="02020603050405020304" pitchFamily="18" charset="0"/>
              </a:rPr>
              <a:t>La technologie en la matière est suffisamment avancée pour permettre une sécurité quasi parfaite. </a:t>
            </a:r>
            <a:r>
              <a:rPr lang="fr-FR" sz="2400" dirty="0" smtClean="0">
                <a:solidFill>
                  <a:srgbClr val="000000"/>
                </a:solidFill>
                <a:latin typeface="VictorBecker" panose="02000503040000020004" pitchFamily="2" charset="0"/>
                <a:ea typeface="Calibri" panose="020F0502020204030204" pitchFamily="34" charset="0"/>
                <a:cs typeface="Times New Roman" panose="02020603050405020304" pitchFamily="18" charset="0"/>
              </a:rPr>
              <a:t>Généralement </a:t>
            </a:r>
            <a:r>
              <a:rPr lang="fr-FR" sz="2400" dirty="0">
                <a:solidFill>
                  <a:srgbClr val="000000"/>
                </a:solidFill>
                <a:latin typeface="VictorBecker" panose="02000503040000020004" pitchFamily="2" charset="0"/>
                <a:ea typeface="Calibri" panose="020F0502020204030204" pitchFamily="34" charset="0"/>
                <a:cs typeface="Times New Roman" panose="02020603050405020304" pitchFamily="18" charset="0"/>
              </a:rPr>
              <a:t>pour la confidentialité, le codage en lui-même pourra être moyen à faible, mais sera combiné avec d’autres techniques comme l’encapsulation IP dans IP pour assurer une sécurité raisonnable.</a:t>
            </a:r>
            <a:endParaRPr lang="en-GB" sz="2800" b="1" dirty="0">
              <a:effectLst/>
              <a:latin typeface="VictorBecker" panose="0200050304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093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2236" y="292939"/>
            <a:ext cx="2965107" cy="529119"/>
          </a:xfrm>
          <a:prstGeom prst="rect">
            <a:avLst/>
          </a:prstGeom>
        </p:spPr>
        <p:txBody>
          <a:bodyPr wrap="none">
            <a:spAutoFit/>
          </a:bodyPr>
          <a:lstStyle/>
          <a:p>
            <a:pPr lvl="0">
              <a:lnSpc>
                <a:spcPct val="107000"/>
              </a:lnSpc>
              <a:spcAft>
                <a:spcPts val="800"/>
              </a:spcAft>
              <a:buSzPts val="1400"/>
            </a:pPr>
            <a:r>
              <a:rPr lang="fr-FR" sz="2800" b="1" dirty="0" smtClean="0">
                <a:solidFill>
                  <a:srgbClr val="FF0000"/>
                </a:solidFill>
                <a:latin typeface="VictorBecker" panose="02000503040000020004" pitchFamily="2" charset="0"/>
                <a:ea typeface="Calibri" panose="020F0502020204030204" pitchFamily="34" charset="0"/>
                <a:cs typeface="Times New Roman" panose="02020603050405020304" pitchFamily="18" charset="0"/>
              </a:rPr>
              <a:t>3. L’Extranet </a:t>
            </a:r>
            <a:r>
              <a:rPr lang="fr-FR" sz="28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VPN</a:t>
            </a:r>
            <a:endParaRPr lang="en-GB" sz="32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9" name="Rectangle 8"/>
          <p:cNvSpPr/>
          <p:nvPr/>
        </p:nvSpPr>
        <p:spPr>
          <a:xfrm>
            <a:off x="600085" y="911770"/>
            <a:ext cx="11258543" cy="1569660"/>
          </a:xfrm>
          <a:prstGeom prst="rect">
            <a:avLst/>
          </a:prstGeom>
        </p:spPr>
        <p:txBody>
          <a:bodyPr wrap="square">
            <a:spAutoFit/>
          </a:bodyPr>
          <a:lstStyle/>
          <a:p>
            <a:pPr algn="just">
              <a:spcAft>
                <a:spcPts val="800"/>
              </a:spcAft>
            </a:pPr>
            <a:r>
              <a:rPr lang="fr-FR" sz="2400" dirty="0" smtClean="0">
                <a:solidFill>
                  <a:srgbClr val="000000"/>
                </a:solidFill>
                <a:latin typeface="VictorBecker" panose="02000503040000020004" pitchFamily="2" charset="0"/>
                <a:ea typeface="Calibri" panose="020F0502020204030204" pitchFamily="34" charset="0"/>
                <a:cs typeface="Times New Roman" panose="02020603050405020304" pitchFamily="18" charset="0"/>
              </a:rPr>
              <a:t>		Une </a:t>
            </a:r>
            <a:r>
              <a:rPr lang="fr-FR" sz="2400" dirty="0">
                <a:solidFill>
                  <a:srgbClr val="000000"/>
                </a:solidFill>
                <a:latin typeface="VictorBecker" panose="02000503040000020004" pitchFamily="2" charset="0"/>
                <a:ea typeface="Calibri" panose="020F0502020204030204" pitchFamily="34" charset="0"/>
                <a:cs typeface="Times New Roman" panose="02020603050405020304" pitchFamily="18" charset="0"/>
              </a:rPr>
              <a:t>entreprise peut utiliser le VPN pour communiquer avec ses clients et ses partenaires. Elle ouvre alors son réseau local à ces derniers. Dans Ce cadre, il est fondamental que l’administrateur du VPN puisse tracer les clients sur le réseau et gérer les droits de chacun sur celui-ci.</a:t>
            </a:r>
            <a:endParaRPr lang="en-GB" sz="2800" b="1" dirty="0">
              <a:effectLst/>
              <a:latin typeface="VictorBecker" panose="02000503040000020004" pitchFamily="2" charset="0"/>
              <a:ea typeface="Calibri" panose="020F0502020204030204" pitchFamily="34" charset="0"/>
              <a:cs typeface="Times New Roman" panose="02020603050405020304" pitchFamily="18" charset="0"/>
            </a:endParaRPr>
          </a:p>
        </p:txBody>
      </p:sp>
      <p:pic>
        <p:nvPicPr>
          <p:cNvPr id="6" name="Image 5"/>
          <p:cNvPicPr/>
          <p:nvPr/>
        </p:nvPicPr>
        <p:blipFill>
          <a:blip r:embed="rId2"/>
          <a:stretch>
            <a:fillRect/>
          </a:stretch>
        </p:blipFill>
        <p:spPr>
          <a:xfrm>
            <a:off x="718639" y="2571142"/>
            <a:ext cx="10645322" cy="3435958"/>
          </a:xfrm>
          <a:prstGeom prst="rect">
            <a:avLst/>
          </a:prstGeom>
        </p:spPr>
      </p:pic>
      <p:sp>
        <p:nvSpPr>
          <p:cNvPr id="10" name="Rectangle 9"/>
          <p:cNvSpPr/>
          <p:nvPr/>
        </p:nvSpPr>
        <p:spPr>
          <a:xfrm>
            <a:off x="3345728" y="6096812"/>
            <a:ext cx="5391144" cy="461665"/>
          </a:xfrm>
          <a:prstGeom prst="rect">
            <a:avLst/>
          </a:prstGeom>
        </p:spPr>
        <p:txBody>
          <a:bodyPr wrap="square">
            <a:spAutoFit/>
          </a:bodyPr>
          <a:lstStyle/>
          <a:p>
            <a:pPr algn="just">
              <a:spcAft>
                <a:spcPts val="720"/>
              </a:spcAft>
            </a:pPr>
            <a:r>
              <a:rPr lang="fr-FR" sz="2400" i="1" dirty="0" smtClean="0">
                <a:solidFill>
                  <a:srgbClr val="000000"/>
                </a:solidFill>
                <a:latin typeface="VictorBecker" panose="02000503040000020004" pitchFamily="2" charset="0"/>
                <a:ea typeface="Times New Roman" panose="02020603050405020304" pitchFamily="18" charset="0"/>
              </a:rPr>
              <a:t>Fig3. Représentation de l’Extranet VPN</a:t>
            </a:r>
            <a:endParaRPr lang="en-GB" sz="2000" i="1" dirty="0">
              <a:effectLst/>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2447606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25700" y="203571"/>
            <a:ext cx="8636000" cy="1146211"/>
          </a:xfrm>
          <a:prstGeom prst="rect">
            <a:avLst/>
          </a:prstGeom>
        </p:spPr>
        <p:txBody>
          <a:bodyPr wrap="square">
            <a:spAutoFit/>
          </a:bodyPr>
          <a:lstStyle/>
          <a:p>
            <a:pPr>
              <a:lnSpc>
                <a:spcPct val="107000"/>
              </a:lnSpc>
              <a:spcAft>
                <a:spcPts val="800"/>
              </a:spcAft>
            </a:pPr>
            <a:r>
              <a:rPr lang="fr-FR" sz="3200" b="1" u="sng" dirty="0">
                <a:solidFill>
                  <a:schemeClr val="tx2"/>
                </a:solidFill>
                <a:latin typeface="VictorBecker" panose="02000503040000020004" pitchFamily="2" charset="0"/>
                <a:ea typeface="Calibri" panose="020F0502020204030204" pitchFamily="34" charset="0"/>
                <a:cs typeface="Times New Roman" panose="02020603050405020304" pitchFamily="18" charset="0"/>
              </a:rPr>
              <a:t>CHAPITRE 2 :</a:t>
            </a:r>
            <a:r>
              <a:rPr lang="fr-FR" sz="3200" b="1" dirty="0">
                <a:solidFill>
                  <a:schemeClr val="tx2"/>
                </a:solidFill>
                <a:latin typeface="VictorBecker" panose="02000503040000020004" pitchFamily="2" charset="0"/>
                <a:ea typeface="Calibri" panose="020F0502020204030204" pitchFamily="34" charset="0"/>
                <a:cs typeface="Times New Roman" panose="02020603050405020304" pitchFamily="18" charset="0"/>
              </a:rPr>
              <a:t> LES PROTOCOLES DE SECURITE DES SERVICES INTERNET : SSL, SSH, IPSEC </a:t>
            </a:r>
            <a:endParaRPr lang="en-GB" sz="3200" b="1" dirty="0">
              <a:solidFill>
                <a:schemeClr val="tx2"/>
              </a:solidFill>
              <a:latin typeface="VictorBecker" panose="02000503040000020004" pitchFamily="2" charset="0"/>
              <a:ea typeface="Calibri" panose="020F0502020204030204" pitchFamily="34" charset="0"/>
              <a:cs typeface="Times New Roman" panose="02020603050405020304" pitchFamily="18" charset="0"/>
            </a:endParaRPr>
          </a:p>
        </p:txBody>
      </p:sp>
      <p:sp>
        <p:nvSpPr>
          <p:cNvPr id="4" name="Rectangle 3"/>
          <p:cNvSpPr/>
          <p:nvPr/>
        </p:nvSpPr>
        <p:spPr>
          <a:xfrm>
            <a:off x="3530384" y="1545552"/>
            <a:ext cx="3663632" cy="529119"/>
          </a:xfrm>
          <a:prstGeom prst="rect">
            <a:avLst/>
          </a:prstGeom>
        </p:spPr>
        <p:txBody>
          <a:bodyPr wrap="none">
            <a:spAutoFit/>
          </a:bodyPr>
          <a:lstStyle/>
          <a:p>
            <a:pPr marL="342900" lvl="0" indent="-342900">
              <a:lnSpc>
                <a:spcPct val="107000"/>
              </a:lnSpc>
              <a:spcAft>
                <a:spcPts val="800"/>
              </a:spcAft>
              <a:buFont typeface="+mj-lt"/>
              <a:buAutoNum type="romanUcPeriod"/>
            </a:pPr>
            <a:r>
              <a:rPr lang="fr-FR" sz="28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LE PROTOCOLE SSL</a:t>
            </a:r>
            <a:endParaRPr lang="en-GB" sz="32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5" name="Rectangle 4"/>
          <p:cNvSpPr/>
          <p:nvPr/>
        </p:nvSpPr>
        <p:spPr>
          <a:xfrm>
            <a:off x="605385" y="2155152"/>
            <a:ext cx="2388026" cy="529119"/>
          </a:xfrm>
          <a:prstGeom prst="rect">
            <a:avLst/>
          </a:prstGeom>
        </p:spPr>
        <p:txBody>
          <a:bodyPr wrap="none">
            <a:spAutoFit/>
          </a:bodyPr>
          <a:lstStyle/>
          <a:p>
            <a:pPr marL="342900" lvl="0" indent="-342900">
              <a:lnSpc>
                <a:spcPct val="107000"/>
              </a:lnSpc>
              <a:spcAft>
                <a:spcPts val="800"/>
              </a:spcAft>
              <a:buFont typeface="+mj-lt"/>
              <a:buAutoNum type="arabicPeriod"/>
            </a:pPr>
            <a:r>
              <a:rPr lang="fr-FR" sz="28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Généralités</a:t>
            </a:r>
            <a:endParaRPr lang="en-GB" sz="32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7" name="Rectangle 6"/>
          <p:cNvSpPr/>
          <p:nvPr/>
        </p:nvSpPr>
        <p:spPr>
          <a:xfrm>
            <a:off x="605385" y="2924686"/>
            <a:ext cx="10456315" cy="1200329"/>
          </a:xfrm>
          <a:prstGeom prst="rect">
            <a:avLst/>
          </a:prstGeom>
        </p:spPr>
        <p:txBody>
          <a:bodyPr wrap="square">
            <a:spAutoFit/>
          </a:bodyPr>
          <a:lstStyle/>
          <a:p>
            <a:pPr indent="457200" algn="just">
              <a:spcAft>
                <a:spcPts val="720"/>
              </a:spcAft>
            </a:pPr>
            <a:r>
              <a:rPr lang="fr-FR" sz="2400" dirty="0">
                <a:solidFill>
                  <a:srgbClr val="000000"/>
                </a:solidFill>
                <a:latin typeface="VictorBecker" panose="02000503040000020004" pitchFamily="2" charset="0"/>
                <a:ea typeface="Times New Roman" panose="02020603050405020304" pitchFamily="18" charset="0"/>
              </a:rPr>
              <a:t>Le protocole </a:t>
            </a:r>
            <a:r>
              <a:rPr lang="fr-FR" sz="2400" b="1" dirty="0" smtClean="0">
                <a:solidFill>
                  <a:srgbClr val="000000"/>
                </a:solidFill>
                <a:latin typeface="VictorBecker" panose="02000503040000020004" pitchFamily="2" charset="0"/>
                <a:ea typeface="Times New Roman" panose="02020603050405020304" pitchFamily="18" charset="0"/>
              </a:rPr>
              <a:t>SSL</a:t>
            </a:r>
            <a:r>
              <a:rPr lang="fr-FR" sz="2400" dirty="0" smtClean="0">
                <a:solidFill>
                  <a:srgbClr val="000000"/>
                </a:solidFill>
                <a:latin typeface="VictorBecker" panose="02000503040000020004" pitchFamily="2" charset="0"/>
                <a:ea typeface="Times New Roman" panose="02020603050405020304" pitchFamily="18" charset="0"/>
              </a:rPr>
              <a:t> </a:t>
            </a:r>
            <a:r>
              <a:rPr lang="fr-FR" sz="2400" dirty="0">
                <a:solidFill>
                  <a:srgbClr val="000000"/>
                </a:solidFill>
                <a:latin typeface="VictorBecker" panose="02000503040000020004" pitchFamily="2" charset="0"/>
                <a:ea typeface="Times New Roman" panose="02020603050405020304" pitchFamily="18" charset="0"/>
              </a:rPr>
              <a:t>est un protocole de couche 4 (niveau transport) utilisé par une application pour établir un canal de communication sécurisé avec une autre application.</a:t>
            </a:r>
            <a:endParaRPr lang="en-GB" sz="2000" dirty="0">
              <a:effectLst/>
              <a:latin typeface="VictorBecker" panose="02000503040000020004" pitchFamily="2" charset="0"/>
              <a:ea typeface="Times New Roman" panose="02020603050405020304" pitchFamily="18" charset="0"/>
            </a:endParaRPr>
          </a:p>
        </p:txBody>
      </p:sp>
      <p:sp>
        <p:nvSpPr>
          <p:cNvPr id="8" name="Rectangle 7"/>
          <p:cNvSpPr/>
          <p:nvPr/>
        </p:nvSpPr>
        <p:spPr>
          <a:xfrm>
            <a:off x="446634" y="4284949"/>
            <a:ext cx="10773815" cy="1938992"/>
          </a:xfrm>
          <a:prstGeom prst="rect">
            <a:avLst/>
          </a:prstGeom>
        </p:spPr>
        <p:txBody>
          <a:bodyPr wrap="square">
            <a:spAutoFit/>
          </a:bodyPr>
          <a:lstStyle/>
          <a:p>
            <a:pPr indent="457200" algn="just">
              <a:spcAft>
                <a:spcPts val="720"/>
              </a:spcAft>
            </a:pPr>
            <a:r>
              <a:rPr lang="fr-FR" sz="2400" dirty="0" smtClean="0">
                <a:solidFill>
                  <a:srgbClr val="000000"/>
                </a:solidFill>
                <a:latin typeface="VictorBecker" panose="02000503040000020004" pitchFamily="2" charset="0"/>
                <a:ea typeface="Times New Roman" panose="02020603050405020304" pitchFamily="18" charset="0"/>
              </a:rPr>
              <a:t>En </a:t>
            </a:r>
            <a:r>
              <a:rPr lang="fr-FR" sz="2400" dirty="0">
                <a:solidFill>
                  <a:srgbClr val="000000"/>
                </a:solidFill>
                <a:latin typeface="VictorBecker" panose="02000503040000020004" pitchFamily="2" charset="0"/>
                <a:ea typeface="Times New Roman" panose="02020603050405020304" pitchFamily="18" charset="0"/>
              </a:rPr>
              <a:t>effet le protocole SSL utilisé pour la sécurisation des échanges commerciaux sur Internet est implémenté en standard dans les navigateurs </a:t>
            </a:r>
            <a:r>
              <a:rPr lang="fr-FR" sz="2400" dirty="0" smtClean="0">
                <a:solidFill>
                  <a:srgbClr val="000000"/>
                </a:solidFill>
                <a:latin typeface="VictorBecker" panose="02000503040000020004" pitchFamily="2" charset="0"/>
                <a:ea typeface="Times New Roman" panose="02020603050405020304" pitchFamily="18" charset="0"/>
              </a:rPr>
              <a:t>modernes. </a:t>
            </a:r>
            <a:r>
              <a:rPr lang="fr-FR" sz="2400" dirty="0">
                <a:latin typeface="VictorBecker" panose="02000503040000020004" pitchFamily="2" charset="0"/>
              </a:rPr>
              <a:t>Le protocole SSL a deux grandes fonctionnalités : </a:t>
            </a:r>
            <a:r>
              <a:rPr lang="fr-FR" sz="2400" b="1" dirty="0">
                <a:latin typeface="VictorBecker" panose="02000503040000020004" pitchFamily="2" charset="0"/>
              </a:rPr>
              <a:t>l’authentification du serveur et du client à l’établissement de la connexion et le chiffrement des données durant la connexion</a:t>
            </a:r>
            <a:r>
              <a:rPr lang="fr-FR" sz="2400" b="1" dirty="0" smtClean="0">
                <a:latin typeface="VictorBecker" panose="02000503040000020004" pitchFamily="2" charset="0"/>
              </a:rPr>
              <a:t>.</a:t>
            </a:r>
            <a:endParaRPr lang="en-GB" sz="2400" b="1" dirty="0">
              <a:latin typeface="VictorBecker" panose="02000503040000020004" pitchFamily="2" charset="0"/>
            </a:endParaRPr>
          </a:p>
        </p:txBody>
      </p:sp>
    </p:spTree>
    <p:extLst>
      <p:ext uri="{BB962C8B-B14F-4D97-AF65-F5344CB8AC3E}">
        <p14:creationId xmlns:p14="http://schemas.microsoft.com/office/powerpoint/2010/main" val="2705839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1736" y="183483"/>
            <a:ext cx="5972917" cy="738664"/>
          </a:xfrm>
          <a:prstGeom prst="rect">
            <a:avLst/>
          </a:prstGeom>
        </p:spPr>
        <p:txBody>
          <a:bodyPr wrap="none">
            <a:spAutoFit/>
          </a:bodyPr>
          <a:lstStyle/>
          <a:p>
            <a:pPr lvl="0" algn="just">
              <a:lnSpc>
                <a:spcPct val="150000"/>
              </a:lnSpc>
              <a:spcAft>
                <a:spcPts val="720"/>
              </a:spcAft>
            </a:pPr>
            <a:r>
              <a:rPr lang="fr-FR" sz="2800" b="1" dirty="0" smtClean="0">
                <a:solidFill>
                  <a:srgbClr val="FF0000"/>
                </a:solidFill>
                <a:latin typeface="VictorBecker" panose="02000503040000020004" pitchFamily="2" charset="0"/>
                <a:ea typeface="Times New Roman" panose="02020603050405020304" pitchFamily="18" charset="0"/>
              </a:rPr>
              <a:t>2. Caractéristique </a:t>
            </a:r>
            <a:r>
              <a:rPr lang="fr-FR" sz="2800" b="1" dirty="0">
                <a:solidFill>
                  <a:srgbClr val="FF0000"/>
                </a:solidFill>
                <a:latin typeface="VictorBecker" panose="02000503040000020004" pitchFamily="2" charset="0"/>
                <a:ea typeface="Times New Roman" panose="02020603050405020304" pitchFamily="18" charset="0"/>
              </a:rPr>
              <a:t>du protocole SSL</a:t>
            </a:r>
            <a:endParaRPr lang="en-GB" sz="2400" dirty="0">
              <a:solidFill>
                <a:srgbClr val="FF0000"/>
              </a:solidFill>
              <a:effectLst/>
              <a:latin typeface="VictorBecker" panose="02000503040000020004" pitchFamily="2" charset="0"/>
              <a:ea typeface="Times New Roman" panose="02020603050405020304" pitchFamily="18" charset="0"/>
            </a:endParaRPr>
          </a:p>
        </p:txBody>
      </p:sp>
      <p:sp>
        <p:nvSpPr>
          <p:cNvPr id="6" name="Rectangle 5"/>
          <p:cNvSpPr/>
          <p:nvPr/>
        </p:nvSpPr>
        <p:spPr>
          <a:xfrm>
            <a:off x="800100" y="994286"/>
            <a:ext cx="10375900" cy="830997"/>
          </a:xfrm>
          <a:prstGeom prst="rect">
            <a:avLst/>
          </a:prstGeom>
        </p:spPr>
        <p:txBody>
          <a:bodyPr wrap="square">
            <a:spAutoFit/>
          </a:bodyPr>
          <a:lstStyle/>
          <a:p>
            <a:pPr marL="342900" lvl="0" indent="-342900" algn="just" fontAlgn="base">
              <a:spcAft>
                <a:spcPts val="0"/>
              </a:spcAft>
              <a:buFont typeface="Wingdings" panose="05000000000000000000" pitchFamily="2" charset="2"/>
              <a:buChar char=""/>
            </a:pPr>
            <a:r>
              <a:rPr lang="fr-FR" sz="2400" b="1" dirty="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Chiffrement </a:t>
            </a:r>
            <a:r>
              <a:rPr lang="fr-FR" sz="2400" dirty="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 </a:t>
            </a:r>
            <a:r>
              <a:rPr lang="fr-FR" sz="2400"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protège les transmissions de données (par ex : navigateur à serveur, serveur à serveur, application à serveur, etc.).</a:t>
            </a:r>
            <a:endParaRPr lang="en-GB" sz="2800" b="1" dirty="0">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9" name="Rectangle 8"/>
          <p:cNvSpPr/>
          <p:nvPr/>
        </p:nvSpPr>
        <p:spPr>
          <a:xfrm>
            <a:off x="800100" y="1812583"/>
            <a:ext cx="10375900" cy="830997"/>
          </a:xfrm>
          <a:prstGeom prst="rect">
            <a:avLst/>
          </a:prstGeom>
        </p:spPr>
        <p:txBody>
          <a:bodyPr wrap="square">
            <a:spAutoFit/>
          </a:bodyPr>
          <a:lstStyle/>
          <a:p>
            <a:pPr marL="342900" lvl="0" indent="-342900" algn="just" fontAlgn="base">
              <a:spcAft>
                <a:spcPts val="0"/>
              </a:spcAft>
              <a:buFont typeface="Wingdings" panose="05000000000000000000" pitchFamily="2" charset="2"/>
              <a:buChar char=""/>
            </a:pPr>
            <a:r>
              <a:rPr lang="fr-FR" sz="2400" b="1" dirty="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Authentification </a:t>
            </a:r>
            <a:r>
              <a:rPr lang="fr-FR" sz="2400" dirty="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 </a:t>
            </a:r>
            <a:r>
              <a:rPr lang="fr-FR" sz="2400"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garantit que le serveur auquel vous êtes connecté est le bon serveur.</a:t>
            </a:r>
            <a:endParaRPr lang="en-GB" sz="2800" b="1" dirty="0">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0" name="Rectangle 9"/>
          <p:cNvSpPr/>
          <p:nvPr/>
        </p:nvSpPr>
        <p:spPr>
          <a:xfrm>
            <a:off x="800100" y="2652847"/>
            <a:ext cx="10375900" cy="830997"/>
          </a:xfrm>
          <a:prstGeom prst="rect">
            <a:avLst/>
          </a:prstGeom>
        </p:spPr>
        <p:txBody>
          <a:bodyPr wrap="square">
            <a:spAutoFit/>
          </a:bodyPr>
          <a:lstStyle/>
          <a:p>
            <a:pPr marL="342900" lvl="0" indent="-342900" algn="just" fontAlgn="base">
              <a:spcAft>
                <a:spcPts val="0"/>
              </a:spcAft>
              <a:buFont typeface="Wingdings" panose="05000000000000000000" pitchFamily="2" charset="2"/>
              <a:buChar char=""/>
            </a:pPr>
            <a:r>
              <a:rPr lang="fr-FR" sz="2400" b="1" dirty="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Intégrité des données</a:t>
            </a:r>
            <a:r>
              <a:rPr lang="fr-FR" sz="2400" dirty="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 : </a:t>
            </a:r>
            <a:r>
              <a:rPr lang="fr-FR" sz="2400"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garantit que les données qui sont demandées ou soumises sont bien celles qui sont fournies.</a:t>
            </a:r>
            <a:endParaRPr lang="en-GB" sz="2800" b="1" dirty="0">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1" name="Rectangle 10"/>
          <p:cNvSpPr/>
          <p:nvPr/>
        </p:nvSpPr>
        <p:spPr>
          <a:xfrm>
            <a:off x="800100" y="3461877"/>
            <a:ext cx="8471358" cy="585673"/>
          </a:xfrm>
          <a:prstGeom prst="rect">
            <a:avLst/>
          </a:prstGeom>
        </p:spPr>
        <p:txBody>
          <a:bodyPr wrap="none">
            <a:spAutoFit/>
          </a:bodyPr>
          <a:lstStyle/>
          <a:p>
            <a:pPr marL="228600" algn="just" fontAlgn="base">
              <a:lnSpc>
                <a:spcPct val="150000"/>
              </a:lnSpc>
              <a:spcAft>
                <a:spcPts val="0"/>
              </a:spcAft>
            </a:pPr>
            <a:r>
              <a:rPr lang="fr-FR" sz="2400"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Le SSL peut être utilisé dans les cas suivants pour sécuriser :</a:t>
            </a:r>
            <a:endParaRPr lang="en-GB" sz="2800" b="1" dirty="0">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2" name="Rectangle 11"/>
          <p:cNvSpPr/>
          <p:nvPr/>
        </p:nvSpPr>
        <p:spPr>
          <a:xfrm>
            <a:off x="800100" y="4047550"/>
            <a:ext cx="10375900" cy="646331"/>
          </a:xfrm>
          <a:prstGeom prst="rect">
            <a:avLst/>
          </a:prstGeom>
        </p:spPr>
        <p:txBody>
          <a:bodyPr wrap="square">
            <a:spAutoFit/>
          </a:bodyPr>
          <a:lstStyle/>
          <a:p>
            <a:pPr marL="342900" lvl="0" indent="-342900" algn="just" fontAlgn="base">
              <a:lnSpc>
                <a:spcPct val="150000"/>
              </a:lnSpc>
              <a:spcAft>
                <a:spcPts val="75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Les transactions bancaires en ligne ou autres paiements en ligne.</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3" name="Rectangle 12"/>
          <p:cNvSpPr/>
          <p:nvPr/>
        </p:nvSpPr>
        <p:spPr>
          <a:xfrm>
            <a:off x="800100" y="4679684"/>
            <a:ext cx="10375900" cy="830997"/>
          </a:xfrm>
          <a:prstGeom prst="rect">
            <a:avLst/>
          </a:prstGeom>
        </p:spPr>
        <p:txBody>
          <a:bodyPr wrap="square">
            <a:spAutoFit/>
          </a:bodyPr>
          <a:lstStyle/>
          <a:p>
            <a:pPr marL="342900" lvl="0" indent="-342900" algn="just" fontAlgn="base">
              <a:spcAft>
                <a:spcPts val="75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Les trafics intranet, tels que les réseaux internes, le partage de fichiers, les extranets et les connexions aux bases de données.</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5" name="Rectangle 14"/>
          <p:cNvSpPr/>
          <p:nvPr/>
        </p:nvSpPr>
        <p:spPr>
          <a:xfrm>
            <a:off x="707394" y="5582820"/>
            <a:ext cx="10468606" cy="830997"/>
          </a:xfrm>
          <a:prstGeom prst="rect">
            <a:avLst/>
          </a:prstGeom>
        </p:spPr>
        <p:txBody>
          <a:bodyPr wrap="square">
            <a:spAutoFit/>
          </a:bodyPr>
          <a:lstStyle/>
          <a:p>
            <a:pPr marL="342900" lvl="0" indent="-342900" algn="just" fontAlgn="base">
              <a:spcAft>
                <a:spcPts val="75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Les connexions entre un client de messagerie, tel que Microsoft Outlook et un serveur mail, tel que Microsoft Exchange.</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7170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39186" y="165185"/>
            <a:ext cx="5951629" cy="668068"/>
          </a:xfrm>
          <a:prstGeom prst="rect">
            <a:avLst/>
          </a:prstGeom>
        </p:spPr>
        <p:txBody>
          <a:bodyPr wrap="none">
            <a:spAutoFit/>
          </a:bodyPr>
          <a:lstStyle/>
          <a:p>
            <a:pPr lvl="0" algn="just" fontAlgn="base">
              <a:lnSpc>
                <a:spcPct val="150000"/>
              </a:lnSpc>
              <a:spcAft>
                <a:spcPts val="750"/>
              </a:spcAft>
            </a:pPr>
            <a:r>
              <a:rPr lang="fr-FR" sz="2800" b="1" dirty="0" smtClean="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3. Fonctionnalités </a:t>
            </a:r>
            <a:r>
              <a:rPr lang="fr-FR" sz="2800" b="1" dirty="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du protocole SSL</a:t>
            </a:r>
            <a:endParaRPr lang="en-GB" sz="32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4" name="Rectangle 3"/>
          <p:cNvSpPr/>
          <p:nvPr/>
        </p:nvSpPr>
        <p:spPr>
          <a:xfrm>
            <a:off x="812800" y="938937"/>
            <a:ext cx="10604500" cy="1938992"/>
          </a:xfrm>
          <a:prstGeom prst="rect">
            <a:avLst/>
          </a:prstGeom>
        </p:spPr>
        <p:txBody>
          <a:bodyPr wrap="square">
            <a:spAutoFit/>
          </a:bodyPr>
          <a:lstStyle/>
          <a:p>
            <a:pPr algn="just"/>
            <a:r>
              <a:rPr lang="fr-FR" sz="2400" dirty="0">
                <a:solidFill>
                  <a:srgbClr val="000000"/>
                </a:solidFill>
                <a:latin typeface="VictorBecker" panose="02000503040000020004" pitchFamily="2" charset="0"/>
                <a:ea typeface="Times New Roman" panose="02020603050405020304" pitchFamily="18" charset="0"/>
              </a:rPr>
              <a:t>Le protocole SSL </a:t>
            </a:r>
            <a:r>
              <a:rPr lang="fr-FR" sz="2400" dirty="0" err="1">
                <a:solidFill>
                  <a:srgbClr val="000000"/>
                </a:solidFill>
                <a:latin typeface="VictorBecker" panose="02000503040000020004" pitchFamily="2" charset="0"/>
                <a:ea typeface="Times New Roman" panose="02020603050405020304" pitchFamily="18" charset="0"/>
              </a:rPr>
              <a:t>Handshake</a:t>
            </a:r>
            <a:r>
              <a:rPr lang="fr-FR" sz="2400" dirty="0">
                <a:solidFill>
                  <a:srgbClr val="000000"/>
                </a:solidFill>
                <a:latin typeface="VictorBecker" panose="02000503040000020004" pitchFamily="2" charset="0"/>
                <a:ea typeface="Times New Roman" panose="02020603050405020304" pitchFamily="18" charset="0"/>
              </a:rPr>
              <a:t> débute une communication SSL. Suite à la requête du client, le serveur envoie son certificat ainsi que la liste des algorithmes qu’il souhaite utiliser. Le client commence par vérifier la validité du certificat du serveur. Cela se fait à l’aide de la clé publique de l’autorité de certification contenue dans le navigateur du client. </a:t>
            </a:r>
            <a:endParaRPr lang="en-GB" sz="2400" dirty="0">
              <a:latin typeface="VictorBecker" panose="02000503040000020004" pitchFamily="2" charset="0"/>
            </a:endParaRPr>
          </a:p>
        </p:txBody>
      </p:sp>
      <p:sp>
        <p:nvSpPr>
          <p:cNvPr id="5" name="Rectangle 4"/>
          <p:cNvSpPr/>
          <p:nvPr/>
        </p:nvSpPr>
        <p:spPr>
          <a:xfrm>
            <a:off x="812800" y="2983613"/>
            <a:ext cx="10604500" cy="830997"/>
          </a:xfrm>
          <a:prstGeom prst="rect">
            <a:avLst/>
          </a:prstGeom>
        </p:spPr>
        <p:txBody>
          <a:bodyPr wrap="square">
            <a:spAutoFit/>
          </a:bodyPr>
          <a:lstStyle/>
          <a:p>
            <a:pPr indent="457200" algn="just">
              <a:spcAft>
                <a:spcPts val="720"/>
              </a:spcAft>
            </a:pPr>
            <a:r>
              <a:rPr lang="fr-FR" sz="2400"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De nombreux paramètres sont échangés durant cette phase : </a:t>
            </a:r>
            <a:r>
              <a:rPr lang="fr-FR" sz="2400" b="1"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type de clé, valeur de la clé, algorithme de chiffrage.</a:t>
            </a:r>
            <a:endParaRPr lang="en-GB" sz="2800" b="1" dirty="0">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7" name="Rectangle 6"/>
          <p:cNvSpPr/>
          <p:nvPr/>
        </p:nvSpPr>
        <p:spPr>
          <a:xfrm>
            <a:off x="812800" y="4148894"/>
            <a:ext cx="10604500" cy="1200329"/>
          </a:xfrm>
          <a:prstGeom prst="rect">
            <a:avLst/>
          </a:prstGeom>
        </p:spPr>
        <p:txBody>
          <a:bodyPr wrap="square">
            <a:spAutoFit/>
          </a:bodyPr>
          <a:lstStyle/>
          <a:p>
            <a:pPr indent="323850" algn="just">
              <a:spcAft>
                <a:spcPts val="720"/>
              </a:spcAft>
            </a:pPr>
            <a:r>
              <a:rPr lang="fr-FR" sz="2400"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La phase suivante consiste en l’échange de données cryptées (protocole SSL Records). Les clés générées avec le protocole </a:t>
            </a:r>
            <a:r>
              <a:rPr lang="fr-FR" sz="2400" dirty="0" err="1">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Handshake</a:t>
            </a:r>
            <a:r>
              <a:rPr lang="fr-FR" sz="2400"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 sont utilisées pour garantir l’intégrité et la confidentialité des données </a:t>
            </a:r>
            <a:r>
              <a:rPr lang="fr-FR" sz="2400" dirty="0" smtClean="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échangées.</a:t>
            </a:r>
            <a:endParaRPr lang="en-GB" sz="2800" b="1" dirty="0">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8" name="Rectangle 7"/>
          <p:cNvSpPr/>
          <p:nvPr/>
        </p:nvSpPr>
        <p:spPr>
          <a:xfrm>
            <a:off x="812800" y="5683507"/>
            <a:ext cx="5749331" cy="461665"/>
          </a:xfrm>
          <a:prstGeom prst="rect">
            <a:avLst/>
          </a:prstGeom>
        </p:spPr>
        <p:txBody>
          <a:bodyPr wrap="none">
            <a:spAutoFit/>
          </a:bodyPr>
          <a:lstStyle/>
          <a:p>
            <a:r>
              <a:rPr lang="en-GB" sz="2400" dirty="0" smtClean="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Les </a:t>
            </a:r>
            <a:r>
              <a:rPr lang="en-GB" sz="2400"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différentes phases du protocole sont:</a:t>
            </a:r>
            <a:endParaRPr lang="en-GB" sz="2400" dirty="0"/>
          </a:p>
        </p:txBody>
      </p:sp>
    </p:spTree>
    <p:extLst>
      <p:ext uri="{BB962C8B-B14F-4D97-AF65-F5344CB8AC3E}">
        <p14:creationId xmlns:p14="http://schemas.microsoft.com/office/powerpoint/2010/main" val="4138792163"/>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3227" y="309287"/>
            <a:ext cx="7858946" cy="585801"/>
          </a:xfrm>
          <a:prstGeom prst="rect">
            <a:avLst/>
          </a:prstGeom>
        </p:spPr>
        <p:txBody>
          <a:bodyPr wrap="none">
            <a:spAutoFit/>
          </a:bodyPr>
          <a:lstStyle/>
          <a:p>
            <a:pPr marL="342900" lvl="0" indent="-342900" algn="just">
              <a:lnSpc>
                <a:spcPct val="150000"/>
              </a:lnSpc>
              <a:spcAft>
                <a:spcPts val="72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Segmentation des paquets en paquets de taille fixe.</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6" name="Rectangle 5"/>
          <p:cNvSpPr/>
          <p:nvPr/>
        </p:nvSpPr>
        <p:spPr>
          <a:xfrm>
            <a:off x="1111533" y="738286"/>
            <a:ext cx="7872540" cy="585801"/>
          </a:xfrm>
          <a:prstGeom prst="rect">
            <a:avLst/>
          </a:prstGeom>
        </p:spPr>
        <p:txBody>
          <a:bodyPr wrap="none">
            <a:spAutoFit/>
          </a:bodyPr>
          <a:lstStyle/>
          <a:p>
            <a:pPr marL="342900" lvl="0" indent="-342900" algn="just">
              <a:lnSpc>
                <a:spcPct val="150000"/>
              </a:lnSpc>
              <a:spcAft>
                <a:spcPts val="72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Compression (mais peu implémenté dans la réalité).</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9" name="Rectangle 8"/>
          <p:cNvSpPr/>
          <p:nvPr/>
        </p:nvSpPr>
        <p:spPr>
          <a:xfrm>
            <a:off x="1010826" y="1386472"/>
            <a:ext cx="10203273" cy="1200329"/>
          </a:xfrm>
          <a:prstGeom prst="rect">
            <a:avLst/>
          </a:prstGeom>
        </p:spPr>
        <p:txBody>
          <a:bodyPr wrap="square">
            <a:spAutoFit/>
          </a:bodyPr>
          <a:lstStyle/>
          <a:p>
            <a:pPr marL="342900" lvl="0" indent="-342900" algn="just">
              <a:spcAft>
                <a:spcPts val="72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Ajout du résultat de la fonction de hachage composé de la clé de cryptage, du numéro de message, de la longueur du message, de données …</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0" name="Rectangle 9"/>
          <p:cNvSpPr/>
          <p:nvPr/>
        </p:nvSpPr>
        <p:spPr>
          <a:xfrm>
            <a:off x="1010826" y="2575299"/>
            <a:ext cx="10203273" cy="830997"/>
          </a:xfrm>
          <a:prstGeom prst="rect">
            <a:avLst/>
          </a:prstGeom>
        </p:spPr>
        <p:txBody>
          <a:bodyPr wrap="square">
            <a:spAutoFit/>
          </a:bodyPr>
          <a:lstStyle/>
          <a:p>
            <a:pPr marL="342900" lvl="0" indent="-342900" algn="just">
              <a:spcAft>
                <a:spcPts val="720"/>
              </a:spcAft>
              <a:buFont typeface="Wingdings" panose="05000000000000000000" pitchFamily="2" charset="2"/>
              <a:buChar char=""/>
            </a:pPr>
            <a:r>
              <a:rPr lang="fr-FR" sz="2400" b="1" dirty="0" smtClean="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Chiffrement des paquets et du résultat du hachage à l’aide de la clé symétrique générée lors du </a:t>
            </a:r>
            <a:r>
              <a:rPr lang="fr-FR" sz="2400" b="1" dirty="0" err="1" smtClean="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Handshake</a:t>
            </a:r>
            <a:r>
              <a:rPr lang="fr-FR" sz="2400" b="1" dirty="0" smtClean="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1" name="Rectangle 10"/>
          <p:cNvSpPr/>
          <p:nvPr/>
        </p:nvSpPr>
        <p:spPr>
          <a:xfrm>
            <a:off x="930274" y="3345682"/>
            <a:ext cx="5182188" cy="585801"/>
          </a:xfrm>
          <a:prstGeom prst="rect">
            <a:avLst/>
          </a:prstGeom>
        </p:spPr>
        <p:txBody>
          <a:bodyPr wrap="none">
            <a:spAutoFit/>
          </a:bodyPr>
          <a:lstStyle/>
          <a:p>
            <a:pPr marL="342900" lvl="0" indent="-342900" algn="just">
              <a:lnSpc>
                <a:spcPct val="150000"/>
              </a:lnSpc>
              <a:spcAft>
                <a:spcPts val="720"/>
              </a:spcAft>
              <a:buFont typeface="Wingdings" panose="05000000000000000000" pitchFamily="2" charset="2"/>
              <a:buChar char=""/>
            </a:pPr>
            <a:r>
              <a:rPr lang="fr-FR" sz="2400" b="1">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Ajout d’un entête SSL au paquet.</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pic>
        <p:nvPicPr>
          <p:cNvPr id="12" name="Image 11"/>
          <p:cNvPicPr/>
          <p:nvPr/>
        </p:nvPicPr>
        <p:blipFill>
          <a:blip r:embed="rId2"/>
          <a:stretch>
            <a:fillRect/>
          </a:stretch>
        </p:blipFill>
        <p:spPr>
          <a:xfrm>
            <a:off x="6054989" y="3517901"/>
            <a:ext cx="5858167" cy="3015430"/>
          </a:xfrm>
          <a:prstGeom prst="rect">
            <a:avLst/>
          </a:prstGeom>
        </p:spPr>
      </p:pic>
      <p:sp>
        <p:nvSpPr>
          <p:cNvPr id="13" name="Rectangle 12"/>
          <p:cNvSpPr/>
          <p:nvPr/>
        </p:nvSpPr>
        <p:spPr>
          <a:xfrm>
            <a:off x="1690954" y="4890312"/>
            <a:ext cx="3603355" cy="920765"/>
          </a:xfrm>
          <a:prstGeom prst="rect">
            <a:avLst/>
          </a:prstGeom>
        </p:spPr>
        <p:txBody>
          <a:bodyPr wrap="square">
            <a:spAutoFit/>
          </a:bodyPr>
          <a:lstStyle/>
          <a:p>
            <a:pPr algn="just">
              <a:spcAft>
                <a:spcPts val="720"/>
              </a:spcAft>
            </a:pPr>
            <a:r>
              <a:rPr lang="fr-FR" sz="2400" i="1" dirty="0" smtClean="0">
                <a:solidFill>
                  <a:srgbClr val="000000"/>
                </a:solidFill>
                <a:latin typeface="VictorBecker" panose="02000503040000020004" pitchFamily="2" charset="0"/>
                <a:ea typeface="Times New Roman" panose="02020603050405020304" pitchFamily="18" charset="0"/>
              </a:rPr>
              <a:t>Fig3. Fonctionnement du </a:t>
            </a:r>
          </a:p>
          <a:p>
            <a:pPr algn="ctr">
              <a:spcAft>
                <a:spcPts val="720"/>
              </a:spcAft>
            </a:pPr>
            <a:r>
              <a:rPr lang="fr-FR" sz="2400" i="1" dirty="0" smtClean="0">
                <a:solidFill>
                  <a:srgbClr val="000000"/>
                </a:solidFill>
                <a:latin typeface="VictorBecker" panose="02000503040000020004" pitchFamily="2" charset="0"/>
                <a:ea typeface="Times New Roman" panose="02020603050405020304" pitchFamily="18" charset="0"/>
              </a:rPr>
              <a:t>protocole SSL</a:t>
            </a:r>
            <a:endParaRPr lang="en-GB" sz="2000" i="1" dirty="0">
              <a:effectLst/>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1226343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11640" y="250152"/>
            <a:ext cx="3774238" cy="529119"/>
          </a:xfrm>
          <a:prstGeom prst="rect">
            <a:avLst/>
          </a:prstGeom>
        </p:spPr>
        <p:txBody>
          <a:bodyPr wrap="none">
            <a:spAutoFit/>
          </a:bodyPr>
          <a:lstStyle/>
          <a:p>
            <a:pPr lvl="0">
              <a:lnSpc>
                <a:spcPct val="107000"/>
              </a:lnSpc>
              <a:spcAft>
                <a:spcPts val="800"/>
              </a:spcAft>
            </a:pPr>
            <a:r>
              <a:rPr lang="fr-FR" sz="2800" b="1" dirty="0" smtClean="0">
                <a:solidFill>
                  <a:srgbClr val="FF0000"/>
                </a:solidFill>
                <a:latin typeface="VictorBecker" panose="02000503040000020004" pitchFamily="2" charset="0"/>
                <a:ea typeface="Calibri" panose="020F0502020204030204" pitchFamily="34" charset="0"/>
                <a:cs typeface="Times New Roman" panose="02020603050405020304" pitchFamily="18" charset="0"/>
              </a:rPr>
              <a:t>II. LE </a:t>
            </a:r>
            <a:r>
              <a:rPr lang="fr-FR" sz="28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PROTOCOLE SSH</a:t>
            </a:r>
            <a:endParaRPr lang="en-GB" sz="32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4" name="Rectangle 3"/>
          <p:cNvSpPr/>
          <p:nvPr/>
        </p:nvSpPr>
        <p:spPr>
          <a:xfrm>
            <a:off x="1071831" y="1177252"/>
            <a:ext cx="2492221" cy="529119"/>
          </a:xfrm>
          <a:prstGeom prst="rect">
            <a:avLst/>
          </a:prstGeom>
        </p:spPr>
        <p:txBody>
          <a:bodyPr wrap="none">
            <a:spAutoFit/>
          </a:bodyPr>
          <a:lstStyle/>
          <a:p>
            <a:pPr marL="342900" lvl="0" indent="-342900">
              <a:lnSpc>
                <a:spcPct val="107000"/>
              </a:lnSpc>
              <a:spcAft>
                <a:spcPts val="800"/>
              </a:spcAft>
              <a:buFont typeface="+mj-lt"/>
              <a:buAutoNum type="arabicPeriod"/>
            </a:pPr>
            <a:r>
              <a:rPr lang="fr-FR" sz="28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Généralités </a:t>
            </a:r>
            <a:endParaRPr lang="en-GB" sz="32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5" name="Rectangle 4"/>
          <p:cNvSpPr/>
          <p:nvPr/>
        </p:nvSpPr>
        <p:spPr>
          <a:xfrm>
            <a:off x="548173" y="2326839"/>
            <a:ext cx="10916969" cy="1938992"/>
          </a:xfrm>
          <a:prstGeom prst="rect">
            <a:avLst/>
          </a:prstGeom>
        </p:spPr>
        <p:txBody>
          <a:bodyPr wrap="square">
            <a:spAutoFit/>
          </a:bodyPr>
          <a:lstStyle/>
          <a:p>
            <a:pPr algn="just">
              <a:spcAft>
                <a:spcPts val="750"/>
              </a:spcAft>
            </a:pPr>
            <a:r>
              <a:rPr lang="fr-FR" sz="2400" spc="55" dirty="0" smtClean="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		L</a:t>
            </a:r>
            <a:r>
              <a:rPr lang="fr-FR" sz="2400" b="1" spc="55" dirty="0" smtClean="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e </a:t>
            </a:r>
            <a:r>
              <a:rPr lang="fr-FR" sz="2400" b="1" spc="55"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protocole SSH (Secure Shell)</a:t>
            </a:r>
            <a:r>
              <a:rPr lang="fr-FR" sz="2400" spc="55"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 est utilisé pour établir un accès sécurisé permettant d’effectuer des opérations sensibles sur des machines distantes et d’effectuer des transferts de fichiers à travers un réseau public tout en garantissant </a:t>
            </a:r>
            <a:r>
              <a:rPr lang="fr-FR" sz="2400" spc="55" dirty="0" smtClean="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l’</a:t>
            </a:r>
            <a:r>
              <a:rPr lang="fr-FR" sz="2400" b="1" spc="55" dirty="0" smtClean="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authentification</a:t>
            </a:r>
            <a:r>
              <a:rPr lang="fr-FR" sz="2400" spc="55" dirty="0" smtClean="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 la</a:t>
            </a:r>
            <a:r>
              <a:rPr lang="fr-FR" sz="2400" spc="55"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 </a:t>
            </a:r>
            <a:r>
              <a:rPr lang="fr-FR" sz="2400" b="1" spc="55"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confidentialité</a:t>
            </a:r>
            <a:r>
              <a:rPr lang="fr-FR" sz="2400" spc="55"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 et l’</a:t>
            </a:r>
            <a:r>
              <a:rPr lang="fr-FR" sz="2400" b="1" spc="55"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intégrité</a:t>
            </a:r>
            <a:r>
              <a:rPr lang="fr-FR" sz="2400" spc="55"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 des données.</a:t>
            </a:r>
            <a:endParaRPr lang="en-GB" sz="2800" b="1" dirty="0">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7" name="Rectangle 6"/>
          <p:cNvSpPr/>
          <p:nvPr/>
        </p:nvSpPr>
        <p:spPr>
          <a:xfrm>
            <a:off x="548173" y="4456331"/>
            <a:ext cx="10916969" cy="1200329"/>
          </a:xfrm>
          <a:prstGeom prst="rect">
            <a:avLst/>
          </a:prstGeom>
        </p:spPr>
        <p:txBody>
          <a:bodyPr wrap="square">
            <a:spAutoFit/>
          </a:bodyPr>
          <a:lstStyle/>
          <a:p>
            <a:pPr indent="457200" algn="just">
              <a:spcAft>
                <a:spcPts val="750"/>
              </a:spcAft>
            </a:pPr>
            <a:r>
              <a:rPr lang="fr-FR" sz="2400" spc="55"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Le principal objectif de SSH était de résoudre le problème de transmission en clair de toutes les informations sur le réseau (LAN ou Internet) ouvrant la porte à toutes les attaques de type homme du </a:t>
            </a:r>
            <a:r>
              <a:rPr lang="fr-FR" sz="2400" spc="55" dirty="0" smtClean="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milieu.</a:t>
            </a:r>
            <a:endParaRPr lang="en-GB" sz="2800" b="1" dirty="0">
              <a:effectLst/>
              <a:latin typeface="VictorBecker" panose="0200050304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3305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7073" y="551260"/>
            <a:ext cx="10828068" cy="1938992"/>
          </a:xfrm>
          <a:prstGeom prst="rect">
            <a:avLst/>
          </a:prstGeom>
        </p:spPr>
        <p:txBody>
          <a:bodyPr wrap="square">
            <a:spAutoFit/>
          </a:bodyPr>
          <a:lstStyle/>
          <a:p>
            <a:pPr indent="457200" algn="just">
              <a:spcAft>
                <a:spcPts val="750"/>
              </a:spcAft>
            </a:pPr>
            <a:r>
              <a:rPr lang="fr-FR" sz="2400" spc="55"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Depuis l’apparition de SSH, son rôle a évolué pour ne pas se limiter à une simple fonctionnalité de connectivité à distance pour le </a:t>
            </a:r>
            <a:r>
              <a:rPr lang="fr-FR" sz="2400" spc="55" dirty="0" err="1">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shell</a:t>
            </a:r>
            <a:r>
              <a:rPr lang="fr-FR" sz="2400" spc="55"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 La version 2 de ce protocole, normalisée en janvier 2006, propose la sécurisation de n’importe quel protocole applicatif et ceci grâce à ses mécanismes de « port </a:t>
            </a:r>
            <a:r>
              <a:rPr lang="fr-FR" sz="2400" spc="55" dirty="0" err="1">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forwarding</a:t>
            </a:r>
            <a:r>
              <a:rPr lang="fr-FR" sz="2400" spc="55" dirty="0">
                <a:solidFill>
                  <a:srgbClr val="000000"/>
                </a:solidFill>
                <a:latin typeface="VictorBecker" panose="02000503040000020004" pitchFamily="2" charset="0"/>
                <a:ea typeface="Times New Roman" panose="02020603050405020304" pitchFamily="18" charset="0"/>
                <a:cs typeface="Times New Roman" panose="02020603050405020304" pitchFamily="18" charset="0"/>
              </a:rPr>
              <a:t> » et de « tunneling ».</a:t>
            </a:r>
            <a:endParaRPr lang="en-GB" sz="2800" b="1" dirty="0">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2" name="Rectangle 1"/>
          <p:cNvSpPr/>
          <p:nvPr/>
        </p:nvSpPr>
        <p:spPr>
          <a:xfrm>
            <a:off x="546100" y="2686988"/>
            <a:ext cx="10919041" cy="1569660"/>
          </a:xfrm>
          <a:prstGeom prst="rect">
            <a:avLst/>
          </a:prstGeom>
        </p:spPr>
        <p:txBody>
          <a:bodyPr wrap="square">
            <a:spAutoFit/>
          </a:bodyPr>
          <a:lstStyle/>
          <a:p>
            <a:pPr marL="342900" lvl="0" indent="-342900" algn="just">
              <a:spcAft>
                <a:spcPts val="750"/>
              </a:spcAft>
              <a:buFont typeface="Wingdings" panose="05000000000000000000" pitchFamily="2" charset="2"/>
              <a:buChar char=""/>
            </a:pPr>
            <a:r>
              <a:rPr lang="fr-FR" sz="24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Le réacheminement de port (port </a:t>
            </a:r>
            <a:r>
              <a:rPr lang="fr-FR" sz="2400" b="1" dirty="0" err="1">
                <a:solidFill>
                  <a:srgbClr val="FF0000"/>
                </a:solidFill>
                <a:latin typeface="VictorBecker" panose="02000503040000020004" pitchFamily="2" charset="0"/>
                <a:ea typeface="Calibri" panose="020F0502020204030204" pitchFamily="34" charset="0"/>
                <a:cs typeface="Times New Roman" panose="02020603050405020304" pitchFamily="18" charset="0"/>
              </a:rPr>
              <a:t>forwarding</a:t>
            </a:r>
            <a:r>
              <a:rPr lang="fr-FR" sz="24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 ou port </a:t>
            </a:r>
            <a:r>
              <a:rPr lang="fr-FR" sz="2400" b="1" dirty="0" err="1">
                <a:solidFill>
                  <a:srgbClr val="FF0000"/>
                </a:solidFill>
                <a:latin typeface="VictorBecker" panose="02000503040000020004" pitchFamily="2" charset="0"/>
                <a:ea typeface="Calibri" panose="020F0502020204030204" pitchFamily="34" charset="0"/>
                <a:cs typeface="Times New Roman" panose="02020603050405020304" pitchFamily="18" charset="0"/>
              </a:rPr>
              <a:t>mapping</a:t>
            </a:r>
            <a:r>
              <a:rPr lang="fr-FR" sz="24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 en anglais) </a:t>
            </a:r>
            <a:r>
              <a:rPr lang="fr-FR"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rPr>
              <a:t>consiste à rediriger des paquets réseaux reçus sur un port donné d'un ordinateur ou un équipement réseau vers un autre ordinateur ou équipement réseau sur un port donné</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8" name="Rectangle 7"/>
          <p:cNvSpPr/>
          <p:nvPr/>
        </p:nvSpPr>
        <p:spPr>
          <a:xfrm>
            <a:off x="637073" y="4453384"/>
            <a:ext cx="10828068" cy="1200329"/>
          </a:xfrm>
          <a:prstGeom prst="rect">
            <a:avLst/>
          </a:prstGeom>
        </p:spPr>
        <p:txBody>
          <a:bodyPr wrap="square">
            <a:spAutoFit/>
          </a:bodyPr>
          <a:lstStyle/>
          <a:p>
            <a:pPr marL="342900" lvl="0" indent="-342900" algn="just">
              <a:spcAft>
                <a:spcPts val="750"/>
              </a:spcAft>
              <a:buFont typeface="Wingdings" panose="05000000000000000000" pitchFamily="2" charset="2"/>
              <a:buChar char=""/>
            </a:pPr>
            <a:r>
              <a:rPr lang="fr-FR" sz="24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Le tunneling, </a:t>
            </a:r>
            <a:r>
              <a:rPr lang="fr-FR"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rPr>
              <a:t>plus communément appelé transfert de port, est le processus de transmission de données qui est destiné à un usage privé uniquement.</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3393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7718" y="139785"/>
            <a:ext cx="6211765" cy="738664"/>
          </a:xfrm>
          <a:prstGeom prst="rect">
            <a:avLst/>
          </a:prstGeom>
        </p:spPr>
        <p:txBody>
          <a:bodyPr wrap="none">
            <a:spAutoFit/>
          </a:bodyPr>
          <a:lstStyle/>
          <a:p>
            <a:pPr lvl="0" algn="just">
              <a:lnSpc>
                <a:spcPct val="150000"/>
              </a:lnSpc>
              <a:spcAft>
                <a:spcPts val="720"/>
              </a:spcAft>
            </a:pPr>
            <a:r>
              <a:rPr lang="fr-FR" sz="2800" b="1" dirty="0" smtClean="0">
                <a:solidFill>
                  <a:srgbClr val="FF0000"/>
                </a:solidFill>
                <a:latin typeface="VictorBecker" panose="02000503040000020004" pitchFamily="2" charset="0"/>
                <a:ea typeface="Times New Roman" panose="02020603050405020304" pitchFamily="18" charset="0"/>
              </a:rPr>
              <a:t>2. Caractéristiques </a:t>
            </a:r>
            <a:r>
              <a:rPr lang="fr-FR" sz="2800" b="1" dirty="0">
                <a:solidFill>
                  <a:srgbClr val="FF0000"/>
                </a:solidFill>
                <a:latin typeface="VictorBecker" panose="02000503040000020004" pitchFamily="2" charset="0"/>
                <a:ea typeface="Times New Roman" panose="02020603050405020304" pitchFamily="18" charset="0"/>
              </a:rPr>
              <a:t>du protocole SSH</a:t>
            </a:r>
            <a:endParaRPr lang="en-GB" sz="2400" dirty="0">
              <a:solidFill>
                <a:srgbClr val="FF0000"/>
              </a:solidFill>
              <a:effectLst/>
              <a:latin typeface="VictorBecker" panose="02000503040000020004" pitchFamily="2" charset="0"/>
              <a:ea typeface="Times New Roman" panose="02020603050405020304" pitchFamily="18" charset="0"/>
            </a:endParaRPr>
          </a:p>
        </p:txBody>
      </p:sp>
      <p:sp>
        <p:nvSpPr>
          <p:cNvPr id="4" name="Rectangle 3"/>
          <p:cNvSpPr/>
          <p:nvPr/>
        </p:nvSpPr>
        <p:spPr>
          <a:xfrm>
            <a:off x="972807" y="1108995"/>
            <a:ext cx="8031494" cy="461665"/>
          </a:xfrm>
          <a:prstGeom prst="rect">
            <a:avLst/>
          </a:prstGeom>
        </p:spPr>
        <p:txBody>
          <a:bodyPr wrap="none">
            <a:spAutoFit/>
          </a:bodyPr>
          <a:lstStyle/>
          <a:p>
            <a:pPr>
              <a:spcAft>
                <a:spcPts val="720"/>
              </a:spcAft>
            </a:pPr>
            <a:r>
              <a:rPr lang="fr-FR" sz="2400" dirty="0">
                <a:solidFill>
                  <a:srgbClr val="000000"/>
                </a:solidFill>
                <a:latin typeface="VictorBecker" panose="02000503040000020004" pitchFamily="2" charset="0"/>
                <a:ea typeface="Times New Roman" panose="02020603050405020304" pitchFamily="18" charset="0"/>
              </a:rPr>
              <a:t>Les caractéristiques d'une connexion sécurisée SSH</a:t>
            </a:r>
            <a:r>
              <a:rPr lang="en-GB" sz="2400" dirty="0">
                <a:latin typeface="VictorBecker" panose="02000503040000020004" pitchFamily="2" charset="0"/>
                <a:ea typeface="Times New Roman" panose="02020603050405020304" pitchFamily="18" charset="0"/>
              </a:rPr>
              <a:t> sont : </a:t>
            </a:r>
            <a:endParaRPr lang="en-GB" sz="2400" dirty="0">
              <a:effectLst/>
              <a:latin typeface="VictorBecker" panose="02000503040000020004" pitchFamily="2" charset="0"/>
              <a:ea typeface="Times New Roman" panose="02020603050405020304" pitchFamily="18" charset="0"/>
            </a:endParaRPr>
          </a:p>
        </p:txBody>
      </p:sp>
      <p:sp>
        <p:nvSpPr>
          <p:cNvPr id="5" name="Rectangle 4"/>
          <p:cNvSpPr/>
          <p:nvPr/>
        </p:nvSpPr>
        <p:spPr>
          <a:xfrm>
            <a:off x="758170" y="1748598"/>
            <a:ext cx="8356711" cy="461665"/>
          </a:xfrm>
          <a:prstGeom prst="rect">
            <a:avLst/>
          </a:prstGeom>
        </p:spPr>
        <p:txBody>
          <a:bodyPr wrap="none">
            <a:spAutoFit/>
          </a:bodyPr>
          <a:lstStyle/>
          <a:p>
            <a:pPr marL="342900" lvl="0" indent="-342900" fontAlgn="base">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Le port réseau par défaut du serveur SSH est le port 22</a:t>
            </a:r>
            <a:endParaRPr lang="en-GB" sz="24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7" name="Rectangle 6"/>
          <p:cNvSpPr/>
          <p:nvPr/>
        </p:nvSpPr>
        <p:spPr>
          <a:xfrm>
            <a:off x="758170" y="2320003"/>
            <a:ext cx="10557530" cy="830997"/>
          </a:xfrm>
          <a:prstGeom prst="rect">
            <a:avLst/>
          </a:prstGeom>
        </p:spPr>
        <p:txBody>
          <a:bodyPr wrap="square">
            <a:spAutoFit/>
          </a:bodyPr>
          <a:lstStyle/>
          <a:p>
            <a:pPr marL="342900" lvl="0" indent="-342900" fontAlgn="base">
              <a:spcAft>
                <a:spcPts val="0"/>
              </a:spcAft>
              <a:buFont typeface="Wingdings" panose="05000000000000000000" pitchFamily="2" charset="2"/>
              <a:buChar char=""/>
            </a:pPr>
            <a:r>
              <a:rPr lang="fr-FR" sz="2400" b="1" dirty="0" smtClean="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Authentification par </a:t>
            </a: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mot de </a:t>
            </a:r>
            <a:r>
              <a:rPr lang="fr-FR" sz="2400" b="1" dirty="0" smtClean="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passe </a:t>
            </a: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obligatoire</a:t>
            </a:r>
            <a:r>
              <a:rPr lang="fr-FR" sz="2400" b="1" dirty="0" smtClean="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 </a:t>
            </a: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ou échange de clé sécurisée</a:t>
            </a:r>
            <a:endParaRPr lang="en-GB" sz="24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9" name="Rectangle 8"/>
          <p:cNvSpPr/>
          <p:nvPr/>
        </p:nvSpPr>
        <p:spPr>
          <a:xfrm>
            <a:off x="758170" y="3117523"/>
            <a:ext cx="10557530" cy="461665"/>
          </a:xfrm>
          <a:prstGeom prst="rect">
            <a:avLst/>
          </a:prstGeom>
        </p:spPr>
        <p:txBody>
          <a:bodyPr wrap="square">
            <a:spAutoFit/>
          </a:bodyPr>
          <a:lstStyle/>
          <a:p>
            <a:pPr marL="342900" lvl="0" indent="-342900" fontAlgn="base">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Génération d'une clé de session pour chiffrer toute la </a:t>
            </a:r>
            <a:r>
              <a:rPr lang="fr-FR" sz="2400" b="1" dirty="0" smtClean="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communication.</a:t>
            </a:r>
            <a:endParaRPr lang="en-GB" sz="24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0" name="Rectangle 9"/>
          <p:cNvSpPr/>
          <p:nvPr/>
        </p:nvSpPr>
        <p:spPr>
          <a:xfrm>
            <a:off x="758170" y="3509169"/>
            <a:ext cx="5460021" cy="585801"/>
          </a:xfrm>
          <a:prstGeom prst="rect">
            <a:avLst/>
          </a:prstGeom>
        </p:spPr>
        <p:txBody>
          <a:bodyPr wrap="none">
            <a:spAutoFit/>
          </a:bodyPr>
          <a:lstStyle/>
          <a:p>
            <a:pPr marL="342900" lvl="0" indent="-342900" algn="just">
              <a:lnSpc>
                <a:spcPct val="150000"/>
              </a:lnSpc>
              <a:spcAft>
                <a:spcPts val="800"/>
              </a:spcAft>
              <a:buFont typeface="Wingdings" panose="05000000000000000000" pitchFamily="2" charset="2"/>
              <a:buChar char=""/>
            </a:pPr>
            <a:r>
              <a:rPr lang="fr-FR"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rPr>
              <a:t>Création sécurisée de sauvegardes</a:t>
            </a:r>
            <a:endParaRPr lang="en-GB" sz="24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1" name="Rectangle 10"/>
          <p:cNvSpPr/>
          <p:nvPr/>
        </p:nvSpPr>
        <p:spPr>
          <a:xfrm>
            <a:off x="758170" y="3948521"/>
            <a:ext cx="4527778" cy="585801"/>
          </a:xfrm>
          <a:prstGeom prst="rect">
            <a:avLst/>
          </a:prstGeom>
        </p:spPr>
        <p:txBody>
          <a:bodyPr wrap="none">
            <a:spAutoFit/>
          </a:bodyPr>
          <a:lstStyle/>
          <a:p>
            <a:pPr marL="342900" lvl="0" indent="-342900" algn="just">
              <a:lnSpc>
                <a:spcPct val="150000"/>
              </a:lnSpc>
              <a:spcAft>
                <a:spcPts val="800"/>
              </a:spcAft>
              <a:buFont typeface="Wingdings" panose="05000000000000000000" pitchFamily="2" charset="2"/>
              <a:buChar char=""/>
            </a:pPr>
            <a:r>
              <a:rPr lang="fr-FR"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rPr>
              <a:t>Transfert de fichiers sécurisé</a:t>
            </a:r>
            <a:endParaRPr lang="en-GB" sz="24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2" name="Rectangle 11"/>
          <p:cNvSpPr/>
          <p:nvPr/>
        </p:nvSpPr>
        <p:spPr>
          <a:xfrm>
            <a:off x="758170" y="4486616"/>
            <a:ext cx="5872954" cy="585801"/>
          </a:xfrm>
          <a:prstGeom prst="rect">
            <a:avLst/>
          </a:prstGeom>
        </p:spPr>
        <p:txBody>
          <a:bodyPr wrap="none">
            <a:spAutoFit/>
          </a:bodyPr>
          <a:lstStyle/>
          <a:p>
            <a:pPr marL="342900" lvl="0" indent="-342900" algn="just">
              <a:lnSpc>
                <a:spcPct val="150000"/>
              </a:lnSpc>
              <a:spcAft>
                <a:spcPts val="800"/>
              </a:spcAft>
              <a:buFont typeface="Wingdings" panose="05000000000000000000" pitchFamily="2" charset="2"/>
              <a:buChar char=""/>
            </a:pPr>
            <a:r>
              <a:rPr lang="fr-FR"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rPr>
              <a:t>Télémaintenance d’autres ordinateurs</a:t>
            </a:r>
            <a:endParaRPr lang="en-GB" sz="24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9726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7201" y="88985"/>
            <a:ext cx="6031779" cy="738664"/>
          </a:xfrm>
          <a:prstGeom prst="rect">
            <a:avLst/>
          </a:prstGeom>
        </p:spPr>
        <p:txBody>
          <a:bodyPr wrap="none">
            <a:spAutoFit/>
          </a:bodyPr>
          <a:lstStyle/>
          <a:p>
            <a:pPr lvl="0" algn="just" fontAlgn="base">
              <a:lnSpc>
                <a:spcPct val="150000"/>
              </a:lnSpc>
              <a:spcAft>
                <a:spcPts val="750"/>
              </a:spcAft>
            </a:pPr>
            <a:r>
              <a:rPr lang="fr-FR" sz="2800" b="1" dirty="0" smtClean="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3. Fonctionnalités </a:t>
            </a:r>
            <a:r>
              <a:rPr lang="fr-FR" sz="2800" b="1" dirty="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du protocole </a:t>
            </a:r>
            <a:r>
              <a:rPr lang="fr-FR" sz="2800" b="1" dirty="0" smtClean="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SSH</a:t>
            </a:r>
            <a:endParaRPr lang="en-GB" sz="32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8" name="Rectangle 7"/>
          <p:cNvSpPr/>
          <p:nvPr/>
        </p:nvSpPr>
        <p:spPr>
          <a:xfrm>
            <a:off x="594360" y="940207"/>
            <a:ext cx="10184130" cy="1200329"/>
          </a:xfrm>
          <a:prstGeom prst="rect">
            <a:avLst/>
          </a:prstGeom>
        </p:spPr>
        <p:txBody>
          <a:bodyPr wrap="square">
            <a:spAutoFit/>
          </a:bodyPr>
          <a:lstStyle/>
          <a:p>
            <a:pPr indent="457200" algn="just">
              <a:spcAft>
                <a:spcPts val="0"/>
              </a:spcAft>
            </a:pPr>
            <a:r>
              <a:rPr lang="fr-FR" sz="2400" dirty="0">
                <a:solidFill>
                  <a:srgbClr val="000000"/>
                </a:solidFill>
                <a:latin typeface="VictorBecker" panose="02000503040000020004" pitchFamily="2" charset="0"/>
                <a:ea typeface="Times New Roman" panose="02020603050405020304" pitchFamily="18" charset="0"/>
              </a:rPr>
              <a:t>SSH est donc un </a:t>
            </a:r>
            <a:r>
              <a:rPr lang="fr-FR" sz="2400" b="1" dirty="0">
                <a:solidFill>
                  <a:srgbClr val="000000"/>
                </a:solidFill>
                <a:latin typeface="VictorBecker" panose="02000503040000020004" pitchFamily="2" charset="0"/>
                <a:ea typeface="Times New Roman" panose="02020603050405020304" pitchFamily="18" charset="0"/>
              </a:rPr>
              <a:t>protocole de communication</a:t>
            </a:r>
            <a:r>
              <a:rPr lang="fr-FR" sz="2400" dirty="0">
                <a:solidFill>
                  <a:srgbClr val="000000"/>
                </a:solidFill>
                <a:latin typeface="VictorBecker" panose="02000503040000020004" pitchFamily="2" charset="0"/>
                <a:ea typeface="Times New Roman" panose="02020603050405020304" pitchFamily="18" charset="0"/>
              </a:rPr>
              <a:t> qui vise à rendre la communication </a:t>
            </a:r>
            <a:r>
              <a:rPr lang="fr-FR" sz="2400" dirty="0" smtClean="0">
                <a:solidFill>
                  <a:srgbClr val="000000"/>
                </a:solidFill>
                <a:latin typeface="VictorBecker" panose="02000503040000020004" pitchFamily="2" charset="0"/>
                <a:ea typeface="Times New Roman" panose="02020603050405020304" pitchFamily="18" charset="0"/>
              </a:rPr>
              <a:t>sûre. Généralement</a:t>
            </a:r>
            <a:r>
              <a:rPr lang="fr-FR" sz="2400" dirty="0">
                <a:solidFill>
                  <a:srgbClr val="000000"/>
                </a:solidFill>
                <a:latin typeface="VictorBecker" panose="02000503040000020004" pitchFamily="2" charset="0"/>
                <a:ea typeface="Times New Roman" panose="02020603050405020304" pitchFamily="18" charset="0"/>
              </a:rPr>
              <a:t>, un administrateur l'utilise pour prendre la main sur une machine distante.</a:t>
            </a:r>
            <a:endParaRPr lang="en-GB" sz="2000" dirty="0">
              <a:effectLst/>
              <a:latin typeface="VictorBecker" panose="02000503040000020004" pitchFamily="2" charset="0"/>
              <a:ea typeface="Times New Roman" panose="02020603050405020304" pitchFamily="18" charset="0"/>
            </a:endParaRPr>
          </a:p>
        </p:txBody>
      </p:sp>
      <p:sp>
        <p:nvSpPr>
          <p:cNvPr id="13" name="Rectangle 12"/>
          <p:cNvSpPr/>
          <p:nvPr/>
        </p:nvSpPr>
        <p:spPr>
          <a:xfrm>
            <a:off x="594360" y="2230234"/>
            <a:ext cx="10001250" cy="461665"/>
          </a:xfrm>
          <a:prstGeom prst="rect">
            <a:avLst/>
          </a:prstGeom>
        </p:spPr>
        <p:txBody>
          <a:bodyPr wrap="square">
            <a:spAutoFit/>
          </a:bodyPr>
          <a:lstStyle/>
          <a:p>
            <a:pPr algn="just">
              <a:spcAft>
                <a:spcPts val="0"/>
              </a:spcAft>
            </a:pPr>
            <a:r>
              <a:rPr lang="fr-FR" sz="2400" dirty="0">
                <a:solidFill>
                  <a:srgbClr val="000000"/>
                </a:solidFill>
                <a:latin typeface="VictorBecker" panose="02000503040000020004" pitchFamily="2" charset="0"/>
                <a:ea typeface="Times New Roman" panose="02020603050405020304" pitchFamily="18" charset="0"/>
              </a:rPr>
              <a:t>L'établissement de la connexion SSH se fait avec le processus suivant :</a:t>
            </a:r>
            <a:endParaRPr lang="en-GB" sz="2000" dirty="0">
              <a:effectLst/>
              <a:latin typeface="VictorBecker" panose="02000503040000020004" pitchFamily="2" charset="0"/>
              <a:ea typeface="Times New Roman" panose="02020603050405020304" pitchFamily="18" charset="0"/>
            </a:endParaRPr>
          </a:p>
        </p:txBody>
      </p:sp>
      <p:sp>
        <p:nvSpPr>
          <p:cNvPr id="14" name="Rectangle 13"/>
          <p:cNvSpPr/>
          <p:nvPr/>
        </p:nvSpPr>
        <p:spPr>
          <a:xfrm>
            <a:off x="581025" y="2781597"/>
            <a:ext cx="10184130" cy="1569660"/>
          </a:xfrm>
          <a:prstGeom prst="rect">
            <a:avLst/>
          </a:prstGeom>
        </p:spPr>
        <p:txBody>
          <a:bodyPr wrap="square">
            <a:spAutoFit/>
          </a:bodyPr>
          <a:lstStyle/>
          <a:p>
            <a:pPr marL="342900" lvl="0" indent="-342900" algn="just" fontAlgn="base">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rPr>
              <a:t>Un client SSH se connecte à serveur SSH installé sur une machine distante. Par exemple un serveur sur internet ou une autre machine du LAN. Il peut aussi s'agir d'un équipement réseau comme un </a:t>
            </a:r>
            <a:r>
              <a:rPr lang="fr-FR" sz="2400" b="1" dirty="0" smtClean="0">
                <a:solidFill>
                  <a:schemeClr val="tx2"/>
                </a:solidFill>
                <a:latin typeface="VictorBecker" panose="02000503040000020004" pitchFamily="2" charset="0"/>
                <a:ea typeface="Calibri" panose="020F0502020204030204" pitchFamily="34" charset="0"/>
                <a:cs typeface="Times New Roman" panose="02020603050405020304" pitchFamily="18" charset="0"/>
              </a:rPr>
              <a:t>routeur.</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5" name="Rectangle 14"/>
          <p:cNvSpPr/>
          <p:nvPr/>
        </p:nvSpPr>
        <p:spPr>
          <a:xfrm>
            <a:off x="594359" y="4351257"/>
            <a:ext cx="10170795" cy="461665"/>
          </a:xfrm>
          <a:prstGeom prst="rect">
            <a:avLst/>
          </a:prstGeom>
        </p:spPr>
        <p:txBody>
          <a:bodyPr wrap="square">
            <a:spAutoFit/>
          </a:bodyPr>
          <a:lstStyle/>
          <a:p>
            <a:pPr marL="342900" lvl="0" indent="-342900" algn="just" fontAlgn="base">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rPr>
              <a:t>On s'authentifie soit avec une clé sécurisée, soit par mot de passe</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16" name="Rectangle 15"/>
          <p:cNvSpPr/>
          <p:nvPr/>
        </p:nvSpPr>
        <p:spPr>
          <a:xfrm>
            <a:off x="594358" y="4992318"/>
            <a:ext cx="10170796" cy="830997"/>
          </a:xfrm>
          <a:prstGeom prst="rect">
            <a:avLst/>
          </a:prstGeom>
        </p:spPr>
        <p:txBody>
          <a:bodyPr wrap="square">
            <a:spAutoFit/>
          </a:bodyPr>
          <a:lstStyle/>
          <a:p>
            <a:pPr marL="342900" lvl="0" indent="-342900" algn="just" fontAlgn="base">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rPr>
              <a:t>L'administrateur ouvre alors un </a:t>
            </a:r>
            <a:r>
              <a:rPr lang="fr-FR" sz="2400" b="1" dirty="0" smtClean="0">
                <a:solidFill>
                  <a:schemeClr val="tx2"/>
                </a:solidFill>
                <a:latin typeface="VictorBecker" panose="02000503040000020004" pitchFamily="2" charset="0"/>
                <a:ea typeface="Calibri" panose="020F0502020204030204" pitchFamily="34" charset="0"/>
                <a:cs typeface="Times New Roman" panose="02020603050405020304" pitchFamily="18" charset="0"/>
              </a:rPr>
              <a:t>Shell </a:t>
            </a:r>
            <a:r>
              <a:rPr lang="fr-FR"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rPr>
              <a:t>et peut passer des commandes sur la machine distante.</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5804361"/>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74900" y="224817"/>
            <a:ext cx="7162800" cy="1596177"/>
          </a:xfrm>
        </p:spPr>
        <p:txBody>
          <a:bodyPr>
            <a:normAutofit fontScale="90000"/>
          </a:bodyPr>
          <a:lstStyle/>
          <a:p>
            <a:r>
              <a:rPr lang="fr-FR" sz="7200" b="1" u="sng" dirty="0" smtClean="0">
                <a:solidFill>
                  <a:srgbClr val="FF0000"/>
                </a:solidFill>
                <a:latin typeface="VictorBecker" panose="02000503040000020004" pitchFamily="2" charset="0"/>
              </a:rPr>
              <a:t>Plan DE TRAVAIL</a:t>
            </a:r>
            <a:endParaRPr lang="en-GB" sz="7200" b="1" u="sng" dirty="0">
              <a:solidFill>
                <a:srgbClr val="FF0000"/>
              </a:solidFill>
              <a:latin typeface="VictorBecker" panose="02000503040000020004" pitchFamily="2" charset="0"/>
            </a:endParaRPr>
          </a:p>
        </p:txBody>
      </p:sp>
      <p:sp>
        <p:nvSpPr>
          <p:cNvPr id="3" name="Espace réservé du contenu 2"/>
          <p:cNvSpPr>
            <a:spLocks noGrp="1"/>
          </p:cNvSpPr>
          <p:nvPr>
            <p:ph sz="quarter" idx="13"/>
          </p:nvPr>
        </p:nvSpPr>
        <p:spPr>
          <a:xfrm>
            <a:off x="595804" y="5612583"/>
            <a:ext cx="4115740" cy="684112"/>
          </a:xfrm>
        </p:spPr>
        <p:txBody>
          <a:bodyPr>
            <a:noAutofit/>
          </a:bodyPr>
          <a:lstStyle/>
          <a:p>
            <a:pPr>
              <a:buFont typeface="Wingdings" panose="05000000000000000000" pitchFamily="2" charset="2"/>
              <a:buChar char="q"/>
            </a:pPr>
            <a:r>
              <a:rPr lang="fr-FR" sz="3600" b="1" dirty="0" smtClean="0">
                <a:solidFill>
                  <a:schemeClr val="tx2"/>
                </a:solidFill>
                <a:latin typeface="VictorBecker" panose="02000503040000020004" pitchFamily="2" charset="0"/>
              </a:rPr>
              <a:t> CONCLUSION</a:t>
            </a:r>
            <a:endParaRPr lang="en-GB" sz="3600" b="1" dirty="0">
              <a:solidFill>
                <a:schemeClr val="tx2"/>
              </a:solidFill>
              <a:latin typeface="VictorBecker" panose="02000503040000020004" pitchFamily="2" charset="0"/>
            </a:endParaRPr>
          </a:p>
        </p:txBody>
      </p:sp>
      <p:sp>
        <p:nvSpPr>
          <p:cNvPr id="5" name="Espace réservé du contenu 2"/>
          <p:cNvSpPr txBox="1">
            <a:spLocks/>
          </p:cNvSpPr>
          <p:nvPr/>
        </p:nvSpPr>
        <p:spPr>
          <a:xfrm>
            <a:off x="684704" y="2024540"/>
            <a:ext cx="4521827" cy="102380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Wingdings" panose="05000000000000000000" pitchFamily="2" charset="2"/>
              <a:buChar char="q"/>
            </a:pPr>
            <a:r>
              <a:rPr lang="fr-FR" sz="3600" b="1" dirty="0" smtClean="0">
                <a:solidFill>
                  <a:schemeClr val="tx2"/>
                </a:solidFill>
                <a:latin typeface="VictorBecker" panose="02000503040000020004" pitchFamily="2" charset="0"/>
              </a:rPr>
              <a:t> INTRODUCTION</a:t>
            </a:r>
          </a:p>
        </p:txBody>
      </p:sp>
      <p:sp>
        <p:nvSpPr>
          <p:cNvPr id="6" name="Espace réservé du contenu 2"/>
          <p:cNvSpPr txBox="1">
            <a:spLocks/>
          </p:cNvSpPr>
          <p:nvPr/>
        </p:nvSpPr>
        <p:spPr>
          <a:xfrm>
            <a:off x="684704" y="2876136"/>
            <a:ext cx="10363826" cy="136822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Wingdings" panose="05000000000000000000" pitchFamily="2" charset="2"/>
              <a:buChar char="q"/>
            </a:pPr>
            <a:r>
              <a:rPr lang="fr-FR" sz="3600" b="1" dirty="0" smtClean="0">
                <a:solidFill>
                  <a:schemeClr val="tx2"/>
                </a:solidFill>
                <a:latin typeface="VictorBecker" panose="02000503040000020004" pitchFamily="2" charset="0"/>
              </a:rPr>
              <a:t> CHAPITRE 1 : IMPLEMENTATION DU PROTOCOLE VPN</a:t>
            </a:r>
          </a:p>
        </p:txBody>
      </p:sp>
      <p:sp>
        <p:nvSpPr>
          <p:cNvPr id="7" name="Espace réservé du contenu 2"/>
          <p:cNvSpPr txBox="1">
            <a:spLocks/>
          </p:cNvSpPr>
          <p:nvPr/>
        </p:nvSpPr>
        <p:spPr>
          <a:xfrm>
            <a:off x="595804" y="4244360"/>
            <a:ext cx="10363826" cy="136822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Wingdings" panose="05000000000000000000" pitchFamily="2" charset="2"/>
              <a:buChar char="q"/>
            </a:pPr>
            <a:r>
              <a:rPr lang="fr-FR" sz="3600" b="1" dirty="0" smtClean="0">
                <a:solidFill>
                  <a:schemeClr val="tx2"/>
                </a:solidFill>
                <a:latin typeface="VictorBecker" panose="02000503040000020004" pitchFamily="2" charset="0"/>
              </a:rPr>
              <a:t> chapitre </a:t>
            </a:r>
            <a:r>
              <a:rPr lang="fr-FR" sz="3600" b="1" dirty="0">
                <a:solidFill>
                  <a:schemeClr val="tx2"/>
                </a:solidFill>
                <a:latin typeface="VictorBecker" panose="02000503040000020004" pitchFamily="2" charset="0"/>
              </a:rPr>
              <a:t>2 : </a:t>
            </a:r>
            <a:r>
              <a:rPr lang="fr-FR" sz="3600" b="1" dirty="0" smtClean="0">
                <a:solidFill>
                  <a:schemeClr val="tx2"/>
                </a:solidFill>
                <a:latin typeface="VictorBecker" panose="02000503040000020004" pitchFamily="2" charset="0"/>
              </a:rPr>
              <a:t>LES </a:t>
            </a:r>
            <a:r>
              <a:rPr lang="fr-FR" sz="3600" b="1" dirty="0">
                <a:solidFill>
                  <a:schemeClr val="tx2"/>
                </a:solidFill>
                <a:latin typeface="VictorBecker" panose="02000503040000020004" pitchFamily="2" charset="0"/>
              </a:rPr>
              <a:t>PROTOCOLES DE SECURITE DES   SERVICES INTERNET : SSL, SSH, IPSEC </a:t>
            </a:r>
          </a:p>
        </p:txBody>
      </p:sp>
    </p:spTree>
    <p:extLst>
      <p:ext uri="{BB962C8B-B14F-4D97-AF65-F5344CB8AC3E}">
        <p14:creationId xmlns:p14="http://schemas.microsoft.com/office/powerpoint/2010/main" val="378994561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643" y="3529615"/>
            <a:ext cx="4232056" cy="585160"/>
          </a:xfrm>
          <a:prstGeom prst="rect">
            <a:avLst/>
          </a:prstGeom>
        </p:spPr>
        <p:txBody>
          <a:bodyPr wrap="none">
            <a:spAutoFit/>
          </a:bodyPr>
          <a:lstStyle/>
          <a:p>
            <a:pPr indent="457200" algn="just">
              <a:lnSpc>
                <a:spcPct val="150000"/>
              </a:lnSpc>
              <a:spcAft>
                <a:spcPts val="720"/>
              </a:spcAft>
            </a:pPr>
            <a:r>
              <a:rPr lang="en-GB" sz="2400" dirty="0">
                <a:solidFill>
                  <a:srgbClr val="000000"/>
                </a:solidFill>
                <a:latin typeface="VictorBecker" panose="02000503040000020004" pitchFamily="2" charset="0"/>
                <a:ea typeface="Times New Roman" panose="02020603050405020304" pitchFamily="18" charset="0"/>
              </a:rPr>
              <a:t>Trois phases se succèdent:</a:t>
            </a:r>
            <a:endParaRPr lang="en-GB" sz="2000" dirty="0">
              <a:effectLst/>
              <a:latin typeface="VictorBecker" panose="02000503040000020004" pitchFamily="2" charset="0"/>
              <a:ea typeface="Times New Roman" panose="02020603050405020304" pitchFamily="18" charset="0"/>
            </a:endParaRPr>
          </a:p>
        </p:txBody>
      </p:sp>
      <p:sp>
        <p:nvSpPr>
          <p:cNvPr id="5" name="Rectangle 4"/>
          <p:cNvSpPr/>
          <p:nvPr/>
        </p:nvSpPr>
        <p:spPr>
          <a:xfrm>
            <a:off x="567690" y="4377465"/>
            <a:ext cx="10553700" cy="1569660"/>
          </a:xfrm>
          <a:prstGeom prst="rect">
            <a:avLst/>
          </a:prstGeom>
        </p:spPr>
        <p:txBody>
          <a:bodyPr wrap="square">
            <a:spAutoFit/>
          </a:bodyPr>
          <a:lstStyle/>
          <a:p>
            <a:pPr marL="342900" lvl="0" indent="-342900" fontAlgn="base">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L'authentification du client SSH auprès du serveur.</a:t>
            </a:r>
            <a:endParaRPr lang="en-GB"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endParaRPr>
          </a:p>
          <a:p>
            <a:pPr marL="342900" lvl="0" indent="-342900" fontAlgn="base">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Une pré-phase de chiffrement symétrique où les deux parties se mettent d'accord sur l'algorithme à utiliser pour chiffrer la session SSH.</a:t>
            </a:r>
            <a:endParaRPr lang="en-GB"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endParaRPr>
          </a:p>
          <a:p>
            <a:pPr marL="342900" lvl="0" indent="-342900" fontAlgn="base">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La session SSH est établit.</a:t>
            </a:r>
            <a:endParaRPr lang="en-GB" sz="24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6" name="Rectangle 5"/>
          <p:cNvSpPr/>
          <p:nvPr/>
        </p:nvSpPr>
        <p:spPr>
          <a:xfrm>
            <a:off x="567690" y="851959"/>
            <a:ext cx="10165080" cy="2677656"/>
          </a:xfrm>
          <a:prstGeom prst="rect">
            <a:avLst/>
          </a:prstGeom>
        </p:spPr>
        <p:txBody>
          <a:bodyPr wrap="square">
            <a:spAutoFit/>
          </a:bodyPr>
          <a:lstStyle/>
          <a:p>
            <a:pPr indent="457200" algn="just">
              <a:spcAft>
                <a:spcPts val="720"/>
              </a:spcAft>
            </a:pPr>
            <a:r>
              <a:rPr lang="fr-FR" sz="2400" dirty="0">
                <a:solidFill>
                  <a:srgbClr val="000000"/>
                </a:solidFill>
                <a:latin typeface="VictorBecker" panose="02000503040000020004" pitchFamily="2" charset="0"/>
                <a:ea typeface="Times New Roman" panose="02020603050405020304" pitchFamily="18" charset="0"/>
              </a:rPr>
              <a:t>Le protocole fonctionne dans le modèle </a:t>
            </a:r>
            <a:r>
              <a:rPr lang="fr-FR" sz="2400" b="1" dirty="0">
                <a:solidFill>
                  <a:srgbClr val="000000"/>
                </a:solidFill>
                <a:latin typeface="VictorBecker" panose="02000503040000020004" pitchFamily="2" charset="0"/>
                <a:ea typeface="Times New Roman" panose="02020603050405020304" pitchFamily="18" charset="0"/>
              </a:rPr>
              <a:t>client-serveur</a:t>
            </a:r>
            <a:r>
              <a:rPr lang="fr-FR" sz="2400" dirty="0">
                <a:solidFill>
                  <a:srgbClr val="000000"/>
                </a:solidFill>
                <a:latin typeface="VictorBecker" panose="02000503040000020004" pitchFamily="2" charset="0"/>
                <a:ea typeface="Times New Roman" panose="02020603050405020304" pitchFamily="18" charset="0"/>
              </a:rPr>
              <a:t>. Ce qui signifie que la connexion est établie par le client SSH se connectant au serveur SSH. Le client SSH pilote le processus de configuration de la connexion et utilise la cryptographie à clé publique pour vérifier l'identité du serveur SSH. Après la phase de configuration, le protocole SSH utilise un algorithme de chiffrement pour garantir la confidentialité et l'intégrité des données échangées entre le client et le serveur.</a:t>
            </a:r>
            <a:endParaRPr lang="en-GB" sz="2000" dirty="0">
              <a:effectLst/>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13854034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p:nvPr/>
        </p:nvPicPr>
        <p:blipFill>
          <a:blip r:embed="rId2">
            <a:extLst>
              <a:ext uri="{28A0092B-C50C-407E-A947-70E740481C1C}">
                <a14:useLocalDpi xmlns:a14="http://schemas.microsoft.com/office/drawing/2010/main" val="0"/>
              </a:ext>
            </a:extLst>
          </a:blip>
          <a:srcRect/>
          <a:stretch>
            <a:fillRect/>
          </a:stretch>
        </p:blipFill>
        <p:spPr bwMode="auto">
          <a:xfrm>
            <a:off x="3291840" y="98107"/>
            <a:ext cx="4991100" cy="2455545"/>
          </a:xfrm>
          <a:prstGeom prst="rect">
            <a:avLst/>
          </a:prstGeom>
          <a:noFill/>
          <a:ln>
            <a:noFill/>
          </a:ln>
        </p:spPr>
      </p:pic>
      <p:sp>
        <p:nvSpPr>
          <p:cNvPr id="10" name="Rectangle 9"/>
          <p:cNvSpPr/>
          <p:nvPr/>
        </p:nvSpPr>
        <p:spPr>
          <a:xfrm>
            <a:off x="3291840" y="2322819"/>
            <a:ext cx="5761406" cy="461665"/>
          </a:xfrm>
          <a:prstGeom prst="rect">
            <a:avLst/>
          </a:prstGeom>
        </p:spPr>
        <p:txBody>
          <a:bodyPr wrap="square">
            <a:spAutoFit/>
          </a:bodyPr>
          <a:lstStyle/>
          <a:p>
            <a:pPr algn="just">
              <a:spcAft>
                <a:spcPts val="720"/>
              </a:spcAft>
            </a:pPr>
            <a:r>
              <a:rPr lang="fr-FR" sz="2400" i="1" dirty="0" smtClean="0">
                <a:solidFill>
                  <a:srgbClr val="000000"/>
                </a:solidFill>
                <a:latin typeface="VictorBecker" panose="02000503040000020004" pitchFamily="2" charset="0"/>
                <a:ea typeface="Times New Roman" panose="02020603050405020304" pitchFamily="18" charset="0"/>
              </a:rPr>
              <a:t>Fig4. Fonctionnement du protocole SSH</a:t>
            </a:r>
            <a:endParaRPr lang="en-GB" sz="2000" i="1" dirty="0">
              <a:effectLst/>
              <a:latin typeface="VictorBecker" panose="02000503040000020004" pitchFamily="2" charset="0"/>
              <a:ea typeface="Times New Roman" panose="02020603050405020304" pitchFamily="18" charset="0"/>
            </a:endParaRPr>
          </a:p>
        </p:txBody>
      </p:sp>
      <p:sp>
        <p:nvSpPr>
          <p:cNvPr id="11" name="Rectangle 10"/>
          <p:cNvSpPr/>
          <p:nvPr/>
        </p:nvSpPr>
        <p:spPr>
          <a:xfrm>
            <a:off x="3954145" y="2992205"/>
            <a:ext cx="4123693" cy="667875"/>
          </a:xfrm>
          <a:prstGeom prst="rect">
            <a:avLst/>
          </a:prstGeom>
        </p:spPr>
        <p:txBody>
          <a:bodyPr wrap="none">
            <a:spAutoFit/>
          </a:bodyPr>
          <a:lstStyle/>
          <a:p>
            <a:pPr lvl="0" algn="just">
              <a:lnSpc>
                <a:spcPct val="150000"/>
              </a:lnSpc>
              <a:spcAft>
                <a:spcPts val="720"/>
              </a:spcAft>
            </a:pPr>
            <a:r>
              <a:rPr lang="fr-FR" sz="2800" b="1" dirty="0" smtClean="0">
                <a:solidFill>
                  <a:srgbClr val="FF0000"/>
                </a:solidFill>
                <a:latin typeface="VictorBecker" panose="02000503040000020004" pitchFamily="2" charset="0"/>
                <a:ea typeface="Times New Roman" panose="02020603050405020304" pitchFamily="18" charset="0"/>
              </a:rPr>
              <a:t>III. LE </a:t>
            </a:r>
            <a:r>
              <a:rPr lang="fr-FR" sz="2800" b="1" dirty="0">
                <a:solidFill>
                  <a:srgbClr val="FF0000"/>
                </a:solidFill>
                <a:latin typeface="VictorBecker" panose="02000503040000020004" pitchFamily="2" charset="0"/>
                <a:ea typeface="Times New Roman" panose="02020603050405020304" pitchFamily="18" charset="0"/>
              </a:rPr>
              <a:t>PROTOCOLE IPSEC</a:t>
            </a:r>
            <a:endParaRPr lang="en-GB" sz="2400" dirty="0">
              <a:solidFill>
                <a:srgbClr val="FF0000"/>
              </a:solidFill>
              <a:effectLst/>
              <a:latin typeface="VictorBecker" panose="02000503040000020004" pitchFamily="2" charset="0"/>
              <a:ea typeface="Times New Roman" panose="02020603050405020304" pitchFamily="18" charset="0"/>
            </a:endParaRPr>
          </a:p>
        </p:txBody>
      </p:sp>
      <p:sp>
        <p:nvSpPr>
          <p:cNvPr id="12" name="Rectangle 11"/>
          <p:cNvSpPr/>
          <p:nvPr/>
        </p:nvSpPr>
        <p:spPr>
          <a:xfrm>
            <a:off x="725990" y="3838025"/>
            <a:ext cx="2121799" cy="585673"/>
          </a:xfrm>
          <a:prstGeom prst="rect">
            <a:avLst/>
          </a:prstGeom>
        </p:spPr>
        <p:txBody>
          <a:bodyPr wrap="none">
            <a:spAutoFit/>
          </a:bodyPr>
          <a:lstStyle/>
          <a:p>
            <a:pPr marL="342900" lvl="0" indent="-342900" algn="just">
              <a:lnSpc>
                <a:spcPct val="150000"/>
              </a:lnSpc>
              <a:spcAft>
                <a:spcPts val="720"/>
              </a:spcAft>
              <a:buFont typeface="+mj-lt"/>
              <a:buAutoNum type="arabicPeriod"/>
            </a:pPr>
            <a:r>
              <a:rPr lang="fr-FR" sz="2400" b="1" dirty="0">
                <a:solidFill>
                  <a:srgbClr val="FF0000"/>
                </a:solidFill>
                <a:latin typeface="VictorBecker" panose="02000503040000020004" pitchFamily="2" charset="0"/>
                <a:ea typeface="Times New Roman" panose="02020603050405020304" pitchFamily="18" charset="0"/>
              </a:rPr>
              <a:t>Généralités</a:t>
            </a:r>
            <a:endParaRPr lang="en-GB" sz="2000" dirty="0">
              <a:solidFill>
                <a:srgbClr val="FF0000"/>
              </a:solidFill>
              <a:effectLst/>
              <a:latin typeface="VictorBecker" panose="02000503040000020004" pitchFamily="2" charset="0"/>
              <a:ea typeface="Times New Roman" panose="02020603050405020304" pitchFamily="18" charset="0"/>
            </a:endParaRPr>
          </a:p>
        </p:txBody>
      </p:sp>
      <p:sp>
        <p:nvSpPr>
          <p:cNvPr id="13" name="Rectangle 12"/>
          <p:cNvSpPr/>
          <p:nvPr/>
        </p:nvSpPr>
        <p:spPr>
          <a:xfrm>
            <a:off x="725990" y="4666387"/>
            <a:ext cx="10772590" cy="1569660"/>
          </a:xfrm>
          <a:prstGeom prst="rect">
            <a:avLst/>
          </a:prstGeom>
        </p:spPr>
        <p:txBody>
          <a:bodyPr wrap="square">
            <a:spAutoFit/>
          </a:bodyPr>
          <a:lstStyle/>
          <a:p>
            <a:pPr algn="just"/>
            <a:r>
              <a:rPr lang="fr-FR" sz="2400" dirty="0" smtClean="0">
                <a:solidFill>
                  <a:srgbClr val="000000"/>
                </a:solidFill>
                <a:latin typeface="VictorBecker" panose="02000503040000020004" pitchFamily="2" charset="0"/>
                <a:ea typeface="Calibri" panose="020F0502020204030204" pitchFamily="34" charset="0"/>
              </a:rPr>
              <a:t>		</a:t>
            </a:r>
            <a:r>
              <a:rPr lang="fr-FR" sz="2400" dirty="0" err="1" smtClean="0">
                <a:solidFill>
                  <a:srgbClr val="000000"/>
                </a:solidFill>
                <a:latin typeface="VictorBecker" panose="02000503040000020004" pitchFamily="2" charset="0"/>
                <a:ea typeface="Calibri" panose="020F0502020204030204" pitchFamily="34" charset="0"/>
              </a:rPr>
              <a:t>IPsec</a:t>
            </a:r>
            <a:r>
              <a:rPr lang="fr-FR" sz="2400" dirty="0" smtClean="0">
                <a:solidFill>
                  <a:srgbClr val="000000"/>
                </a:solidFill>
                <a:latin typeface="VictorBecker" panose="02000503040000020004" pitchFamily="2" charset="0"/>
                <a:ea typeface="Calibri" panose="020F0502020204030204" pitchFamily="34" charset="0"/>
              </a:rPr>
              <a:t> </a:t>
            </a:r>
            <a:r>
              <a:rPr lang="fr-FR" sz="2400" dirty="0">
                <a:solidFill>
                  <a:srgbClr val="000000"/>
                </a:solidFill>
                <a:latin typeface="VictorBecker" panose="02000503040000020004" pitchFamily="2" charset="0"/>
                <a:ea typeface="Calibri" panose="020F0502020204030204" pitchFamily="34" charset="0"/>
              </a:rPr>
              <a:t>vise à sécuriser les échanges au niveau de la couche réseau. Le réseau IPv4 étant largement déployé et la migration complète vers IPv6 nécessitant encore beaucoup de temps, il est vite apparu intéressant de définir des mécanismes de sécurité qui soient communs à la fois à IPv4 et IPv6</a:t>
            </a:r>
            <a:endParaRPr lang="en-GB" sz="2400" dirty="0">
              <a:latin typeface="VictorBecker" panose="02000503040000020004" pitchFamily="2" charset="0"/>
            </a:endParaRPr>
          </a:p>
        </p:txBody>
      </p:sp>
    </p:spTree>
    <p:extLst>
      <p:ext uri="{BB962C8B-B14F-4D97-AF65-F5344CB8AC3E}">
        <p14:creationId xmlns:p14="http://schemas.microsoft.com/office/powerpoint/2010/main" val="411542581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192" y="294725"/>
            <a:ext cx="5570179" cy="585673"/>
          </a:xfrm>
          <a:prstGeom prst="rect">
            <a:avLst/>
          </a:prstGeom>
        </p:spPr>
        <p:txBody>
          <a:bodyPr wrap="none">
            <a:spAutoFit/>
          </a:bodyPr>
          <a:lstStyle/>
          <a:p>
            <a:pPr lvl="0" algn="just">
              <a:lnSpc>
                <a:spcPct val="150000"/>
              </a:lnSpc>
              <a:spcAft>
                <a:spcPts val="720"/>
              </a:spcAft>
            </a:pPr>
            <a:r>
              <a:rPr lang="fr-FR" sz="2400" b="1" dirty="0" smtClean="0">
                <a:solidFill>
                  <a:srgbClr val="FF0000"/>
                </a:solidFill>
                <a:latin typeface="VictorBecker" panose="02000503040000020004" pitchFamily="2" charset="0"/>
                <a:ea typeface="Times New Roman" panose="02020603050405020304" pitchFamily="18" charset="0"/>
              </a:rPr>
              <a:t>2. Caractéristiques </a:t>
            </a:r>
            <a:r>
              <a:rPr lang="fr-FR" sz="2400" b="1" dirty="0">
                <a:solidFill>
                  <a:srgbClr val="FF0000"/>
                </a:solidFill>
                <a:latin typeface="VictorBecker" panose="02000503040000020004" pitchFamily="2" charset="0"/>
                <a:ea typeface="Times New Roman" panose="02020603050405020304" pitchFamily="18" charset="0"/>
              </a:rPr>
              <a:t>du protocole IPSEC</a:t>
            </a:r>
            <a:endParaRPr lang="en-GB" sz="2000" dirty="0">
              <a:solidFill>
                <a:srgbClr val="FF0000"/>
              </a:solidFill>
              <a:effectLst/>
              <a:latin typeface="VictorBecker" panose="02000503040000020004" pitchFamily="2" charset="0"/>
              <a:ea typeface="Times New Roman" panose="02020603050405020304" pitchFamily="18" charset="0"/>
            </a:endParaRPr>
          </a:p>
        </p:txBody>
      </p:sp>
      <p:sp>
        <p:nvSpPr>
          <p:cNvPr id="3" name="Rectangle 2"/>
          <p:cNvSpPr/>
          <p:nvPr/>
        </p:nvSpPr>
        <p:spPr>
          <a:xfrm>
            <a:off x="525780" y="1040418"/>
            <a:ext cx="11361420" cy="2308324"/>
          </a:xfrm>
          <a:prstGeom prst="rect">
            <a:avLst/>
          </a:prstGeom>
        </p:spPr>
        <p:txBody>
          <a:bodyPr wrap="square">
            <a:spAutoFit/>
          </a:bodyPr>
          <a:lstStyle/>
          <a:p>
            <a:pPr marL="342900" lvl="0" indent="-342900">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Des mécanismes de confidentialité et de protection contre l'analyse du </a:t>
            </a:r>
            <a:r>
              <a:rPr lang="fr-FR" sz="2400" b="1" dirty="0" smtClean="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trafic.</a:t>
            </a:r>
            <a:endParaRPr lang="en-GB"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 Des mécanismes d'authentification des données (et de leur origine</a:t>
            </a:r>
            <a:r>
              <a:rPr lang="fr-FR" sz="2400" b="1" dirty="0" smtClean="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a:t>
            </a:r>
            <a:endParaRPr lang="en-GB"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Des mécanismes garantissant l'intégrité des données (en mode non connecté</a:t>
            </a:r>
            <a:r>
              <a:rPr lang="fr-FR" sz="2400" b="1" dirty="0" smtClean="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a:t>
            </a:r>
            <a:endParaRPr lang="en-GB"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endParaRPr>
          </a:p>
          <a:p>
            <a:pPr marL="342900" lvl="0" indent="-342900">
              <a:spcAft>
                <a:spcPts val="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Des mécanismes de protection contre le </a:t>
            </a:r>
            <a:r>
              <a:rPr lang="fr-FR" sz="2400" b="1" dirty="0" smtClean="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rejet.</a:t>
            </a:r>
            <a:endParaRPr lang="en-GB" sz="2400" b="1" dirty="0">
              <a:solidFill>
                <a:schemeClr val="tx2"/>
              </a:solidFill>
              <a:latin typeface="VictorBecker" panose="02000503040000020004" pitchFamily="2" charset="0"/>
              <a:ea typeface="Calibri" panose="020F0502020204030204" pitchFamily="34" charset="0"/>
              <a:cs typeface="Times New Roman" panose="02020603050405020304" pitchFamily="18" charset="0"/>
            </a:endParaRPr>
          </a:p>
          <a:p>
            <a:pPr marL="342900" lvl="0" indent="-342900">
              <a:spcAft>
                <a:spcPts val="80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Des mécanismes de contrôle d'accès.</a:t>
            </a:r>
            <a:endParaRPr lang="en-GB" sz="24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4" name="Rectangle 3"/>
          <p:cNvSpPr/>
          <p:nvPr/>
        </p:nvSpPr>
        <p:spPr>
          <a:xfrm>
            <a:off x="3397602" y="3508762"/>
            <a:ext cx="5714000" cy="585801"/>
          </a:xfrm>
          <a:prstGeom prst="rect">
            <a:avLst/>
          </a:prstGeom>
        </p:spPr>
        <p:txBody>
          <a:bodyPr wrap="none">
            <a:spAutoFit/>
          </a:bodyPr>
          <a:lstStyle/>
          <a:p>
            <a:pPr lvl="0">
              <a:lnSpc>
                <a:spcPct val="150000"/>
              </a:lnSpc>
              <a:spcAft>
                <a:spcPts val="800"/>
              </a:spcAft>
            </a:pPr>
            <a:r>
              <a:rPr lang="fr-FR" sz="2400" b="1" dirty="0" smtClean="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3. Fonctionnement </a:t>
            </a:r>
            <a:r>
              <a:rPr lang="fr-FR" sz="2400" b="1" dirty="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du protocole </a:t>
            </a:r>
            <a:r>
              <a:rPr lang="fr-FR" sz="2400" b="1" dirty="0" smtClean="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IPSECT</a:t>
            </a:r>
            <a:endParaRPr lang="en-GB" sz="24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5" name="Rectangle 4"/>
          <p:cNvSpPr/>
          <p:nvPr/>
        </p:nvSpPr>
        <p:spPr>
          <a:xfrm>
            <a:off x="674369" y="4373225"/>
            <a:ext cx="10332721" cy="461665"/>
          </a:xfrm>
          <a:prstGeom prst="rect">
            <a:avLst/>
          </a:prstGeom>
        </p:spPr>
        <p:txBody>
          <a:bodyPr wrap="square">
            <a:spAutoFit/>
          </a:bodyPr>
          <a:lstStyle/>
          <a:p>
            <a:pPr algn="just">
              <a:spcAft>
                <a:spcPts val="720"/>
              </a:spcAft>
            </a:pPr>
            <a:r>
              <a:rPr lang="fr-FR" sz="2400" dirty="0">
                <a:solidFill>
                  <a:srgbClr val="000000"/>
                </a:solidFill>
                <a:latin typeface="VictorBecker" panose="02000503040000020004" pitchFamily="2" charset="0"/>
                <a:ea typeface="Times New Roman" panose="02020603050405020304" pitchFamily="18" charset="0"/>
              </a:rPr>
              <a:t>Les implémentations </a:t>
            </a:r>
            <a:r>
              <a:rPr lang="fr-FR" sz="2400" dirty="0" err="1">
                <a:solidFill>
                  <a:srgbClr val="000000"/>
                </a:solidFill>
                <a:latin typeface="VictorBecker" panose="02000503040000020004" pitchFamily="2" charset="0"/>
                <a:ea typeface="Times New Roman" panose="02020603050405020304" pitchFamily="18" charset="0"/>
              </a:rPr>
              <a:t>IPSec</a:t>
            </a:r>
            <a:r>
              <a:rPr lang="fr-FR" sz="2400" dirty="0">
                <a:solidFill>
                  <a:srgbClr val="000000"/>
                </a:solidFill>
                <a:latin typeface="VictorBecker" panose="02000503040000020004" pitchFamily="2" charset="0"/>
                <a:ea typeface="Times New Roman" panose="02020603050405020304" pitchFamily="18" charset="0"/>
              </a:rPr>
              <a:t> s'appuient ainsi sur les composants suivants :</a:t>
            </a:r>
            <a:endParaRPr lang="en-GB" sz="2400" dirty="0">
              <a:effectLst/>
              <a:latin typeface="VictorBecker" panose="02000503040000020004" pitchFamily="2" charset="0"/>
              <a:ea typeface="Times New Roman" panose="02020603050405020304" pitchFamily="18" charset="0"/>
            </a:endParaRPr>
          </a:p>
        </p:txBody>
      </p:sp>
      <p:sp>
        <p:nvSpPr>
          <p:cNvPr id="6" name="Rectangle 5"/>
          <p:cNvSpPr/>
          <p:nvPr/>
        </p:nvSpPr>
        <p:spPr>
          <a:xfrm>
            <a:off x="674368" y="5113552"/>
            <a:ext cx="10447021" cy="830997"/>
          </a:xfrm>
          <a:prstGeom prst="rect">
            <a:avLst/>
          </a:prstGeom>
        </p:spPr>
        <p:txBody>
          <a:bodyPr wrap="square">
            <a:spAutoFit/>
          </a:bodyPr>
          <a:lstStyle/>
          <a:p>
            <a:pPr marL="342900" lvl="0" indent="-342900" algn="just">
              <a:spcAft>
                <a:spcPts val="80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SA </a:t>
            </a:r>
            <a:r>
              <a:rPr lang="fr-FR" sz="2400"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 l'association de sécurité </a:t>
            </a:r>
            <a:r>
              <a:rPr lang="fr-FR" sz="2400" dirty="0" err="1">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IPsec</a:t>
            </a:r>
            <a:r>
              <a:rPr lang="fr-FR" sz="2400"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 est une connexion qui fournit des services de sécurité au trafic qu'elle transporte.</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79541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08660" y="923420"/>
            <a:ext cx="11189970" cy="1938992"/>
          </a:xfrm>
          <a:prstGeom prst="rect">
            <a:avLst/>
          </a:prstGeom>
        </p:spPr>
        <p:txBody>
          <a:bodyPr wrap="square">
            <a:spAutoFit/>
          </a:bodyPr>
          <a:lstStyle/>
          <a:p>
            <a:pPr marL="342900" lvl="0" indent="-342900" algn="just">
              <a:spcAft>
                <a:spcPts val="80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SPD </a:t>
            </a:r>
            <a:r>
              <a:rPr lang="fr-FR" sz="2400"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 les protections offertes par </a:t>
            </a:r>
            <a:r>
              <a:rPr lang="fr-FR" sz="2400" dirty="0" err="1">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IPSec</a:t>
            </a:r>
            <a:r>
              <a:rPr lang="fr-FR" sz="2400"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 sont basées sur des choix définis dans une base de données de politique de sécurité. Cette base de données est établie et maintenue par un administrateur. Elle permet de décider, pour chaque paquet, s'il se verra apporter des services de sécurité, s'il sera autorisé à passer outre ou sera rejeté.</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8" name="Rectangle 7"/>
          <p:cNvSpPr/>
          <p:nvPr/>
        </p:nvSpPr>
        <p:spPr>
          <a:xfrm>
            <a:off x="708660" y="3172361"/>
            <a:ext cx="11090910" cy="1569660"/>
          </a:xfrm>
          <a:prstGeom prst="rect">
            <a:avLst/>
          </a:prstGeom>
        </p:spPr>
        <p:txBody>
          <a:bodyPr wrap="square">
            <a:spAutoFit/>
          </a:bodyPr>
          <a:lstStyle/>
          <a:p>
            <a:pPr marL="342900" lvl="0" indent="-342900" algn="just">
              <a:spcAft>
                <a:spcPts val="800"/>
              </a:spcAf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SAD</a:t>
            </a:r>
            <a:r>
              <a:rPr lang="fr-FR" sz="2400" dirty="0">
                <a:solidFill>
                  <a:schemeClr val="tx2"/>
                </a:solidFill>
                <a:latin typeface="VictorBecker" panose="02000503040000020004" pitchFamily="2" charset="0"/>
                <a:ea typeface="Times New Roman" panose="02020603050405020304" pitchFamily="18" charset="0"/>
                <a:cs typeface="Times New Roman" panose="02020603050405020304" pitchFamily="18" charset="0"/>
              </a:rPr>
              <a:t> : de manière à pouvoir gérer les associations de sécurité actives, on utilise une base de données des associations de sécurité. Elle contient tous les paramètres relatifs à chacune de SA et sera consultée pour savoir comment traiter chaque paquet reçu ou à émettre.</a:t>
            </a:r>
            <a:endParaRPr lang="en-GB" sz="2800" b="1" dirty="0">
              <a:solidFill>
                <a:schemeClr val="tx2"/>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9" name="Rectangle 8"/>
          <p:cNvSpPr/>
          <p:nvPr/>
        </p:nvSpPr>
        <p:spPr>
          <a:xfrm>
            <a:off x="918304" y="5051970"/>
            <a:ext cx="6743513" cy="461665"/>
          </a:xfrm>
          <a:prstGeom prst="rect">
            <a:avLst/>
          </a:prstGeom>
        </p:spPr>
        <p:txBody>
          <a:bodyPr wrap="none">
            <a:spAutoFit/>
          </a:bodyPr>
          <a:lstStyle/>
          <a:p>
            <a:pPr algn="just">
              <a:spcAft>
                <a:spcPts val="800"/>
              </a:spcAft>
            </a:pPr>
            <a:r>
              <a:rPr lang="fr-FR" sz="2400" dirty="0">
                <a:solidFill>
                  <a:srgbClr val="000000"/>
                </a:solidFill>
                <a:latin typeface="VictorBecker" panose="02000503040000020004" pitchFamily="2" charset="0"/>
                <a:ea typeface="Calibri" panose="020F0502020204030204" pitchFamily="34" charset="0"/>
                <a:cs typeface="Times New Roman" panose="02020603050405020304" pitchFamily="18" charset="0"/>
              </a:rPr>
              <a:t>Les deux modes de fonctionnement </a:t>
            </a:r>
            <a:r>
              <a:rPr lang="fr-FR" sz="2400" dirty="0" err="1">
                <a:solidFill>
                  <a:srgbClr val="000000"/>
                </a:solidFill>
                <a:latin typeface="VictorBecker" panose="02000503040000020004" pitchFamily="2" charset="0"/>
                <a:ea typeface="Calibri" panose="020F0502020204030204" pitchFamily="34" charset="0"/>
                <a:cs typeface="Times New Roman" panose="02020603050405020304" pitchFamily="18" charset="0"/>
              </a:rPr>
              <a:t>IPSec</a:t>
            </a:r>
            <a:r>
              <a:rPr lang="fr-FR" sz="2400" dirty="0">
                <a:solidFill>
                  <a:srgbClr val="000000"/>
                </a:solidFill>
                <a:latin typeface="VictorBecker" panose="02000503040000020004" pitchFamily="2" charset="0"/>
                <a:ea typeface="Calibri" panose="020F0502020204030204" pitchFamily="34" charset="0"/>
                <a:cs typeface="Times New Roman" panose="02020603050405020304" pitchFamily="18" charset="0"/>
              </a:rPr>
              <a:t> sont : </a:t>
            </a:r>
            <a:endParaRPr lang="en-GB" sz="2800" dirty="0">
              <a:effectLst/>
              <a:latin typeface="VictorBecker" panose="0200050304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65776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7763" y="214715"/>
            <a:ext cx="3179075" cy="585801"/>
          </a:xfrm>
          <a:prstGeom prst="rect">
            <a:avLst/>
          </a:prstGeom>
        </p:spPr>
        <p:txBody>
          <a:bodyPr wrap="none">
            <a:spAutoFit/>
          </a:bodyPr>
          <a:lstStyle/>
          <a:p>
            <a:pPr marL="342900" lvl="0" indent="-342900" algn="just">
              <a:lnSpc>
                <a:spcPct val="150000"/>
              </a:lnSpc>
              <a:spcAft>
                <a:spcPts val="800"/>
              </a:spcAft>
              <a:buFont typeface="+mj-lt"/>
              <a:buAutoNum type="alphaLcPeriod"/>
            </a:pPr>
            <a:r>
              <a:rPr lang="fr-FR" sz="2400" b="1" dirty="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Le Mode Transport</a:t>
            </a:r>
            <a:endParaRPr lang="en-GB" sz="28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3" name="Rectangle 2"/>
          <p:cNvSpPr/>
          <p:nvPr/>
        </p:nvSpPr>
        <p:spPr>
          <a:xfrm>
            <a:off x="563880" y="1210201"/>
            <a:ext cx="10498507" cy="1938992"/>
          </a:xfrm>
          <a:prstGeom prst="rect">
            <a:avLst/>
          </a:prstGeom>
        </p:spPr>
        <p:txBody>
          <a:bodyPr wrap="square">
            <a:spAutoFit/>
          </a:bodyPr>
          <a:lstStyle/>
          <a:p>
            <a:pPr algn="just"/>
            <a:r>
              <a:rPr lang="fr-FR" sz="2400" dirty="0" smtClean="0">
                <a:solidFill>
                  <a:srgbClr val="000000"/>
                </a:solidFill>
                <a:latin typeface="VictorBecker" panose="02000503040000020004" pitchFamily="2" charset="0"/>
                <a:ea typeface="Calibri" panose="020F0502020204030204" pitchFamily="34" charset="0"/>
              </a:rPr>
              <a:t>		Le </a:t>
            </a:r>
            <a:r>
              <a:rPr lang="fr-FR" sz="2400" dirty="0">
                <a:solidFill>
                  <a:srgbClr val="000000"/>
                </a:solidFill>
                <a:latin typeface="VictorBecker" panose="02000503040000020004" pitchFamily="2" charset="0"/>
                <a:ea typeface="Calibri" panose="020F0502020204030204" pitchFamily="34" charset="0"/>
              </a:rPr>
              <a:t>mode transport prend un flux de niveau transport (couche de niveau 4 du modèle OSI) et réalise les mécanismes de signature et de chiffrement puis transmet les données à la couche IP. Dans ce mode, l'insertion de la couche </a:t>
            </a:r>
            <a:r>
              <a:rPr lang="fr-FR" sz="2400" dirty="0" err="1">
                <a:solidFill>
                  <a:srgbClr val="000000"/>
                </a:solidFill>
                <a:latin typeface="VictorBecker" panose="02000503040000020004" pitchFamily="2" charset="0"/>
                <a:ea typeface="Calibri" panose="020F0502020204030204" pitchFamily="34" charset="0"/>
              </a:rPr>
              <a:t>IPsec</a:t>
            </a:r>
            <a:r>
              <a:rPr lang="fr-FR" sz="2400" dirty="0">
                <a:solidFill>
                  <a:srgbClr val="000000"/>
                </a:solidFill>
                <a:latin typeface="VictorBecker" panose="02000503040000020004" pitchFamily="2" charset="0"/>
                <a:ea typeface="Calibri" panose="020F0502020204030204" pitchFamily="34" charset="0"/>
              </a:rPr>
              <a:t> est transparente entre TCP et IP. TCP envoie ses données vers </a:t>
            </a:r>
            <a:r>
              <a:rPr lang="fr-FR" sz="2400" dirty="0" err="1">
                <a:solidFill>
                  <a:srgbClr val="000000"/>
                </a:solidFill>
                <a:latin typeface="VictorBecker" panose="02000503040000020004" pitchFamily="2" charset="0"/>
                <a:ea typeface="Calibri" panose="020F0502020204030204" pitchFamily="34" charset="0"/>
              </a:rPr>
              <a:t>IPsec</a:t>
            </a:r>
            <a:r>
              <a:rPr lang="fr-FR" sz="2400" dirty="0">
                <a:solidFill>
                  <a:srgbClr val="000000"/>
                </a:solidFill>
                <a:latin typeface="VictorBecker" panose="02000503040000020004" pitchFamily="2" charset="0"/>
                <a:ea typeface="Calibri" panose="020F0502020204030204" pitchFamily="34" charset="0"/>
              </a:rPr>
              <a:t> comme il les enverrait vers </a:t>
            </a:r>
            <a:r>
              <a:rPr lang="fr-FR" sz="2400" dirty="0" smtClean="0">
                <a:solidFill>
                  <a:srgbClr val="000000"/>
                </a:solidFill>
                <a:latin typeface="VictorBecker" panose="02000503040000020004" pitchFamily="2" charset="0"/>
                <a:ea typeface="Calibri" panose="020F0502020204030204" pitchFamily="34" charset="0"/>
              </a:rPr>
              <a:t>IPv4.</a:t>
            </a:r>
            <a:endParaRPr lang="en-GB" sz="2400" dirty="0">
              <a:latin typeface="VictorBecker" panose="02000503040000020004" pitchFamily="2" charset="0"/>
            </a:endParaRPr>
          </a:p>
        </p:txBody>
      </p:sp>
      <p:sp>
        <p:nvSpPr>
          <p:cNvPr id="4" name="Rectangle 3"/>
          <p:cNvSpPr/>
          <p:nvPr/>
        </p:nvSpPr>
        <p:spPr>
          <a:xfrm>
            <a:off x="563880" y="3819917"/>
            <a:ext cx="10146030" cy="1569660"/>
          </a:xfrm>
          <a:prstGeom prst="rect">
            <a:avLst/>
          </a:prstGeom>
        </p:spPr>
        <p:txBody>
          <a:bodyPr wrap="square">
            <a:spAutoFit/>
          </a:bodyPr>
          <a:lstStyle/>
          <a:p>
            <a:pPr indent="457200" algn="just"/>
            <a:r>
              <a:rPr lang="fr-FR" sz="2400" dirty="0">
                <a:solidFill>
                  <a:srgbClr val="000000"/>
                </a:solidFill>
                <a:latin typeface="VictorBecker" panose="02000503040000020004" pitchFamily="2" charset="0"/>
                <a:ea typeface="Times New Roman" panose="02020603050405020304" pitchFamily="18" charset="0"/>
              </a:rPr>
              <a:t>L'inconvénient de ce mode réside dans le fait </a:t>
            </a:r>
            <a:r>
              <a:rPr lang="fr-FR" sz="2400" b="1" dirty="0">
                <a:solidFill>
                  <a:srgbClr val="000000"/>
                </a:solidFill>
                <a:latin typeface="VictorBecker" panose="02000503040000020004" pitchFamily="2" charset="0"/>
                <a:ea typeface="Times New Roman" panose="02020603050405020304" pitchFamily="18" charset="0"/>
              </a:rPr>
              <a:t>que l'en-tête extérieure est produite par la couche IP c'est-à-dire sans masquage d'adresse</a:t>
            </a:r>
            <a:r>
              <a:rPr lang="fr-FR" sz="2400" dirty="0">
                <a:solidFill>
                  <a:srgbClr val="000000"/>
                </a:solidFill>
                <a:latin typeface="VictorBecker" panose="02000503040000020004" pitchFamily="2" charset="0"/>
                <a:ea typeface="Times New Roman" panose="02020603050405020304" pitchFamily="18" charset="0"/>
              </a:rPr>
              <a:t>. </a:t>
            </a:r>
            <a:r>
              <a:rPr lang="fr-FR" sz="2400" b="1" dirty="0" smtClean="0">
                <a:solidFill>
                  <a:srgbClr val="000000"/>
                </a:solidFill>
                <a:latin typeface="VictorBecker" panose="02000503040000020004" pitchFamily="2" charset="0"/>
                <a:ea typeface="Times New Roman" panose="02020603050405020304" pitchFamily="18" charset="0"/>
              </a:rPr>
              <a:t>L'intérêt </a:t>
            </a:r>
            <a:r>
              <a:rPr lang="fr-FR" sz="2400" b="1" dirty="0">
                <a:solidFill>
                  <a:srgbClr val="000000"/>
                </a:solidFill>
                <a:latin typeface="VictorBecker" panose="02000503040000020004" pitchFamily="2" charset="0"/>
                <a:ea typeface="Times New Roman" panose="02020603050405020304" pitchFamily="18" charset="0"/>
              </a:rPr>
              <a:t>de ce mode réside dans une relative facilité de mise en œuvre</a:t>
            </a:r>
            <a:r>
              <a:rPr lang="fr-FR" sz="2400" dirty="0">
                <a:solidFill>
                  <a:srgbClr val="000000"/>
                </a:solidFill>
                <a:latin typeface="VictorBecker" panose="02000503040000020004" pitchFamily="2" charset="0"/>
                <a:ea typeface="Times New Roman" panose="02020603050405020304" pitchFamily="18" charset="0"/>
              </a:rPr>
              <a:t>.</a:t>
            </a:r>
            <a:endParaRPr lang="en-GB" sz="2000" dirty="0">
              <a:effectLst/>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36552241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09382" y="168995"/>
            <a:ext cx="2778774" cy="585673"/>
          </a:xfrm>
          <a:prstGeom prst="rect">
            <a:avLst/>
          </a:prstGeom>
        </p:spPr>
        <p:txBody>
          <a:bodyPr wrap="none">
            <a:spAutoFit/>
          </a:bodyPr>
          <a:lstStyle/>
          <a:p>
            <a:pPr lvl="0" algn="just">
              <a:lnSpc>
                <a:spcPct val="150000"/>
              </a:lnSpc>
            </a:pPr>
            <a:r>
              <a:rPr lang="fr-FR" sz="2400" b="1" dirty="0" smtClean="0">
                <a:solidFill>
                  <a:srgbClr val="FF0000"/>
                </a:solidFill>
                <a:latin typeface="VictorBecker" panose="02000503040000020004" pitchFamily="2" charset="0"/>
                <a:ea typeface="Times New Roman" panose="02020603050405020304" pitchFamily="18" charset="0"/>
              </a:rPr>
              <a:t>b. Le </a:t>
            </a:r>
            <a:r>
              <a:rPr lang="fr-FR" sz="2400" b="1" dirty="0">
                <a:solidFill>
                  <a:srgbClr val="FF0000"/>
                </a:solidFill>
                <a:latin typeface="VictorBecker" panose="02000503040000020004" pitchFamily="2" charset="0"/>
                <a:ea typeface="Times New Roman" panose="02020603050405020304" pitchFamily="18" charset="0"/>
              </a:rPr>
              <a:t>Mode Tunnel</a:t>
            </a:r>
            <a:endParaRPr lang="en-GB" sz="2000" dirty="0">
              <a:solidFill>
                <a:srgbClr val="FF0000"/>
              </a:solidFill>
              <a:effectLst/>
              <a:latin typeface="VictorBecker" panose="02000503040000020004" pitchFamily="2" charset="0"/>
              <a:ea typeface="Times New Roman" panose="02020603050405020304" pitchFamily="18" charset="0"/>
            </a:endParaRPr>
          </a:p>
        </p:txBody>
      </p:sp>
      <p:sp>
        <p:nvSpPr>
          <p:cNvPr id="6" name="Rectangle 5"/>
          <p:cNvSpPr/>
          <p:nvPr/>
        </p:nvSpPr>
        <p:spPr>
          <a:xfrm>
            <a:off x="537210" y="842740"/>
            <a:ext cx="10732770" cy="2308324"/>
          </a:xfrm>
          <a:prstGeom prst="rect">
            <a:avLst/>
          </a:prstGeom>
        </p:spPr>
        <p:txBody>
          <a:bodyPr wrap="square">
            <a:spAutoFit/>
          </a:bodyPr>
          <a:lstStyle/>
          <a:p>
            <a:pPr indent="457200" algn="just"/>
            <a:r>
              <a:rPr lang="fr-FR" sz="2400" dirty="0">
                <a:solidFill>
                  <a:srgbClr val="000000"/>
                </a:solidFill>
                <a:latin typeface="VictorBecker" panose="02000503040000020004" pitchFamily="2" charset="0"/>
                <a:ea typeface="Times New Roman" panose="02020603050405020304" pitchFamily="18" charset="0"/>
              </a:rPr>
              <a:t>Dans le mode tunnel, les données envoyées par l'application traversent la pile de protocole jusqu'à la couche IP incluse, puis sont envoyées vers le module </a:t>
            </a:r>
            <a:r>
              <a:rPr lang="fr-FR" sz="2400" dirty="0" err="1">
                <a:solidFill>
                  <a:srgbClr val="000000"/>
                </a:solidFill>
                <a:latin typeface="VictorBecker" panose="02000503040000020004" pitchFamily="2" charset="0"/>
                <a:ea typeface="Times New Roman" panose="02020603050405020304" pitchFamily="18" charset="0"/>
              </a:rPr>
              <a:t>IPsec</a:t>
            </a:r>
            <a:r>
              <a:rPr lang="fr-FR" sz="2400" dirty="0">
                <a:solidFill>
                  <a:srgbClr val="000000"/>
                </a:solidFill>
                <a:latin typeface="VictorBecker" panose="02000503040000020004" pitchFamily="2" charset="0"/>
                <a:ea typeface="Times New Roman" panose="02020603050405020304" pitchFamily="18" charset="0"/>
              </a:rPr>
              <a:t>. L'encapsulation </a:t>
            </a:r>
            <a:r>
              <a:rPr lang="fr-FR" sz="2400" dirty="0" err="1">
                <a:solidFill>
                  <a:srgbClr val="000000"/>
                </a:solidFill>
                <a:latin typeface="VictorBecker" panose="02000503040000020004" pitchFamily="2" charset="0"/>
                <a:ea typeface="Times New Roman" panose="02020603050405020304" pitchFamily="18" charset="0"/>
              </a:rPr>
              <a:t>IPsec</a:t>
            </a:r>
            <a:r>
              <a:rPr lang="fr-FR" sz="2400" dirty="0">
                <a:solidFill>
                  <a:srgbClr val="000000"/>
                </a:solidFill>
                <a:latin typeface="VictorBecker" panose="02000503040000020004" pitchFamily="2" charset="0"/>
                <a:ea typeface="Times New Roman" panose="02020603050405020304" pitchFamily="18" charset="0"/>
              </a:rPr>
              <a:t> en mode tunnel permet le masquage d'adresses. Le mode tunnel est généralement utilisé entre deux passerelles de sécurité (routeur, firewall, ...) alors que le mode transport se situe entre deux hôtes.</a:t>
            </a:r>
            <a:endParaRPr lang="en-GB" sz="2000" dirty="0">
              <a:effectLst/>
              <a:latin typeface="VictorBecker" panose="02000503040000020004" pitchFamily="2" charset="0"/>
              <a:ea typeface="Times New Roman" panose="02020603050405020304" pitchFamily="18" charset="0"/>
            </a:endParaRPr>
          </a:p>
        </p:txBody>
      </p:sp>
      <p:pic>
        <p:nvPicPr>
          <p:cNvPr id="7" name="Image 6" descr="Afficher l’image source"/>
          <p:cNvPicPr/>
          <p:nvPr/>
        </p:nvPicPr>
        <p:blipFill>
          <a:blip r:embed="rId2">
            <a:extLst>
              <a:ext uri="{28A0092B-C50C-407E-A947-70E740481C1C}">
                <a14:useLocalDpi xmlns:a14="http://schemas.microsoft.com/office/drawing/2010/main" val="0"/>
              </a:ext>
            </a:extLst>
          </a:blip>
          <a:srcRect/>
          <a:stretch>
            <a:fillRect/>
          </a:stretch>
        </p:blipFill>
        <p:spPr bwMode="auto">
          <a:xfrm>
            <a:off x="217170" y="3151064"/>
            <a:ext cx="6240780" cy="3570689"/>
          </a:xfrm>
          <a:prstGeom prst="rect">
            <a:avLst/>
          </a:prstGeom>
          <a:noFill/>
          <a:ln>
            <a:noFill/>
          </a:ln>
        </p:spPr>
      </p:pic>
      <p:sp>
        <p:nvSpPr>
          <p:cNvPr id="8" name="Rectangle 7"/>
          <p:cNvSpPr/>
          <p:nvPr/>
        </p:nvSpPr>
        <p:spPr>
          <a:xfrm>
            <a:off x="6457950" y="3454389"/>
            <a:ext cx="5734050" cy="461665"/>
          </a:xfrm>
          <a:prstGeom prst="rect">
            <a:avLst/>
          </a:prstGeom>
        </p:spPr>
        <p:txBody>
          <a:bodyPr wrap="square">
            <a:spAutoFit/>
          </a:bodyPr>
          <a:lstStyle/>
          <a:p>
            <a:pPr algn="just">
              <a:spcAft>
                <a:spcPts val="720"/>
              </a:spcAft>
            </a:pPr>
            <a:r>
              <a:rPr lang="fr-FR" sz="2400" i="1" dirty="0" smtClean="0">
                <a:solidFill>
                  <a:srgbClr val="000000"/>
                </a:solidFill>
                <a:latin typeface="VictorBecker" panose="02000503040000020004" pitchFamily="2" charset="0"/>
                <a:ea typeface="Times New Roman" panose="02020603050405020304" pitchFamily="18" charset="0"/>
              </a:rPr>
              <a:t>Fig4. Fonctionnement du protocole </a:t>
            </a:r>
            <a:r>
              <a:rPr lang="fr-FR" sz="2400" i="1" dirty="0" err="1" smtClean="0">
                <a:solidFill>
                  <a:srgbClr val="000000"/>
                </a:solidFill>
                <a:latin typeface="VictorBecker" panose="02000503040000020004" pitchFamily="2" charset="0"/>
                <a:ea typeface="Times New Roman" panose="02020603050405020304" pitchFamily="18" charset="0"/>
              </a:rPr>
              <a:t>IPsec</a:t>
            </a:r>
            <a:endParaRPr lang="fr-FR" sz="2400" i="1" dirty="0" smtClean="0">
              <a:solidFill>
                <a:srgbClr val="000000"/>
              </a:solidFill>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40854591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6240" y="198383"/>
            <a:ext cx="6082242" cy="585801"/>
          </a:xfrm>
          <a:prstGeom prst="rect">
            <a:avLst/>
          </a:prstGeom>
        </p:spPr>
        <p:txBody>
          <a:bodyPr wrap="none">
            <a:spAutoFit/>
          </a:bodyPr>
          <a:lstStyle/>
          <a:p>
            <a:pPr lvl="0" algn="just">
              <a:lnSpc>
                <a:spcPct val="150000"/>
              </a:lnSpc>
              <a:spcAft>
                <a:spcPts val="800"/>
              </a:spcAft>
            </a:pPr>
            <a:r>
              <a:rPr lang="fr-FR" sz="2400" b="1" dirty="0" smtClean="0">
                <a:solidFill>
                  <a:srgbClr val="FF0000"/>
                </a:solidFill>
                <a:latin typeface="VictorBecker" panose="02000503040000020004" pitchFamily="2" charset="0"/>
                <a:ea typeface="Calibri" panose="020F0502020204030204" pitchFamily="34" charset="0"/>
                <a:cs typeface="Times New Roman" panose="02020603050405020304" pitchFamily="18" charset="0"/>
              </a:rPr>
              <a:t>4. Les </a:t>
            </a:r>
            <a:r>
              <a:rPr lang="fr-FR" sz="24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Protocoles d'Authentification </a:t>
            </a:r>
            <a:r>
              <a:rPr lang="fr-FR" sz="2400" b="1" dirty="0" err="1">
                <a:solidFill>
                  <a:srgbClr val="FF0000"/>
                </a:solidFill>
                <a:latin typeface="VictorBecker" panose="02000503040000020004" pitchFamily="2" charset="0"/>
                <a:ea typeface="Calibri" panose="020F0502020204030204" pitchFamily="34" charset="0"/>
                <a:cs typeface="Times New Roman" panose="02020603050405020304" pitchFamily="18" charset="0"/>
              </a:rPr>
              <a:t>IPSec</a:t>
            </a:r>
            <a:r>
              <a:rPr lang="fr-FR" sz="24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 </a:t>
            </a:r>
            <a:endParaRPr lang="en-GB" sz="28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3" name="Rectangle 2"/>
          <p:cNvSpPr/>
          <p:nvPr/>
        </p:nvSpPr>
        <p:spPr>
          <a:xfrm>
            <a:off x="714324" y="1050293"/>
            <a:ext cx="2853795" cy="585801"/>
          </a:xfrm>
          <a:prstGeom prst="rect">
            <a:avLst/>
          </a:prstGeom>
        </p:spPr>
        <p:txBody>
          <a:bodyPr wrap="none">
            <a:spAutoFit/>
          </a:bodyPr>
          <a:lstStyle/>
          <a:p>
            <a:pPr marL="342900" lvl="0" indent="-342900" algn="just">
              <a:lnSpc>
                <a:spcPct val="150000"/>
              </a:lnSpc>
              <a:spcAft>
                <a:spcPts val="800"/>
              </a:spcAft>
              <a:buFont typeface="+mj-lt"/>
              <a:buAutoNum type="alphaLcPeriod"/>
            </a:pPr>
            <a:r>
              <a:rPr lang="fr-FR" sz="2400" b="1" dirty="0">
                <a:solidFill>
                  <a:srgbClr val="FF0000"/>
                </a:solidFill>
                <a:latin typeface="VictorBecker" panose="02000503040000020004" pitchFamily="2" charset="0"/>
                <a:ea typeface="Times New Roman" panose="02020603050405020304" pitchFamily="18" charset="0"/>
                <a:cs typeface="Times New Roman" panose="02020603050405020304" pitchFamily="18" charset="0"/>
              </a:rPr>
              <a:t>Le protocole AH</a:t>
            </a:r>
            <a:endParaRPr lang="en-GB" sz="28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4" name="Rectangle 3"/>
          <p:cNvSpPr/>
          <p:nvPr/>
        </p:nvSpPr>
        <p:spPr>
          <a:xfrm>
            <a:off x="550599" y="1864694"/>
            <a:ext cx="11007090" cy="1938992"/>
          </a:xfrm>
          <a:prstGeom prst="rect">
            <a:avLst/>
          </a:prstGeom>
        </p:spPr>
        <p:txBody>
          <a:bodyPr wrap="square">
            <a:spAutoFit/>
          </a:bodyPr>
          <a:lstStyle/>
          <a:p>
            <a:pPr algn="just"/>
            <a:r>
              <a:rPr lang="fr-FR" sz="2400" dirty="0">
                <a:solidFill>
                  <a:srgbClr val="000000"/>
                </a:solidFill>
                <a:latin typeface="VictorBecker" panose="02000503040000020004" pitchFamily="2" charset="0"/>
                <a:ea typeface="Calibri" panose="020F0502020204030204" pitchFamily="34" charset="0"/>
              </a:rPr>
              <a:t>Le protocole AH (Authentification Header) est conçu pour assurer l'intégrité en mode non connecté et l'authentification de l'origine des datagrammes IP sans chiffrement des données (pas de confidentialité). Son principe est d'adjoindre au datagramme IP classique un champ supplémentaire permettant à la réception de vérifier l'authenticité des données incluses dans le datagramme</a:t>
            </a:r>
            <a:endParaRPr lang="en-GB" sz="2400" dirty="0">
              <a:latin typeface="VictorBecker" panose="02000503040000020004" pitchFamily="2" charset="0"/>
            </a:endParaRPr>
          </a:p>
        </p:txBody>
      </p:sp>
      <p:sp>
        <p:nvSpPr>
          <p:cNvPr id="9" name="Rectangle 8"/>
          <p:cNvSpPr/>
          <p:nvPr/>
        </p:nvSpPr>
        <p:spPr>
          <a:xfrm>
            <a:off x="550599" y="4032286"/>
            <a:ext cx="10927080" cy="1569660"/>
          </a:xfrm>
          <a:prstGeom prst="rect">
            <a:avLst/>
          </a:prstGeom>
        </p:spPr>
        <p:txBody>
          <a:bodyPr wrap="square">
            <a:spAutoFit/>
          </a:bodyPr>
          <a:lstStyle/>
          <a:p>
            <a:pPr algn="just"/>
            <a:r>
              <a:rPr lang="fr-FR" sz="2400" dirty="0">
                <a:solidFill>
                  <a:srgbClr val="000000"/>
                </a:solidFill>
                <a:latin typeface="VictorBecker" panose="02000503040000020004" pitchFamily="2" charset="0"/>
                <a:ea typeface="Calibri" panose="020F0502020204030204" pitchFamily="34" charset="0"/>
              </a:rPr>
              <a:t>En effet, le contenu de la trame n'étant pas chiffré, le protocole AH ajoute une signature numérique au paquet IP sortant : un mécanisme de translation d'adresses réécrivant l'adresse </a:t>
            </a:r>
            <a:r>
              <a:rPr lang="fr-FR" sz="2400" dirty="0" smtClean="0">
                <a:solidFill>
                  <a:srgbClr val="000000"/>
                </a:solidFill>
                <a:latin typeface="VictorBecker" panose="02000503040000020004" pitchFamily="2" charset="0"/>
                <a:ea typeface="Calibri" panose="020F0502020204030204" pitchFamily="34" charset="0"/>
              </a:rPr>
              <a:t>source</a:t>
            </a:r>
            <a:r>
              <a:rPr lang="fr-FR" sz="2400" smtClean="0">
                <a:solidFill>
                  <a:srgbClr val="000000"/>
                </a:solidFill>
                <a:latin typeface="VictorBecker" panose="02000503040000020004" pitchFamily="2" charset="0"/>
                <a:ea typeface="Calibri" panose="020F0502020204030204" pitchFamily="34" charset="0"/>
              </a:rPr>
              <a:t>, fausse </a:t>
            </a:r>
            <a:r>
              <a:rPr lang="fr-FR" sz="2400" dirty="0">
                <a:solidFill>
                  <a:srgbClr val="000000"/>
                </a:solidFill>
                <a:latin typeface="VictorBecker" panose="02000503040000020004" pitchFamily="2" charset="0"/>
                <a:ea typeface="Calibri" panose="020F0502020204030204" pitchFamily="34" charset="0"/>
              </a:rPr>
              <a:t>systématiquement le calcul de vérification de la signature numérique effectuée à l'autre bout du tunnel VPN</a:t>
            </a:r>
            <a:endParaRPr lang="en-GB" sz="2400" dirty="0">
              <a:latin typeface="VictorBecker" panose="02000503040000020004" pitchFamily="2" charset="0"/>
            </a:endParaRPr>
          </a:p>
        </p:txBody>
      </p:sp>
    </p:spTree>
    <p:extLst>
      <p:ext uri="{BB962C8B-B14F-4D97-AF65-F5344CB8AC3E}">
        <p14:creationId xmlns:p14="http://schemas.microsoft.com/office/powerpoint/2010/main" val="4970590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64504" y="256300"/>
            <a:ext cx="7575600" cy="585673"/>
          </a:xfrm>
          <a:prstGeom prst="rect">
            <a:avLst/>
          </a:prstGeom>
        </p:spPr>
        <p:txBody>
          <a:bodyPr wrap="none">
            <a:spAutoFit/>
          </a:bodyPr>
          <a:lstStyle/>
          <a:p>
            <a:pPr lvl="0" algn="just">
              <a:lnSpc>
                <a:spcPct val="150000"/>
              </a:lnSpc>
            </a:pPr>
            <a:r>
              <a:rPr lang="en-GB" sz="2400" b="1" dirty="0" smtClean="0">
                <a:solidFill>
                  <a:srgbClr val="FF0000"/>
                </a:solidFill>
                <a:latin typeface="VictorBecker" panose="02000503040000020004" pitchFamily="2" charset="0"/>
                <a:ea typeface="Times New Roman" panose="02020603050405020304" pitchFamily="18" charset="0"/>
              </a:rPr>
              <a:t>b. Le </a:t>
            </a:r>
            <a:r>
              <a:rPr lang="en-GB" sz="2400" b="1" dirty="0">
                <a:solidFill>
                  <a:srgbClr val="FF0000"/>
                </a:solidFill>
                <a:latin typeface="VictorBecker" panose="02000503040000020004" pitchFamily="2" charset="0"/>
                <a:ea typeface="Times New Roman" panose="02020603050405020304" pitchFamily="18" charset="0"/>
              </a:rPr>
              <a:t>protocole ESP (Encapsulating Security Payload)</a:t>
            </a:r>
            <a:endParaRPr lang="en-GB" sz="2000" dirty="0">
              <a:solidFill>
                <a:srgbClr val="FF0000"/>
              </a:solidFill>
              <a:effectLst/>
              <a:latin typeface="VictorBecker" panose="02000503040000020004" pitchFamily="2" charset="0"/>
              <a:ea typeface="Times New Roman" panose="02020603050405020304" pitchFamily="18" charset="0"/>
            </a:endParaRPr>
          </a:p>
        </p:txBody>
      </p:sp>
      <p:sp>
        <p:nvSpPr>
          <p:cNvPr id="6" name="Rectangle 5"/>
          <p:cNvSpPr/>
          <p:nvPr/>
        </p:nvSpPr>
        <p:spPr>
          <a:xfrm>
            <a:off x="939114" y="841973"/>
            <a:ext cx="10008971" cy="830997"/>
          </a:xfrm>
          <a:prstGeom prst="rect">
            <a:avLst/>
          </a:prstGeom>
        </p:spPr>
        <p:txBody>
          <a:bodyPr wrap="square">
            <a:spAutoFit/>
          </a:bodyPr>
          <a:lstStyle/>
          <a:p>
            <a:pPr algn="just"/>
            <a:r>
              <a:rPr lang="fr-FR" sz="2400" dirty="0">
                <a:solidFill>
                  <a:srgbClr val="000000"/>
                </a:solidFill>
                <a:latin typeface="VictorBecker" panose="02000503040000020004" pitchFamily="2" charset="0"/>
                <a:ea typeface="Times New Roman" panose="02020603050405020304" pitchFamily="18" charset="0"/>
              </a:rPr>
              <a:t>Le protocole ESP peut assurer, au choix, un ou plusieurs des services suivants :</a:t>
            </a:r>
            <a:endParaRPr lang="en-GB" sz="2000" dirty="0">
              <a:effectLst/>
              <a:latin typeface="VictorBecker" panose="02000503040000020004" pitchFamily="2" charset="0"/>
              <a:ea typeface="Times New Roman" panose="02020603050405020304" pitchFamily="18" charset="0"/>
            </a:endParaRPr>
          </a:p>
        </p:txBody>
      </p:sp>
      <p:sp>
        <p:nvSpPr>
          <p:cNvPr id="7" name="Rectangle 6"/>
          <p:cNvSpPr/>
          <p:nvPr/>
        </p:nvSpPr>
        <p:spPr>
          <a:xfrm>
            <a:off x="691978" y="1672970"/>
            <a:ext cx="10750379" cy="3046988"/>
          </a:xfrm>
          <a:prstGeom prst="rect">
            <a:avLst/>
          </a:prstGeom>
        </p:spPr>
        <p:txBody>
          <a:bodyPr wrap="square">
            <a:spAutoFit/>
          </a:bodyPr>
          <a:lstStyle/>
          <a:p>
            <a:pPr marL="342900" lvl="0" indent="-342900" algn="just">
              <a:buFont typeface="Wingdings" panose="05000000000000000000" pitchFamily="2" charset="2"/>
              <a:buChar char=""/>
            </a:pPr>
            <a:r>
              <a:rPr lang="fr-FR" sz="2400" b="1">
                <a:solidFill>
                  <a:schemeClr val="tx2"/>
                </a:solidFill>
                <a:latin typeface="VictorBecker" panose="02000503040000020004" pitchFamily="2" charset="0"/>
                <a:ea typeface="Times New Roman" panose="02020603050405020304" pitchFamily="18" charset="0"/>
              </a:rPr>
              <a:t>Confidentialité des données et protection partielle contre l'analyse du trafic si l'on utilise le mode tunnel ;</a:t>
            </a:r>
            <a:endParaRPr lang="en-GB" sz="2400" b="1" dirty="0">
              <a:solidFill>
                <a:schemeClr val="tx2"/>
              </a:solidFill>
              <a:latin typeface="VictorBecker" panose="02000503040000020004" pitchFamily="2" charset="0"/>
              <a:ea typeface="Times New Roman" panose="02020603050405020304" pitchFamily="18" charset="0"/>
            </a:endParaRPr>
          </a:p>
          <a:p>
            <a:pPr marL="342900" lvl="0" indent="-342900" algn="jus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rPr>
              <a:t>Intégrité des données en mode non connecté et authentification de l'origine des données, protection partielle contre le rejet.</a:t>
            </a:r>
            <a:endParaRPr lang="en-GB" sz="2400" b="1" dirty="0">
              <a:solidFill>
                <a:schemeClr val="tx2"/>
              </a:solidFill>
              <a:latin typeface="VictorBecker" panose="02000503040000020004" pitchFamily="2" charset="0"/>
              <a:ea typeface="Times New Roman" panose="02020603050405020304" pitchFamily="18" charset="0"/>
            </a:endParaRPr>
          </a:p>
          <a:p>
            <a:pPr marL="342900" lvl="0" indent="-342900" algn="just">
              <a:buFont typeface="Wingdings" panose="05000000000000000000" pitchFamily="2" charset="2"/>
              <a:buChar char=""/>
            </a:pPr>
            <a:r>
              <a:rPr lang="fr-FR" sz="2400" b="1" dirty="0">
                <a:solidFill>
                  <a:schemeClr val="tx2"/>
                </a:solidFill>
                <a:latin typeface="VictorBecker" panose="02000503040000020004" pitchFamily="2" charset="0"/>
                <a:ea typeface="Times New Roman" panose="02020603050405020304" pitchFamily="18" charset="0"/>
              </a:rPr>
              <a:t>Contrairement au protocole AIT (Advanced Intelligent Tape), où l'on se contentait d'ajouter une en-tête supplémentaire au paquet IP, le protocole ESP fonctionne suivant le principe d'encapsulation : les données originales sont chiffrées puis encapsulées.</a:t>
            </a:r>
            <a:endParaRPr lang="en-GB" sz="2400" b="1" dirty="0">
              <a:solidFill>
                <a:schemeClr val="tx2"/>
              </a:solidFill>
              <a:effectLst/>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7520246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89548" y="0"/>
            <a:ext cx="7162800" cy="1618735"/>
          </a:xfrm>
        </p:spPr>
        <p:txBody>
          <a:bodyPr>
            <a:normAutofit/>
          </a:bodyPr>
          <a:lstStyle/>
          <a:p>
            <a:r>
              <a:rPr lang="fr-FR" sz="7200" b="1" u="sng" dirty="0" smtClean="0">
                <a:solidFill>
                  <a:srgbClr val="FF0000"/>
                </a:solidFill>
                <a:latin typeface="VictorBecker" panose="02000503040000020004" pitchFamily="2" charset="0"/>
              </a:rPr>
              <a:t>CONCLUSION</a:t>
            </a:r>
            <a:endParaRPr lang="en-GB" sz="7200" b="1" u="sng" dirty="0">
              <a:solidFill>
                <a:srgbClr val="FF0000"/>
              </a:solidFill>
              <a:latin typeface="VictorBecker" panose="02000503040000020004" pitchFamily="2" charset="0"/>
            </a:endParaRPr>
          </a:p>
        </p:txBody>
      </p:sp>
      <p:sp>
        <p:nvSpPr>
          <p:cNvPr id="2" name="Rectangle 1"/>
          <p:cNvSpPr/>
          <p:nvPr/>
        </p:nvSpPr>
        <p:spPr>
          <a:xfrm>
            <a:off x="333632" y="1618735"/>
            <a:ext cx="10997856" cy="4524315"/>
          </a:xfrm>
          <a:prstGeom prst="rect">
            <a:avLst/>
          </a:prstGeom>
        </p:spPr>
        <p:txBody>
          <a:bodyPr wrap="square">
            <a:spAutoFit/>
          </a:bodyPr>
          <a:lstStyle/>
          <a:p>
            <a:pPr indent="457200" algn="just">
              <a:spcAft>
                <a:spcPts val="720"/>
              </a:spcAft>
            </a:pPr>
            <a:r>
              <a:rPr lang="fr-FR" sz="2400" dirty="0" err="1">
                <a:solidFill>
                  <a:srgbClr val="000000"/>
                </a:solidFill>
                <a:latin typeface="VictorBecker" panose="02000503040000020004" pitchFamily="2" charset="0"/>
                <a:ea typeface="Times New Roman" panose="02020603050405020304" pitchFamily="18" charset="0"/>
              </a:rPr>
              <a:t>IPSec</a:t>
            </a:r>
            <a:r>
              <a:rPr lang="fr-FR" sz="2400" dirty="0">
                <a:solidFill>
                  <a:srgbClr val="000000"/>
                </a:solidFill>
                <a:latin typeface="VictorBecker" panose="02000503040000020004" pitchFamily="2" charset="0"/>
                <a:ea typeface="Times New Roman" panose="02020603050405020304" pitchFamily="18" charset="0"/>
              </a:rPr>
              <a:t> est un système très complet qui peut répondre à beaucoup de besoins en matière de sécurité et s'adapter à de nombreuses situations. Sa conception en fait un système très sûr et sa nature de norme garantit l'interopérabilité entre les équipements de différents fournisseurs. Ces avantages, couplés à la prédominance grandissante du protocole IP, vont certainement faire d'</a:t>
            </a:r>
            <a:r>
              <a:rPr lang="fr-FR" sz="2400" dirty="0" err="1">
                <a:solidFill>
                  <a:srgbClr val="000000"/>
                </a:solidFill>
                <a:latin typeface="VictorBecker" panose="02000503040000020004" pitchFamily="2" charset="0"/>
                <a:ea typeface="Times New Roman" panose="02020603050405020304" pitchFamily="18" charset="0"/>
              </a:rPr>
              <a:t>IPSec</a:t>
            </a:r>
            <a:r>
              <a:rPr lang="fr-FR" sz="2400" dirty="0">
                <a:solidFill>
                  <a:srgbClr val="000000"/>
                </a:solidFill>
                <a:latin typeface="VictorBecker" panose="02000503040000020004" pitchFamily="2" charset="0"/>
                <a:ea typeface="Times New Roman" panose="02020603050405020304" pitchFamily="18" charset="0"/>
              </a:rPr>
              <a:t> un acteur important de la sécurité des réseaux informatiques. Il lui manque encore, pour être utilisé à grande échelle, un peu de maturité et surtout un système de gestion centralisée et dynamique des politiques de sécurité. Les avancées actuelles dans ce domaine laissent à penser qu'il ne s'agit que d'une question de temps avant qu'un tel système ne voie le jour. L'apparition d'infrastructures à clefs publiques fonctionnelles et reconnues est également indispensable pour une utilisation pratique et répandue d'</a:t>
            </a:r>
            <a:r>
              <a:rPr lang="fr-FR" sz="2400" dirty="0" err="1">
                <a:solidFill>
                  <a:srgbClr val="000000"/>
                </a:solidFill>
                <a:latin typeface="VictorBecker" panose="02000503040000020004" pitchFamily="2" charset="0"/>
                <a:ea typeface="Times New Roman" panose="02020603050405020304" pitchFamily="18" charset="0"/>
              </a:rPr>
              <a:t>IPSec</a:t>
            </a:r>
            <a:r>
              <a:rPr lang="fr-FR" sz="2400" dirty="0">
                <a:solidFill>
                  <a:srgbClr val="000000"/>
                </a:solidFill>
                <a:latin typeface="VictorBecker" panose="02000503040000020004" pitchFamily="2" charset="0"/>
                <a:ea typeface="Times New Roman" panose="02020603050405020304" pitchFamily="18" charset="0"/>
              </a:rPr>
              <a:t>.</a:t>
            </a:r>
            <a:endParaRPr lang="en-GB" sz="2000" dirty="0">
              <a:effectLst/>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354261943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303483" y="1898064"/>
            <a:ext cx="7162800" cy="1618735"/>
          </a:xfrm>
        </p:spPr>
        <p:txBody>
          <a:bodyPr>
            <a:noAutofit/>
          </a:bodyPr>
          <a:lstStyle/>
          <a:p>
            <a:r>
              <a:rPr lang="fr-FR" sz="11500" b="1" u="sng" dirty="0" smtClean="0">
                <a:solidFill>
                  <a:schemeClr val="tx2"/>
                </a:solidFill>
                <a:latin typeface="VictorBecker" panose="02000503040000020004" pitchFamily="2" charset="0"/>
              </a:rPr>
              <a:t>THANKS!!!</a:t>
            </a:r>
            <a:endParaRPr lang="en-GB" sz="11500" b="1" u="sng" dirty="0">
              <a:solidFill>
                <a:schemeClr val="tx2"/>
              </a:solidFill>
              <a:latin typeface="VictorBecker" panose="02000503040000020004" pitchFamily="2"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283" y="2571507"/>
            <a:ext cx="3161426" cy="3608933"/>
          </a:xfrm>
          <a:prstGeom prst="rect">
            <a:avLst/>
          </a:prstGeom>
        </p:spPr>
      </p:pic>
    </p:spTree>
    <p:extLst>
      <p:ext uri="{BB962C8B-B14F-4D97-AF65-F5344CB8AC3E}">
        <p14:creationId xmlns:p14="http://schemas.microsoft.com/office/powerpoint/2010/main" val="35454395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74900" y="224817"/>
            <a:ext cx="7162800" cy="1596177"/>
          </a:xfrm>
        </p:spPr>
        <p:txBody>
          <a:bodyPr>
            <a:normAutofit/>
          </a:bodyPr>
          <a:lstStyle/>
          <a:p>
            <a:r>
              <a:rPr lang="fr-FR" sz="7200" b="1" u="sng" dirty="0" smtClean="0">
                <a:solidFill>
                  <a:srgbClr val="FF0000"/>
                </a:solidFill>
                <a:latin typeface="VictorBecker" panose="02000503040000020004" pitchFamily="2" charset="0"/>
              </a:rPr>
              <a:t>INTRODUCTION</a:t>
            </a:r>
            <a:endParaRPr lang="en-GB" sz="7200" b="1" u="sng" dirty="0">
              <a:solidFill>
                <a:srgbClr val="FF0000"/>
              </a:solidFill>
              <a:latin typeface="VictorBecker" panose="02000503040000020004" pitchFamily="2" charset="0"/>
            </a:endParaRPr>
          </a:p>
        </p:txBody>
      </p:sp>
      <p:sp>
        <p:nvSpPr>
          <p:cNvPr id="5" name="Espace réservé du contenu 2"/>
          <p:cNvSpPr txBox="1">
            <a:spLocks/>
          </p:cNvSpPr>
          <p:nvPr/>
        </p:nvSpPr>
        <p:spPr>
          <a:xfrm>
            <a:off x="602702" y="2190803"/>
            <a:ext cx="10707196" cy="181086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just">
              <a:buNone/>
            </a:pPr>
            <a:r>
              <a:rPr lang="fr-FR" sz="2400" cap="none" dirty="0" smtClean="0">
                <a:latin typeface="VictorBecker" panose="02000503040000020004" pitchFamily="2" charset="0"/>
              </a:rPr>
              <a:t>	Dans le domaine de la sécurité dans les réseaux, il existe plusieurs solutions de sécurité telles que le protocole </a:t>
            </a:r>
            <a:r>
              <a:rPr lang="fr-FR" sz="2400" b="1" cap="none" dirty="0" err="1" smtClean="0">
                <a:latin typeface="VictorBecker" panose="02000503040000020004" pitchFamily="2" charset="0"/>
              </a:rPr>
              <a:t>ipsec</a:t>
            </a:r>
            <a:r>
              <a:rPr lang="fr-FR" sz="2400" b="1" cap="none" dirty="0" smtClean="0">
                <a:latin typeface="VictorBecker" panose="02000503040000020004" pitchFamily="2" charset="0"/>
              </a:rPr>
              <a:t> (</a:t>
            </a:r>
            <a:r>
              <a:rPr lang="fr-FR" sz="2400" b="1" cap="none" dirty="0" err="1" smtClean="0">
                <a:latin typeface="VictorBecker" panose="02000503040000020004" pitchFamily="2" charset="0"/>
              </a:rPr>
              <a:t>ip</a:t>
            </a:r>
            <a:r>
              <a:rPr lang="fr-FR" sz="2400" b="1" cap="none" dirty="0" smtClean="0">
                <a:latin typeface="VictorBecker" panose="02000503040000020004" pitchFamily="2" charset="0"/>
              </a:rPr>
              <a:t> </a:t>
            </a:r>
            <a:r>
              <a:rPr lang="fr-FR" sz="2400" b="1" cap="none" dirty="0" err="1" smtClean="0">
                <a:latin typeface="VictorBecker" panose="02000503040000020004" pitchFamily="2" charset="0"/>
              </a:rPr>
              <a:t>security</a:t>
            </a:r>
            <a:r>
              <a:rPr lang="fr-FR" sz="2400" b="1" cap="none" dirty="0" smtClean="0">
                <a:latin typeface="VictorBecker" panose="02000503040000020004" pitchFamily="2" charset="0"/>
              </a:rPr>
              <a:t>), </a:t>
            </a:r>
            <a:r>
              <a:rPr lang="fr-FR" sz="2400" cap="none" dirty="0" smtClean="0">
                <a:latin typeface="VictorBecker" panose="02000503040000020004" pitchFamily="2" charset="0"/>
              </a:rPr>
              <a:t>le protocole </a:t>
            </a:r>
            <a:r>
              <a:rPr lang="fr-FR" sz="2400" b="1" cap="none" dirty="0" err="1" smtClean="0">
                <a:latin typeface="VictorBecker" panose="02000503040000020004" pitchFamily="2" charset="0"/>
              </a:rPr>
              <a:t>ssl</a:t>
            </a:r>
            <a:r>
              <a:rPr lang="fr-FR" sz="2400" b="1" cap="none" dirty="0" smtClean="0">
                <a:latin typeface="VictorBecker" panose="02000503040000020004" pitchFamily="2" charset="0"/>
              </a:rPr>
              <a:t>/</a:t>
            </a:r>
            <a:r>
              <a:rPr lang="fr-FR" sz="2400" b="1" cap="none" dirty="0" err="1" smtClean="0">
                <a:latin typeface="VictorBecker" panose="02000503040000020004" pitchFamily="2" charset="0"/>
              </a:rPr>
              <a:t>tls</a:t>
            </a:r>
            <a:r>
              <a:rPr lang="fr-FR" sz="2400" b="1" cap="none" dirty="0" smtClean="0">
                <a:latin typeface="VictorBecker" panose="02000503040000020004" pitchFamily="2" charset="0"/>
              </a:rPr>
              <a:t> (socket </a:t>
            </a:r>
            <a:r>
              <a:rPr lang="fr-FR" sz="2400" b="1" cap="none" dirty="0" err="1" smtClean="0">
                <a:latin typeface="VictorBecker" panose="02000503040000020004" pitchFamily="2" charset="0"/>
              </a:rPr>
              <a:t>secure</a:t>
            </a:r>
            <a:r>
              <a:rPr lang="fr-FR" sz="2400" b="1" cap="none" dirty="0" smtClean="0">
                <a:latin typeface="VictorBecker" panose="02000503040000020004" pitchFamily="2" charset="0"/>
              </a:rPr>
              <a:t> layer/transport layer </a:t>
            </a:r>
            <a:r>
              <a:rPr lang="fr-FR" sz="2400" b="1" cap="none" dirty="0" err="1" smtClean="0">
                <a:latin typeface="VictorBecker" panose="02000503040000020004" pitchFamily="2" charset="0"/>
              </a:rPr>
              <a:t>security</a:t>
            </a:r>
            <a:r>
              <a:rPr lang="fr-FR" sz="2400" b="1" cap="none" dirty="0" smtClean="0">
                <a:latin typeface="VictorBecker" panose="02000503040000020004" pitchFamily="2" charset="0"/>
              </a:rPr>
              <a:t>) </a:t>
            </a:r>
            <a:r>
              <a:rPr lang="fr-FR" sz="2400" cap="none" dirty="0" smtClean="0">
                <a:latin typeface="VictorBecker" panose="02000503040000020004" pitchFamily="2" charset="0"/>
              </a:rPr>
              <a:t>et le protocole </a:t>
            </a:r>
            <a:r>
              <a:rPr lang="fr-FR" sz="2400" b="1" cap="none" dirty="0" err="1" smtClean="0">
                <a:latin typeface="VictorBecker" panose="02000503040000020004" pitchFamily="2" charset="0"/>
              </a:rPr>
              <a:t>ssh</a:t>
            </a:r>
            <a:r>
              <a:rPr lang="fr-FR" sz="2400" b="1" cap="none" dirty="0" smtClean="0">
                <a:latin typeface="VictorBecker" panose="02000503040000020004" pitchFamily="2" charset="0"/>
              </a:rPr>
              <a:t> (</a:t>
            </a:r>
            <a:r>
              <a:rPr lang="fr-FR" sz="2400" b="1" cap="none" dirty="0" err="1" smtClean="0">
                <a:latin typeface="VictorBecker" panose="02000503040000020004" pitchFamily="2" charset="0"/>
              </a:rPr>
              <a:t>secure</a:t>
            </a:r>
            <a:r>
              <a:rPr lang="fr-FR" sz="2400" b="1" cap="none" dirty="0" smtClean="0">
                <a:latin typeface="VictorBecker" panose="02000503040000020004" pitchFamily="2" charset="0"/>
              </a:rPr>
              <a:t> </a:t>
            </a:r>
            <a:r>
              <a:rPr lang="fr-FR" sz="2400" b="1" cap="none" dirty="0" err="1" smtClean="0">
                <a:latin typeface="VictorBecker" panose="02000503040000020004" pitchFamily="2" charset="0"/>
              </a:rPr>
              <a:t>shell</a:t>
            </a:r>
            <a:r>
              <a:rPr lang="fr-FR" sz="2400" b="1" cap="none" dirty="0" smtClean="0">
                <a:latin typeface="VictorBecker" panose="02000503040000020004" pitchFamily="2" charset="0"/>
              </a:rPr>
              <a:t>).</a:t>
            </a:r>
            <a:endParaRPr lang="fr-FR" sz="4000" b="1" cap="none" dirty="0" smtClean="0">
              <a:solidFill>
                <a:schemeClr val="tx2"/>
              </a:solidFill>
              <a:latin typeface="VictorBecker" panose="02000503040000020004" pitchFamily="2" charset="0"/>
            </a:endParaRPr>
          </a:p>
        </p:txBody>
      </p:sp>
      <p:sp>
        <p:nvSpPr>
          <p:cNvPr id="8" name="Espace réservé du contenu 2"/>
          <p:cNvSpPr txBox="1">
            <a:spLocks/>
          </p:cNvSpPr>
          <p:nvPr/>
        </p:nvSpPr>
        <p:spPr>
          <a:xfrm>
            <a:off x="602702" y="4371473"/>
            <a:ext cx="10707196" cy="10541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just">
              <a:buNone/>
            </a:pPr>
            <a:r>
              <a:rPr lang="fr-FR" sz="2400" b="1" cap="none" dirty="0" smtClean="0">
                <a:latin typeface="VictorBecker" panose="02000503040000020004" pitchFamily="2" charset="0"/>
              </a:rPr>
              <a:t>	Un protocole </a:t>
            </a:r>
            <a:r>
              <a:rPr lang="fr-FR" sz="2400" cap="none" dirty="0" smtClean="0">
                <a:latin typeface="VictorBecker" panose="02000503040000020004" pitchFamily="2" charset="0"/>
              </a:rPr>
              <a:t>c’est un ensemble de règles et procédures qui régissent les échanges entre les équipements d’un réseau.</a:t>
            </a:r>
            <a:endParaRPr lang="fr-FR" sz="4400" b="1" cap="none" dirty="0" smtClean="0">
              <a:solidFill>
                <a:schemeClr val="tx2"/>
              </a:solidFill>
              <a:latin typeface="VictorBecker" panose="02000503040000020004" pitchFamily="2" charset="0"/>
            </a:endParaRPr>
          </a:p>
        </p:txBody>
      </p:sp>
    </p:spTree>
    <p:extLst>
      <p:ext uri="{BB962C8B-B14F-4D97-AF65-F5344CB8AC3E}">
        <p14:creationId xmlns:p14="http://schemas.microsoft.com/office/powerpoint/2010/main" val="235170310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71700" y="174017"/>
            <a:ext cx="8343900" cy="1596177"/>
          </a:xfrm>
        </p:spPr>
        <p:txBody>
          <a:bodyPr>
            <a:normAutofit fontScale="90000"/>
          </a:bodyPr>
          <a:lstStyle/>
          <a:p>
            <a:r>
              <a:rPr lang="fr-FR" sz="4800" b="1" u="sng" dirty="0">
                <a:solidFill>
                  <a:schemeClr val="tx2"/>
                </a:solidFill>
                <a:latin typeface="VictorBecker" panose="02000503040000020004" pitchFamily="2" charset="0"/>
              </a:rPr>
              <a:t>CHAPITRE 1 : </a:t>
            </a:r>
            <a:r>
              <a:rPr lang="fr-FR" sz="4800" b="1" dirty="0">
                <a:solidFill>
                  <a:schemeClr val="tx2"/>
                </a:solidFill>
                <a:latin typeface="VictorBecker" panose="02000503040000020004" pitchFamily="2" charset="0"/>
              </a:rPr>
              <a:t>IMPLEMENTATION DU PROTOCOLE VPN</a:t>
            </a:r>
          </a:p>
        </p:txBody>
      </p:sp>
      <p:sp>
        <p:nvSpPr>
          <p:cNvPr id="5" name="Espace réservé du contenu 2"/>
          <p:cNvSpPr txBox="1">
            <a:spLocks/>
          </p:cNvSpPr>
          <p:nvPr/>
        </p:nvSpPr>
        <p:spPr>
          <a:xfrm>
            <a:off x="615402" y="2657424"/>
            <a:ext cx="10707196" cy="181086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fr-FR" sz="2400" cap="none" dirty="0" smtClean="0">
                <a:latin typeface="VictorBecker" panose="02000503040000020004" pitchFamily="2" charset="0"/>
              </a:rPr>
              <a:t>Un réseau VPN repose sur un protocole appelé « </a:t>
            </a:r>
            <a:r>
              <a:rPr lang="fr-FR" sz="2400" b="1" cap="none" dirty="0" smtClean="0">
                <a:latin typeface="VictorBecker" panose="02000503040000020004" pitchFamily="2" charset="0"/>
              </a:rPr>
              <a:t>protocole de tunneling</a:t>
            </a:r>
            <a:r>
              <a:rPr lang="fr-FR" sz="2400" cap="none" dirty="0" smtClean="0">
                <a:latin typeface="VictorBecker" panose="02000503040000020004" pitchFamily="2" charset="0"/>
              </a:rPr>
              <a:t> ». ce protocole permet de faire circuler les informations de l’entreprise de façon cryptée d’un bout À l’autre du tunnel. Ainsi, les utilisateurs ont l’impression de se connecter directement sur le réseau de leur entreprise. </a:t>
            </a:r>
            <a:endParaRPr lang="en-GB" sz="2400" cap="none" dirty="0">
              <a:latin typeface="VictorBecker" panose="02000503040000020004" pitchFamily="2" charset="0"/>
            </a:endParaRPr>
          </a:p>
        </p:txBody>
      </p:sp>
      <p:sp>
        <p:nvSpPr>
          <p:cNvPr id="3" name="Rectangle 2"/>
          <p:cNvSpPr/>
          <p:nvPr/>
        </p:nvSpPr>
        <p:spPr>
          <a:xfrm>
            <a:off x="3496287" y="1774152"/>
            <a:ext cx="5394425" cy="529119"/>
          </a:xfrm>
          <a:prstGeom prst="rect">
            <a:avLst/>
          </a:prstGeom>
        </p:spPr>
        <p:txBody>
          <a:bodyPr wrap="none">
            <a:spAutoFit/>
          </a:bodyPr>
          <a:lstStyle/>
          <a:p>
            <a:pPr marL="342900" lvl="0" indent="-342900">
              <a:lnSpc>
                <a:spcPct val="107000"/>
              </a:lnSpc>
              <a:spcAft>
                <a:spcPts val="800"/>
              </a:spcAft>
              <a:buFont typeface="+mj-lt"/>
              <a:buAutoNum type="romanUcPeriod"/>
            </a:pPr>
            <a:r>
              <a:rPr lang="fr-FR" sz="28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PRINCIPE GENERAL D’UN VPN</a:t>
            </a:r>
            <a:endParaRPr lang="en-GB" sz="28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endParaRPr>
          </a:p>
        </p:txBody>
      </p:sp>
      <p:sp>
        <p:nvSpPr>
          <p:cNvPr id="4" name="Rectangle 3"/>
          <p:cNvSpPr/>
          <p:nvPr/>
        </p:nvSpPr>
        <p:spPr>
          <a:xfrm>
            <a:off x="323850" y="4804918"/>
            <a:ext cx="11290300" cy="1200329"/>
          </a:xfrm>
          <a:prstGeom prst="rect">
            <a:avLst/>
          </a:prstGeom>
        </p:spPr>
        <p:txBody>
          <a:bodyPr wrap="square">
            <a:spAutoFit/>
          </a:bodyPr>
          <a:lstStyle/>
          <a:p>
            <a:pPr indent="457200" algn="just">
              <a:spcAft>
                <a:spcPts val="720"/>
              </a:spcAft>
            </a:pPr>
            <a:r>
              <a:rPr lang="fr-FR" sz="2400" dirty="0">
                <a:solidFill>
                  <a:srgbClr val="000000"/>
                </a:solidFill>
                <a:latin typeface="VictorBecker" panose="02000503040000020004" pitchFamily="2" charset="0"/>
                <a:ea typeface="Times New Roman" panose="02020603050405020304" pitchFamily="18" charset="0"/>
              </a:rPr>
              <a:t>Le principe de tunneling consiste à construire un chemin virtuel après avoir identifié l’émetteur et le destinataire. Par la suite, la source chiffre les données et les achemine en empruntant </a:t>
            </a:r>
            <a:r>
              <a:rPr lang="fr-FR" sz="2400" dirty="0" smtClean="0">
                <a:solidFill>
                  <a:srgbClr val="000000"/>
                </a:solidFill>
                <a:latin typeface="VictorBecker" panose="02000503040000020004" pitchFamily="2" charset="0"/>
                <a:ea typeface="Times New Roman" panose="02020603050405020304" pitchFamily="18" charset="0"/>
              </a:rPr>
              <a:t>ce </a:t>
            </a:r>
            <a:r>
              <a:rPr lang="fr-FR" sz="2400" dirty="0">
                <a:solidFill>
                  <a:srgbClr val="000000"/>
                </a:solidFill>
                <a:latin typeface="VictorBecker" panose="02000503040000020004" pitchFamily="2" charset="0"/>
                <a:ea typeface="Times New Roman" panose="02020603050405020304" pitchFamily="18" charset="0"/>
              </a:rPr>
              <a:t>chemin virtuel. </a:t>
            </a:r>
            <a:endParaRPr lang="en-GB" sz="2000" dirty="0">
              <a:effectLst/>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1181486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txBox="1">
            <a:spLocks/>
          </p:cNvSpPr>
          <p:nvPr/>
        </p:nvSpPr>
        <p:spPr>
          <a:xfrm>
            <a:off x="637901" y="1021117"/>
            <a:ext cx="10916198" cy="49947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fr-FR" sz="2400" cap="none" dirty="0" smtClean="0">
                <a:latin typeface="VictorBecker" panose="02000503040000020004" pitchFamily="2" charset="0"/>
              </a:rPr>
              <a:t>Un système de VPN doit pouvoir mettre en œuvre les fonctionnalités suivantes :</a:t>
            </a:r>
            <a:endParaRPr lang="en-GB" sz="2400" cap="none" dirty="0">
              <a:latin typeface="VictorBecker" panose="02000503040000020004" pitchFamily="2" charset="0"/>
            </a:endParaRPr>
          </a:p>
        </p:txBody>
      </p:sp>
      <p:sp>
        <p:nvSpPr>
          <p:cNvPr id="6" name="Rectangle 5"/>
          <p:cNvSpPr/>
          <p:nvPr/>
        </p:nvSpPr>
        <p:spPr>
          <a:xfrm>
            <a:off x="1790700" y="398594"/>
            <a:ext cx="8610600" cy="553357"/>
          </a:xfrm>
          <a:prstGeom prst="rect">
            <a:avLst/>
          </a:prstGeom>
        </p:spPr>
        <p:txBody>
          <a:bodyPr wrap="square">
            <a:spAutoFit/>
          </a:bodyPr>
          <a:lstStyle/>
          <a:p>
            <a:pPr lvl="0">
              <a:lnSpc>
                <a:spcPct val="107000"/>
              </a:lnSpc>
              <a:spcAft>
                <a:spcPts val="800"/>
              </a:spcAft>
            </a:pPr>
            <a:r>
              <a:rPr lang="fr-FR" sz="2800" b="1" dirty="0" smtClean="0">
                <a:solidFill>
                  <a:srgbClr val="FF0000"/>
                </a:solidFill>
                <a:latin typeface="VictorBecker" panose="02000503040000020004" pitchFamily="2" charset="0"/>
                <a:ea typeface="Calibri" panose="020F0502020204030204" pitchFamily="34" charset="0"/>
                <a:cs typeface="Times New Roman" panose="02020603050405020304" pitchFamily="18" charset="0"/>
              </a:rPr>
              <a:t>II. CARACTERISTIQUES </a:t>
            </a:r>
            <a:r>
              <a:rPr lang="fr-FR" sz="28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FONDAMENTALES D’UN VPN</a:t>
            </a:r>
            <a:endParaRPr lang="en-GB" sz="28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7" name="Rectangle 6"/>
          <p:cNvSpPr/>
          <p:nvPr/>
        </p:nvSpPr>
        <p:spPr>
          <a:xfrm>
            <a:off x="508000" y="1559308"/>
            <a:ext cx="10769600" cy="1200329"/>
          </a:xfrm>
          <a:prstGeom prst="rect">
            <a:avLst/>
          </a:prstGeom>
        </p:spPr>
        <p:txBody>
          <a:bodyPr wrap="square">
            <a:spAutoFit/>
          </a:bodyPr>
          <a:lstStyle/>
          <a:p>
            <a:pPr marL="342900" lvl="0" indent="-342900" algn="just">
              <a:spcAft>
                <a:spcPts val="720"/>
              </a:spcAft>
              <a:buFont typeface="Symbol" panose="05050102010706020507" pitchFamily="18" charset="2"/>
              <a:buChar char=""/>
            </a:pPr>
            <a:r>
              <a:rPr lang="fr-FR" sz="2400" b="1" dirty="0">
                <a:solidFill>
                  <a:srgbClr val="FF0000"/>
                </a:solidFill>
                <a:latin typeface="VictorBecker" panose="02000503040000020004" pitchFamily="2" charset="0"/>
                <a:ea typeface="Times New Roman" panose="02020603050405020304" pitchFamily="18" charset="0"/>
              </a:rPr>
              <a:t>Authentification d’utilisateur</a:t>
            </a:r>
            <a:r>
              <a:rPr lang="fr-FR" sz="2400" dirty="0">
                <a:solidFill>
                  <a:srgbClr val="000000"/>
                </a:solidFill>
                <a:latin typeface="VictorBecker" panose="02000503040000020004" pitchFamily="2" charset="0"/>
                <a:ea typeface="Times New Roman" panose="02020603050405020304" pitchFamily="18" charset="0"/>
              </a:rPr>
              <a:t>. Seuls les utilisateurs autorisés doivent pouvoir s’identifier sur le réseau virtuel. De plus, un historique des connexions et des actions effectuées sur le réseau doit être conservé.</a:t>
            </a:r>
            <a:endParaRPr lang="en-GB" sz="2000" dirty="0">
              <a:effectLst/>
              <a:latin typeface="VictorBecker" panose="02000503040000020004" pitchFamily="2" charset="0"/>
              <a:ea typeface="Times New Roman" panose="02020603050405020304" pitchFamily="18" charset="0"/>
            </a:endParaRPr>
          </a:p>
        </p:txBody>
      </p:sp>
      <p:sp>
        <p:nvSpPr>
          <p:cNvPr id="8" name="Rectangle 7"/>
          <p:cNvSpPr/>
          <p:nvPr/>
        </p:nvSpPr>
        <p:spPr>
          <a:xfrm>
            <a:off x="381000" y="2785037"/>
            <a:ext cx="10769600" cy="1200329"/>
          </a:xfrm>
          <a:prstGeom prst="rect">
            <a:avLst/>
          </a:prstGeom>
        </p:spPr>
        <p:txBody>
          <a:bodyPr wrap="square">
            <a:spAutoFit/>
          </a:bodyPr>
          <a:lstStyle/>
          <a:p>
            <a:pPr marL="342900" lvl="0" indent="-342900" algn="just">
              <a:spcAft>
                <a:spcPts val="720"/>
              </a:spcAft>
              <a:buFont typeface="Symbol" panose="05050102010706020507" pitchFamily="18" charset="2"/>
              <a:buChar char=""/>
            </a:pPr>
            <a:r>
              <a:rPr lang="fr-FR" sz="2400" b="1" dirty="0" smtClean="0">
                <a:solidFill>
                  <a:srgbClr val="FF0000"/>
                </a:solidFill>
                <a:latin typeface="VictorBecker" panose="02000503040000020004" pitchFamily="2" charset="0"/>
                <a:ea typeface="Times New Roman" panose="02020603050405020304" pitchFamily="18" charset="0"/>
              </a:rPr>
              <a:t>Gestion d’adresses</a:t>
            </a:r>
            <a:r>
              <a:rPr lang="fr-FR" sz="2400" dirty="0" smtClean="0">
                <a:solidFill>
                  <a:srgbClr val="FF0000"/>
                </a:solidFill>
                <a:latin typeface="VictorBecker" panose="02000503040000020004" pitchFamily="2" charset="0"/>
                <a:ea typeface="Times New Roman" panose="02020603050405020304" pitchFamily="18" charset="0"/>
              </a:rPr>
              <a:t>. </a:t>
            </a:r>
            <a:r>
              <a:rPr lang="fr-FR" sz="2400" dirty="0" smtClean="0">
                <a:latin typeface="VictorBecker" panose="02000503040000020004" pitchFamily="2" charset="0"/>
                <a:ea typeface="Times New Roman" panose="02020603050405020304" pitchFamily="18" charset="0"/>
              </a:rPr>
              <a:t>Chaque client sur le réseau doit avoir une adresse privée. Cette adresse privée doit rester confidentielle. Un nouveau client doit pouvoir se connecter facilement au réseau et recevoir une adresse.</a:t>
            </a:r>
            <a:endParaRPr lang="en-GB" sz="2000" dirty="0">
              <a:effectLst/>
              <a:latin typeface="VictorBecker" panose="02000503040000020004" pitchFamily="2" charset="0"/>
              <a:ea typeface="Times New Roman" panose="02020603050405020304" pitchFamily="18" charset="0"/>
            </a:endParaRPr>
          </a:p>
        </p:txBody>
      </p:sp>
      <p:sp>
        <p:nvSpPr>
          <p:cNvPr id="10" name="Rectangle 9"/>
          <p:cNvSpPr/>
          <p:nvPr/>
        </p:nvSpPr>
        <p:spPr>
          <a:xfrm>
            <a:off x="381000" y="3944832"/>
            <a:ext cx="10769600" cy="830997"/>
          </a:xfrm>
          <a:prstGeom prst="rect">
            <a:avLst/>
          </a:prstGeom>
        </p:spPr>
        <p:txBody>
          <a:bodyPr wrap="square">
            <a:spAutoFit/>
          </a:bodyPr>
          <a:lstStyle/>
          <a:p>
            <a:pPr marL="342900" lvl="0" indent="-342900" algn="just">
              <a:spcAft>
                <a:spcPts val="720"/>
              </a:spcAft>
              <a:buFont typeface="Symbol" panose="05050102010706020507" pitchFamily="18" charset="2"/>
              <a:buChar char=""/>
            </a:pPr>
            <a:r>
              <a:rPr lang="fr-FR" sz="2400" b="1" dirty="0">
                <a:solidFill>
                  <a:srgbClr val="FF0000"/>
                </a:solidFill>
                <a:latin typeface="VictorBecker" panose="02000503040000020004" pitchFamily="2" charset="0"/>
                <a:ea typeface="Times New Roman" panose="02020603050405020304" pitchFamily="18" charset="0"/>
              </a:rPr>
              <a:t>Cryptage des données</a:t>
            </a:r>
            <a:r>
              <a:rPr lang="fr-FR" sz="2400" dirty="0">
                <a:solidFill>
                  <a:srgbClr val="FF0000"/>
                </a:solidFill>
                <a:latin typeface="VictorBecker" panose="02000503040000020004" pitchFamily="2" charset="0"/>
                <a:ea typeface="Times New Roman" panose="02020603050405020304" pitchFamily="18" charset="0"/>
              </a:rPr>
              <a:t>. </a:t>
            </a:r>
            <a:r>
              <a:rPr lang="fr-FR" sz="2400" dirty="0">
                <a:solidFill>
                  <a:srgbClr val="000000"/>
                </a:solidFill>
                <a:latin typeface="VictorBecker" panose="02000503040000020004" pitchFamily="2" charset="0"/>
                <a:ea typeface="Times New Roman" panose="02020603050405020304" pitchFamily="18" charset="0"/>
              </a:rPr>
              <a:t>Lors de leurs transports sur le réseau public les données doivent être protégées par un cryptage efficace.</a:t>
            </a:r>
            <a:endParaRPr lang="en-GB" sz="2000" dirty="0">
              <a:effectLst/>
              <a:latin typeface="VictorBecker" panose="02000503040000020004" pitchFamily="2" charset="0"/>
              <a:ea typeface="Times New Roman" panose="02020603050405020304" pitchFamily="18" charset="0"/>
            </a:endParaRPr>
          </a:p>
        </p:txBody>
      </p:sp>
      <p:sp>
        <p:nvSpPr>
          <p:cNvPr id="11" name="Rectangle 10"/>
          <p:cNvSpPr/>
          <p:nvPr/>
        </p:nvSpPr>
        <p:spPr>
          <a:xfrm>
            <a:off x="381000" y="4855495"/>
            <a:ext cx="10769600" cy="830997"/>
          </a:xfrm>
          <a:prstGeom prst="rect">
            <a:avLst/>
          </a:prstGeom>
        </p:spPr>
        <p:txBody>
          <a:bodyPr wrap="square">
            <a:spAutoFit/>
          </a:bodyPr>
          <a:lstStyle/>
          <a:p>
            <a:pPr marL="342900" lvl="0" indent="-342900" algn="just">
              <a:spcAft>
                <a:spcPts val="720"/>
              </a:spcAft>
              <a:buFont typeface="Symbol" panose="05050102010706020507" pitchFamily="18" charset="2"/>
              <a:buChar char=""/>
            </a:pPr>
            <a:r>
              <a:rPr lang="fr-FR" sz="2400" b="1" dirty="0">
                <a:solidFill>
                  <a:srgbClr val="FF0000"/>
                </a:solidFill>
                <a:latin typeface="VictorBecker" panose="02000503040000020004" pitchFamily="2" charset="0"/>
                <a:ea typeface="Times New Roman" panose="02020603050405020304" pitchFamily="18" charset="0"/>
              </a:rPr>
              <a:t>Gestion de clés</a:t>
            </a:r>
            <a:r>
              <a:rPr lang="fr-FR" sz="2400" dirty="0">
                <a:solidFill>
                  <a:srgbClr val="FF0000"/>
                </a:solidFill>
                <a:latin typeface="VictorBecker" panose="02000503040000020004" pitchFamily="2" charset="0"/>
                <a:ea typeface="Times New Roman" panose="02020603050405020304" pitchFamily="18" charset="0"/>
              </a:rPr>
              <a:t>. </a:t>
            </a:r>
            <a:r>
              <a:rPr lang="fr-FR" sz="2400" dirty="0">
                <a:solidFill>
                  <a:srgbClr val="000000"/>
                </a:solidFill>
                <a:latin typeface="VictorBecker" panose="02000503040000020004" pitchFamily="2" charset="0"/>
                <a:ea typeface="Times New Roman" panose="02020603050405020304" pitchFamily="18" charset="0"/>
              </a:rPr>
              <a:t>Les clés de cryptage pour le client et le serveur doivent pouvoir être générées et régénérées.</a:t>
            </a:r>
            <a:endParaRPr lang="en-GB" sz="2000" dirty="0">
              <a:effectLst/>
              <a:latin typeface="VictorBecker" panose="02000503040000020004" pitchFamily="2" charset="0"/>
              <a:ea typeface="Times New Roman" panose="02020603050405020304" pitchFamily="18" charset="0"/>
            </a:endParaRPr>
          </a:p>
        </p:txBody>
      </p:sp>
      <p:sp>
        <p:nvSpPr>
          <p:cNvPr id="12" name="Rectangle 11"/>
          <p:cNvSpPr/>
          <p:nvPr/>
        </p:nvSpPr>
        <p:spPr>
          <a:xfrm>
            <a:off x="381000" y="5686492"/>
            <a:ext cx="10896600" cy="830997"/>
          </a:xfrm>
          <a:prstGeom prst="rect">
            <a:avLst/>
          </a:prstGeom>
        </p:spPr>
        <p:txBody>
          <a:bodyPr wrap="square">
            <a:spAutoFit/>
          </a:bodyPr>
          <a:lstStyle/>
          <a:p>
            <a:pPr marL="342900" lvl="0" indent="-342900" algn="just">
              <a:spcAft>
                <a:spcPts val="720"/>
              </a:spcAft>
              <a:buFont typeface="Symbol" panose="05050102010706020507" pitchFamily="18" charset="2"/>
              <a:buChar char=""/>
            </a:pPr>
            <a:r>
              <a:rPr lang="fr-FR" sz="2400" b="1" dirty="0">
                <a:solidFill>
                  <a:srgbClr val="FF0000"/>
                </a:solidFill>
                <a:latin typeface="VictorBecker" panose="02000503040000020004" pitchFamily="2" charset="0"/>
                <a:ea typeface="Times New Roman" panose="02020603050405020304" pitchFamily="18" charset="0"/>
              </a:rPr>
              <a:t>Prise en charge multi protocole</a:t>
            </a:r>
            <a:r>
              <a:rPr lang="fr-FR" sz="2400" dirty="0">
                <a:solidFill>
                  <a:srgbClr val="FF0000"/>
                </a:solidFill>
                <a:latin typeface="VictorBecker" panose="02000503040000020004" pitchFamily="2" charset="0"/>
                <a:ea typeface="Times New Roman" panose="02020603050405020304" pitchFamily="18" charset="0"/>
              </a:rPr>
              <a:t>. </a:t>
            </a:r>
            <a:r>
              <a:rPr lang="fr-FR" sz="2400" dirty="0">
                <a:solidFill>
                  <a:srgbClr val="000000"/>
                </a:solidFill>
                <a:latin typeface="VictorBecker" panose="02000503040000020004" pitchFamily="2" charset="0"/>
                <a:ea typeface="Times New Roman" panose="02020603050405020304" pitchFamily="18" charset="0"/>
              </a:rPr>
              <a:t>La solution VPN doit supporter les protocoles les plus utilisés sur les réseaux publics en particulier IP.</a:t>
            </a:r>
            <a:endParaRPr lang="en-GB" sz="2000" dirty="0">
              <a:effectLst/>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368077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txBox="1">
            <a:spLocks/>
          </p:cNvSpPr>
          <p:nvPr/>
        </p:nvSpPr>
        <p:spPr>
          <a:xfrm>
            <a:off x="637901" y="1021117"/>
            <a:ext cx="6423299" cy="49947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fr-FR" sz="2400" cap="none" dirty="0" smtClean="0">
                <a:latin typeface="VictorBecker" panose="02000503040000020004" pitchFamily="2" charset="0"/>
              </a:rPr>
              <a:t>Il existe 3 types standard d’utilisation des VPN.</a:t>
            </a:r>
            <a:endParaRPr lang="en-GB" sz="2400" b="1" cap="none" dirty="0">
              <a:latin typeface="VictorBecker" panose="02000503040000020004" pitchFamily="2" charset="0"/>
            </a:endParaRPr>
          </a:p>
        </p:txBody>
      </p:sp>
      <p:sp>
        <p:nvSpPr>
          <p:cNvPr id="6" name="Rectangle 5"/>
          <p:cNvSpPr/>
          <p:nvPr/>
        </p:nvSpPr>
        <p:spPr>
          <a:xfrm>
            <a:off x="2832100" y="282453"/>
            <a:ext cx="6083300" cy="738664"/>
          </a:xfrm>
          <a:prstGeom prst="rect">
            <a:avLst/>
          </a:prstGeom>
        </p:spPr>
        <p:txBody>
          <a:bodyPr wrap="square">
            <a:spAutoFit/>
          </a:bodyPr>
          <a:lstStyle/>
          <a:p>
            <a:pPr lvl="0" algn="just">
              <a:lnSpc>
                <a:spcPct val="150000"/>
              </a:lnSpc>
              <a:spcAft>
                <a:spcPts val="800"/>
              </a:spcAft>
            </a:pPr>
            <a:r>
              <a:rPr lang="fr-FR" sz="2800" b="1" dirty="0" smtClean="0">
                <a:solidFill>
                  <a:srgbClr val="FF0000"/>
                </a:solidFill>
                <a:latin typeface="VictorBecker" panose="02000503040000020004" pitchFamily="2" charset="0"/>
                <a:ea typeface="Calibri" panose="020F0502020204030204" pitchFamily="34" charset="0"/>
                <a:cs typeface="Times New Roman" panose="02020603050405020304" pitchFamily="18" charset="0"/>
              </a:rPr>
              <a:t>III.  </a:t>
            </a:r>
            <a:r>
              <a:rPr lang="fr-FR" sz="28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LES FONCTIONNALITES DES VPN</a:t>
            </a:r>
            <a:endParaRPr lang="en-GB" sz="32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endParaRPr>
          </a:p>
        </p:txBody>
      </p:sp>
      <p:sp>
        <p:nvSpPr>
          <p:cNvPr id="3" name="Rectangle 2"/>
          <p:cNvSpPr/>
          <p:nvPr/>
        </p:nvSpPr>
        <p:spPr>
          <a:xfrm>
            <a:off x="4310403" y="1666633"/>
            <a:ext cx="3126690" cy="529119"/>
          </a:xfrm>
          <a:prstGeom prst="rect">
            <a:avLst/>
          </a:prstGeom>
        </p:spPr>
        <p:txBody>
          <a:bodyPr wrap="none">
            <a:spAutoFit/>
          </a:bodyPr>
          <a:lstStyle/>
          <a:p>
            <a:pPr lvl="0">
              <a:lnSpc>
                <a:spcPct val="107000"/>
              </a:lnSpc>
              <a:spcAft>
                <a:spcPts val="800"/>
              </a:spcAft>
              <a:buSzPts val="1400"/>
            </a:pPr>
            <a:r>
              <a:rPr lang="fr-FR" sz="2800" b="1" dirty="0" smtClean="0">
                <a:solidFill>
                  <a:srgbClr val="FF0000"/>
                </a:solidFill>
                <a:latin typeface="VictorBecker" panose="02000503040000020004" pitchFamily="2" charset="0"/>
                <a:ea typeface="Calibri" panose="020F0502020204030204" pitchFamily="34" charset="0"/>
                <a:cs typeface="Times New Roman" panose="02020603050405020304" pitchFamily="18" charset="0"/>
              </a:rPr>
              <a:t>1. Le </a:t>
            </a:r>
            <a:r>
              <a:rPr lang="fr-FR" sz="28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VPN </a:t>
            </a:r>
            <a:r>
              <a:rPr lang="fr-FR" sz="2800" b="1" dirty="0" smtClean="0">
                <a:solidFill>
                  <a:srgbClr val="FF0000"/>
                </a:solidFill>
                <a:latin typeface="VictorBecker" panose="02000503040000020004" pitchFamily="2" charset="0"/>
                <a:ea typeface="Calibri" panose="020F0502020204030204" pitchFamily="34" charset="0"/>
                <a:cs typeface="Times New Roman" panose="02020603050405020304" pitchFamily="18" charset="0"/>
              </a:rPr>
              <a:t>d’Accès</a:t>
            </a:r>
            <a:endParaRPr lang="en-GB" sz="24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4" name="Rectangle 3"/>
          <p:cNvSpPr/>
          <p:nvPr/>
        </p:nvSpPr>
        <p:spPr>
          <a:xfrm>
            <a:off x="579300" y="2246552"/>
            <a:ext cx="10588899" cy="1200329"/>
          </a:xfrm>
          <a:prstGeom prst="rect">
            <a:avLst/>
          </a:prstGeom>
        </p:spPr>
        <p:txBody>
          <a:bodyPr wrap="square">
            <a:spAutoFit/>
          </a:bodyPr>
          <a:lstStyle/>
          <a:p>
            <a:pPr algn="just">
              <a:spcAft>
                <a:spcPts val="720"/>
              </a:spcAft>
            </a:pPr>
            <a:r>
              <a:rPr lang="fr-FR" sz="2400" dirty="0">
                <a:solidFill>
                  <a:srgbClr val="000000"/>
                </a:solidFill>
                <a:latin typeface="VictorBecker" panose="02000503040000020004" pitchFamily="2" charset="0"/>
                <a:ea typeface="Times New Roman" panose="02020603050405020304" pitchFamily="18" charset="0"/>
              </a:rPr>
              <a:t>Le VPN d’accès est utilisé pour permettre à des utilisateurs itinérants d’accéder au réseau privé. L’utilisateur se sert d’une connexion Internet pour établir la connexion VPN. </a:t>
            </a:r>
            <a:endParaRPr lang="en-GB" sz="2000" dirty="0">
              <a:effectLst/>
              <a:latin typeface="VictorBecker" panose="02000503040000020004" pitchFamily="2" charset="0"/>
              <a:ea typeface="Times New Roman" panose="02020603050405020304" pitchFamily="18" charset="0"/>
            </a:endParaRPr>
          </a:p>
        </p:txBody>
      </p:sp>
      <p:sp>
        <p:nvSpPr>
          <p:cNvPr id="9" name="Rectangle 8"/>
          <p:cNvSpPr/>
          <p:nvPr/>
        </p:nvSpPr>
        <p:spPr>
          <a:xfrm>
            <a:off x="579300" y="3294481"/>
            <a:ext cx="2601803" cy="585160"/>
          </a:xfrm>
          <a:prstGeom prst="rect">
            <a:avLst/>
          </a:prstGeom>
        </p:spPr>
        <p:txBody>
          <a:bodyPr wrap="none">
            <a:spAutoFit/>
          </a:bodyPr>
          <a:lstStyle/>
          <a:p>
            <a:pPr algn="just">
              <a:lnSpc>
                <a:spcPct val="150000"/>
              </a:lnSpc>
              <a:spcAft>
                <a:spcPts val="720"/>
              </a:spcAft>
            </a:pPr>
            <a:r>
              <a:rPr lang="fr-FR" sz="2400" dirty="0">
                <a:solidFill>
                  <a:srgbClr val="000000"/>
                </a:solidFill>
                <a:latin typeface="VictorBecker" panose="02000503040000020004" pitchFamily="2" charset="0"/>
                <a:ea typeface="Times New Roman" panose="02020603050405020304" pitchFamily="18" charset="0"/>
              </a:rPr>
              <a:t>Il existe deux cas :</a:t>
            </a:r>
            <a:endParaRPr lang="en-GB" sz="2000" dirty="0">
              <a:effectLst/>
              <a:latin typeface="VictorBecker" panose="02000503040000020004" pitchFamily="2" charset="0"/>
              <a:ea typeface="Times New Roman" panose="02020603050405020304" pitchFamily="18" charset="0"/>
            </a:endParaRPr>
          </a:p>
        </p:txBody>
      </p:sp>
      <p:sp>
        <p:nvSpPr>
          <p:cNvPr id="13" name="Rectangle 12"/>
          <p:cNvSpPr/>
          <p:nvPr/>
        </p:nvSpPr>
        <p:spPr>
          <a:xfrm>
            <a:off x="579299" y="3955841"/>
            <a:ext cx="10588899" cy="1569660"/>
          </a:xfrm>
          <a:prstGeom prst="rect">
            <a:avLst/>
          </a:prstGeom>
        </p:spPr>
        <p:txBody>
          <a:bodyPr wrap="square">
            <a:spAutoFit/>
          </a:bodyPr>
          <a:lstStyle/>
          <a:p>
            <a:pPr marL="342900" lvl="0" indent="-342900" algn="just">
              <a:spcAft>
                <a:spcPts val="720"/>
              </a:spcAft>
              <a:buFont typeface="Symbol" panose="05050102010706020507" pitchFamily="18" charset="2"/>
              <a:buChar char=""/>
            </a:pPr>
            <a:r>
              <a:rPr lang="fr-FR" sz="2400" b="1" dirty="0">
                <a:solidFill>
                  <a:schemeClr val="tx2"/>
                </a:solidFill>
                <a:latin typeface="VictorBecker" panose="02000503040000020004" pitchFamily="2" charset="0"/>
                <a:ea typeface="Times New Roman" panose="02020603050405020304" pitchFamily="18" charset="0"/>
              </a:rPr>
              <a:t>L’utilisateur demande au fournisseur d’accès de lui établir une connexion cryptée vers le serveur distant : il communique avec le NAS (Network Access Server) du fournisseur d’accès et c’est le NAS qui établit la connexion cryptée.</a:t>
            </a:r>
            <a:endParaRPr lang="en-GB" sz="2000" b="1" dirty="0">
              <a:solidFill>
                <a:schemeClr val="tx2"/>
              </a:solidFill>
              <a:effectLst/>
              <a:latin typeface="VictorBecker" panose="02000503040000020004" pitchFamily="2" charset="0"/>
              <a:ea typeface="Times New Roman" panose="02020603050405020304" pitchFamily="18" charset="0"/>
            </a:endParaRPr>
          </a:p>
        </p:txBody>
      </p:sp>
      <p:sp>
        <p:nvSpPr>
          <p:cNvPr id="14" name="Rectangle 13"/>
          <p:cNvSpPr/>
          <p:nvPr/>
        </p:nvSpPr>
        <p:spPr>
          <a:xfrm>
            <a:off x="579298" y="5487401"/>
            <a:ext cx="10588900" cy="1200329"/>
          </a:xfrm>
          <a:prstGeom prst="rect">
            <a:avLst/>
          </a:prstGeom>
        </p:spPr>
        <p:txBody>
          <a:bodyPr wrap="square">
            <a:spAutoFit/>
          </a:bodyPr>
          <a:lstStyle/>
          <a:p>
            <a:pPr marL="342900" lvl="0" indent="-342900" algn="just">
              <a:spcAft>
                <a:spcPts val="720"/>
              </a:spcAft>
              <a:buFont typeface="Symbol" panose="05050102010706020507" pitchFamily="18" charset="2"/>
              <a:buChar char=""/>
            </a:pPr>
            <a:r>
              <a:rPr lang="fr-FR" sz="2400" b="1" dirty="0">
                <a:solidFill>
                  <a:schemeClr val="tx2"/>
                </a:solidFill>
                <a:latin typeface="VictorBecker" panose="02000503040000020004" pitchFamily="2" charset="0"/>
                <a:ea typeface="Times New Roman" panose="02020603050405020304" pitchFamily="18" charset="0"/>
              </a:rPr>
              <a:t>L’utilisateur possède son propre logiciel client pour le VPN auquel cas il établit directement la communication de manière cryptée vers le réseau de l’entreprise.</a:t>
            </a:r>
            <a:endParaRPr lang="en-GB" sz="2000" b="1" dirty="0">
              <a:solidFill>
                <a:schemeClr val="tx2"/>
              </a:solidFill>
              <a:effectLst/>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15874379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80">
                                          <p:stCondLst>
                                            <p:cond delay="0"/>
                                          </p:stCondLst>
                                        </p:cTn>
                                        <p:tgtEl>
                                          <p:spTgt spid="14"/>
                                        </p:tgtEl>
                                      </p:cBhvr>
                                    </p:animEffect>
                                    <p:anim calcmode="lin" valueType="num">
                                      <p:cBhvr>
                                        <p:cTn id="2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1" dur="26">
                                          <p:stCondLst>
                                            <p:cond delay="650"/>
                                          </p:stCondLst>
                                        </p:cTn>
                                        <p:tgtEl>
                                          <p:spTgt spid="14"/>
                                        </p:tgtEl>
                                      </p:cBhvr>
                                      <p:to x="100000" y="60000"/>
                                    </p:animScale>
                                    <p:animScale>
                                      <p:cBhvr>
                                        <p:cTn id="32" dur="166" decel="50000">
                                          <p:stCondLst>
                                            <p:cond delay="676"/>
                                          </p:stCondLst>
                                        </p:cTn>
                                        <p:tgtEl>
                                          <p:spTgt spid="14"/>
                                        </p:tgtEl>
                                      </p:cBhvr>
                                      <p:to x="100000" y="100000"/>
                                    </p:animScale>
                                    <p:animScale>
                                      <p:cBhvr>
                                        <p:cTn id="33" dur="26">
                                          <p:stCondLst>
                                            <p:cond delay="1312"/>
                                          </p:stCondLst>
                                        </p:cTn>
                                        <p:tgtEl>
                                          <p:spTgt spid="14"/>
                                        </p:tgtEl>
                                      </p:cBhvr>
                                      <p:to x="100000" y="80000"/>
                                    </p:animScale>
                                    <p:animScale>
                                      <p:cBhvr>
                                        <p:cTn id="34" dur="166" decel="50000">
                                          <p:stCondLst>
                                            <p:cond delay="1338"/>
                                          </p:stCondLst>
                                        </p:cTn>
                                        <p:tgtEl>
                                          <p:spTgt spid="14"/>
                                        </p:tgtEl>
                                      </p:cBhvr>
                                      <p:to x="100000" y="100000"/>
                                    </p:animScale>
                                    <p:animScale>
                                      <p:cBhvr>
                                        <p:cTn id="35" dur="26">
                                          <p:stCondLst>
                                            <p:cond delay="1642"/>
                                          </p:stCondLst>
                                        </p:cTn>
                                        <p:tgtEl>
                                          <p:spTgt spid="14"/>
                                        </p:tgtEl>
                                      </p:cBhvr>
                                      <p:to x="100000" y="90000"/>
                                    </p:animScale>
                                    <p:animScale>
                                      <p:cBhvr>
                                        <p:cTn id="36" dur="166" decel="50000">
                                          <p:stCondLst>
                                            <p:cond delay="1668"/>
                                          </p:stCondLst>
                                        </p:cTn>
                                        <p:tgtEl>
                                          <p:spTgt spid="14"/>
                                        </p:tgtEl>
                                      </p:cBhvr>
                                      <p:to x="100000" y="100000"/>
                                    </p:animScale>
                                    <p:animScale>
                                      <p:cBhvr>
                                        <p:cTn id="37" dur="26">
                                          <p:stCondLst>
                                            <p:cond delay="1808"/>
                                          </p:stCondLst>
                                        </p:cTn>
                                        <p:tgtEl>
                                          <p:spTgt spid="14"/>
                                        </p:tgtEl>
                                      </p:cBhvr>
                                      <p:to x="100000" y="95000"/>
                                    </p:animScale>
                                    <p:animScale>
                                      <p:cBhvr>
                                        <p:cTn id="38"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100" y="554335"/>
            <a:ext cx="10083800" cy="830997"/>
          </a:xfrm>
          <a:prstGeom prst="rect">
            <a:avLst/>
          </a:prstGeom>
        </p:spPr>
        <p:txBody>
          <a:bodyPr wrap="square">
            <a:spAutoFit/>
          </a:bodyPr>
          <a:lstStyle/>
          <a:p>
            <a:pPr algn="just">
              <a:spcAft>
                <a:spcPts val="720"/>
              </a:spcAft>
            </a:pPr>
            <a:r>
              <a:rPr lang="fr-FR" sz="2400" dirty="0">
                <a:solidFill>
                  <a:srgbClr val="000000"/>
                </a:solidFill>
                <a:latin typeface="VictorBecker" panose="02000503040000020004" pitchFamily="2" charset="0"/>
                <a:ea typeface="Times New Roman" panose="02020603050405020304" pitchFamily="18" charset="0"/>
              </a:rPr>
              <a:t>Les deux méthodes possèdent chacune leurs </a:t>
            </a:r>
            <a:r>
              <a:rPr lang="fr-FR" sz="2400" b="1" dirty="0">
                <a:solidFill>
                  <a:srgbClr val="000000"/>
                </a:solidFill>
                <a:latin typeface="VictorBecker" panose="02000503040000020004" pitchFamily="2" charset="0"/>
                <a:ea typeface="Times New Roman" panose="02020603050405020304" pitchFamily="18" charset="0"/>
              </a:rPr>
              <a:t>avantages</a:t>
            </a:r>
            <a:r>
              <a:rPr lang="fr-FR" sz="2400" dirty="0">
                <a:solidFill>
                  <a:srgbClr val="000000"/>
                </a:solidFill>
                <a:latin typeface="VictorBecker" panose="02000503040000020004" pitchFamily="2" charset="0"/>
                <a:ea typeface="Times New Roman" panose="02020603050405020304" pitchFamily="18" charset="0"/>
              </a:rPr>
              <a:t> et leurs</a:t>
            </a:r>
            <a:r>
              <a:rPr lang="fr-FR" sz="2400" b="1" dirty="0">
                <a:solidFill>
                  <a:srgbClr val="000000"/>
                </a:solidFill>
                <a:latin typeface="VictorBecker" panose="02000503040000020004" pitchFamily="2" charset="0"/>
                <a:ea typeface="Times New Roman" panose="02020603050405020304" pitchFamily="18" charset="0"/>
              </a:rPr>
              <a:t> inconvénients</a:t>
            </a:r>
            <a:r>
              <a:rPr lang="fr-FR" sz="2400" dirty="0">
                <a:solidFill>
                  <a:srgbClr val="000000"/>
                </a:solidFill>
                <a:latin typeface="VictorBecker" panose="02000503040000020004" pitchFamily="2" charset="0"/>
                <a:ea typeface="Times New Roman" panose="02020603050405020304" pitchFamily="18" charset="0"/>
              </a:rPr>
              <a:t> :</a:t>
            </a:r>
            <a:endParaRPr lang="en-GB" sz="2000" dirty="0">
              <a:effectLst/>
              <a:latin typeface="VictorBecker" panose="02000503040000020004" pitchFamily="2" charset="0"/>
              <a:ea typeface="Times New Roman" panose="02020603050405020304" pitchFamily="18" charset="0"/>
            </a:endParaRPr>
          </a:p>
        </p:txBody>
      </p:sp>
      <p:sp>
        <p:nvSpPr>
          <p:cNvPr id="5" name="Rectangle 4"/>
          <p:cNvSpPr/>
          <p:nvPr/>
        </p:nvSpPr>
        <p:spPr>
          <a:xfrm>
            <a:off x="660400" y="1539439"/>
            <a:ext cx="10922000" cy="1938992"/>
          </a:xfrm>
          <a:prstGeom prst="rect">
            <a:avLst/>
          </a:prstGeom>
        </p:spPr>
        <p:txBody>
          <a:bodyPr wrap="square">
            <a:spAutoFit/>
          </a:bodyPr>
          <a:lstStyle/>
          <a:p>
            <a:pPr marL="342900" lvl="0" indent="-342900" algn="just">
              <a:spcAft>
                <a:spcPts val="720"/>
              </a:spcAft>
              <a:buFont typeface="Symbol" panose="05050102010706020507" pitchFamily="18" charset="2"/>
              <a:buChar char=""/>
            </a:pPr>
            <a:r>
              <a:rPr lang="fr-FR" sz="2400" b="1" dirty="0">
                <a:solidFill>
                  <a:schemeClr val="tx2"/>
                </a:solidFill>
                <a:latin typeface="VictorBecker" panose="02000503040000020004" pitchFamily="2" charset="0"/>
                <a:ea typeface="Times New Roman" panose="02020603050405020304" pitchFamily="18" charset="0"/>
              </a:rPr>
              <a:t>La première permet à l’utilisateur de communiquer sur plusieurs réseaux en créant plusieurs tunnels, mais nécessite un fournisseur d’accès proposant un NAS compatible avec la solution VPN choisie par l’entreprise. De plus, la demande de connexion par le NAS n’est pas cryptée Ce qui peut poser des problèmes de sécurité.</a:t>
            </a:r>
            <a:endParaRPr lang="en-GB" sz="2000" b="1" dirty="0">
              <a:solidFill>
                <a:schemeClr val="tx2"/>
              </a:solidFill>
              <a:effectLst/>
              <a:latin typeface="VictorBecker" panose="02000503040000020004" pitchFamily="2" charset="0"/>
              <a:ea typeface="Times New Roman" panose="02020603050405020304" pitchFamily="18" charset="0"/>
            </a:endParaRPr>
          </a:p>
        </p:txBody>
      </p:sp>
      <p:sp>
        <p:nvSpPr>
          <p:cNvPr id="6" name="Rectangle 5"/>
          <p:cNvSpPr/>
          <p:nvPr/>
        </p:nvSpPr>
        <p:spPr>
          <a:xfrm>
            <a:off x="660400" y="3541931"/>
            <a:ext cx="10922000" cy="2677656"/>
          </a:xfrm>
          <a:prstGeom prst="rect">
            <a:avLst/>
          </a:prstGeom>
        </p:spPr>
        <p:txBody>
          <a:bodyPr wrap="square">
            <a:spAutoFit/>
          </a:bodyPr>
          <a:lstStyle/>
          <a:p>
            <a:pPr marL="342900" lvl="0" indent="-342900" algn="just">
              <a:spcAft>
                <a:spcPts val="720"/>
              </a:spcAft>
              <a:buFont typeface="Symbol" panose="05050102010706020507" pitchFamily="18" charset="2"/>
              <a:buChar char=""/>
            </a:pPr>
            <a:r>
              <a:rPr lang="fr-FR" sz="2400" b="1" dirty="0">
                <a:solidFill>
                  <a:schemeClr val="tx2"/>
                </a:solidFill>
                <a:latin typeface="VictorBecker" panose="02000503040000020004" pitchFamily="2" charset="0"/>
                <a:ea typeface="Times New Roman" panose="02020603050405020304" pitchFamily="18" charset="0"/>
              </a:rPr>
              <a:t>Sur la deuxième méthode </a:t>
            </a:r>
            <a:r>
              <a:rPr lang="fr-FR" sz="2400" b="1" dirty="0" smtClean="0">
                <a:solidFill>
                  <a:schemeClr val="tx2"/>
                </a:solidFill>
                <a:latin typeface="VictorBecker" panose="02000503040000020004" pitchFamily="2" charset="0"/>
                <a:ea typeface="Times New Roman" panose="02020603050405020304" pitchFamily="18" charset="0"/>
              </a:rPr>
              <a:t>ce </a:t>
            </a:r>
            <a:r>
              <a:rPr lang="fr-FR" sz="2400" b="1" dirty="0">
                <a:solidFill>
                  <a:schemeClr val="tx2"/>
                </a:solidFill>
                <a:latin typeface="VictorBecker" panose="02000503040000020004" pitchFamily="2" charset="0"/>
                <a:ea typeface="Times New Roman" panose="02020603050405020304" pitchFamily="18" charset="0"/>
              </a:rPr>
              <a:t>problème disparaît puisque l’intégralité des informations sera cryptée dès l’établissement de la connexion. Par contre, cette solution nécessite que chaque client transporte avec lui le logiciel, lui permettant d’établir une communication cryptée. Nous verrons que pour pallier Ce problème certaines entreprises mettent en place des </a:t>
            </a:r>
            <a:r>
              <a:rPr lang="fr-FR" sz="2400" b="1" u="sng" dirty="0" smtClean="0">
                <a:solidFill>
                  <a:schemeClr val="tx2"/>
                </a:solidFill>
                <a:latin typeface="VictorBecker" panose="02000503040000020004" pitchFamily="2" charset="0"/>
                <a:ea typeface="Times New Roman" panose="02020603050405020304" pitchFamily="18" charset="0"/>
              </a:rPr>
              <a:t>VPN à base de SSL,</a:t>
            </a:r>
            <a:r>
              <a:rPr lang="fr-FR" sz="2400" b="1" dirty="0" smtClean="0">
                <a:solidFill>
                  <a:schemeClr val="tx2"/>
                </a:solidFill>
                <a:latin typeface="VictorBecker" panose="02000503040000020004" pitchFamily="2" charset="0"/>
                <a:ea typeface="Times New Roman" panose="02020603050405020304" pitchFamily="18" charset="0"/>
              </a:rPr>
              <a:t> technologie </a:t>
            </a:r>
            <a:r>
              <a:rPr lang="fr-FR" sz="2400" b="1" dirty="0">
                <a:solidFill>
                  <a:schemeClr val="tx2"/>
                </a:solidFill>
                <a:latin typeface="VictorBecker" panose="02000503040000020004" pitchFamily="2" charset="0"/>
                <a:ea typeface="Times New Roman" panose="02020603050405020304" pitchFamily="18" charset="0"/>
              </a:rPr>
              <a:t>implémentée dans la majorité des navigateurs Internet du marché.</a:t>
            </a:r>
            <a:endParaRPr lang="en-GB" sz="2000" b="1" dirty="0">
              <a:solidFill>
                <a:schemeClr val="tx2"/>
              </a:solidFill>
              <a:effectLst/>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951425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231339"/>
            <a:ext cx="11214100" cy="1938992"/>
          </a:xfrm>
          <a:prstGeom prst="rect">
            <a:avLst/>
          </a:prstGeom>
        </p:spPr>
        <p:txBody>
          <a:bodyPr wrap="square">
            <a:spAutoFit/>
          </a:bodyPr>
          <a:lstStyle/>
          <a:p>
            <a:pPr algn="just">
              <a:spcAft>
                <a:spcPts val="720"/>
              </a:spcAft>
            </a:pPr>
            <a:r>
              <a:rPr lang="fr-FR" sz="2400" dirty="0">
                <a:solidFill>
                  <a:srgbClr val="000000"/>
                </a:solidFill>
                <a:latin typeface="VictorBecker" panose="02000503040000020004" pitchFamily="2" charset="0"/>
                <a:ea typeface="Times New Roman" panose="02020603050405020304" pitchFamily="18" charset="0"/>
              </a:rPr>
              <a:t>Quelle que soit la méthode de connexion choisie, Ce type d’utilisation montre bien l’importance dans le VPN d’avoir une authentification forte des utilisateurs. Cette authentification peut se faire par une vérification « login /mot de passe », par un algorithme dit « </a:t>
            </a:r>
            <a:r>
              <a:rPr lang="fr-FR" sz="2400" dirty="0" err="1">
                <a:solidFill>
                  <a:srgbClr val="000000"/>
                </a:solidFill>
                <a:latin typeface="VictorBecker" panose="02000503040000020004" pitchFamily="2" charset="0"/>
                <a:ea typeface="Times New Roman" panose="02020603050405020304" pitchFamily="18" charset="0"/>
              </a:rPr>
              <a:t>Tokens</a:t>
            </a:r>
            <a:r>
              <a:rPr lang="fr-FR" sz="2400" dirty="0">
                <a:solidFill>
                  <a:srgbClr val="000000"/>
                </a:solidFill>
                <a:latin typeface="VictorBecker" panose="02000503040000020004" pitchFamily="2" charset="0"/>
                <a:ea typeface="Times New Roman" panose="02020603050405020304" pitchFamily="18" charset="0"/>
              </a:rPr>
              <a:t> sécurisés » (utilisation de mots de passe aléatoires) ou par certificats numériques.</a:t>
            </a:r>
            <a:endParaRPr lang="en-GB" sz="2000" dirty="0">
              <a:effectLst/>
              <a:latin typeface="VictorBecker" panose="02000503040000020004" pitchFamily="2" charset="0"/>
              <a:ea typeface="Times New Roman" panose="02020603050405020304" pitchFamily="18" charset="0"/>
            </a:endParaRPr>
          </a:p>
        </p:txBody>
      </p:sp>
      <p:pic>
        <p:nvPicPr>
          <p:cNvPr id="8" name="Image 7"/>
          <p:cNvPicPr/>
          <p:nvPr/>
        </p:nvPicPr>
        <p:blipFill>
          <a:blip r:embed="rId2"/>
          <a:stretch>
            <a:fillRect/>
          </a:stretch>
        </p:blipFill>
        <p:spPr>
          <a:xfrm>
            <a:off x="1447893" y="2373531"/>
            <a:ext cx="9761539" cy="3688477"/>
          </a:xfrm>
          <a:prstGeom prst="rect">
            <a:avLst/>
          </a:prstGeom>
        </p:spPr>
      </p:pic>
      <p:sp>
        <p:nvSpPr>
          <p:cNvPr id="9" name="Rectangle 8"/>
          <p:cNvSpPr/>
          <p:nvPr/>
        </p:nvSpPr>
        <p:spPr>
          <a:xfrm>
            <a:off x="3683000" y="6062008"/>
            <a:ext cx="5232400" cy="461665"/>
          </a:xfrm>
          <a:prstGeom prst="rect">
            <a:avLst/>
          </a:prstGeom>
        </p:spPr>
        <p:txBody>
          <a:bodyPr wrap="square">
            <a:spAutoFit/>
          </a:bodyPr>
          <a:lstStyle/>
          <a:p>
            <a:pPr algn="just">
              <a:spcAft>
                <a:spcPts val="720"/>
              </a:spcAft>
            </a:pPr>
            <a:r>
              <a:rPr lang="fr-FR" sz="2400" i="1" dirty="0" smtClean="0">
                <a:solidFill>
                  <a:srgbClr val="000000"/>
                </a:solidFill>
                <a:latin typeface="VictorBecker" panose="02000503040000020004" pitchFamily="2" charset="0"/>
                <a:ea typeface="Times New Roman" panose="02020603050405020304" pitchFamily="18" charset="0"/>
              </a:rPr>
              <a:t>Fig1. Représentation du VPN d’Accès </a:t>
            </a:r>
            <a:endParaRPr lang="en-GB" sz="2000" i="1" dirty="0">
              <a:effectLst/>
              <a:latin typeface="VictorBecker" panose="02000503040000020004" pitchFamily="2" charset="0"/>
              <a:ea typeface="Times New Roman" panose="02020603050405020304" pitchFamily="18" charset="0"/>
            </a:endParaRPr>
          </a:p>
        </p:txBody>
      </p:sp>
    </p:spTree>
    <p:extLst>
      <p:ext uri="{BB962C8B-B14F-4D97-AF65-F5344CB8AC3E}">
        <p14:creationId xmlns:p14="http://schemas.microsoft.com/office/powerpoint/2010/main" val="233609862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49747" y="256255"/>
            <a:ext cx="2888163" cy="529119"/>
          </a:xfrm>
          <a:prstGeom prst="rect">
            <a:avLst/>
          </a:prstGeom>
        </p:spPr>
        <p:txBody>
          <a:bodyPr wrap="none">
            <a:spAutoFit/>
          </a:bodyPr>
          <a:lstStyle/>
          <a:p>
            <a:pPr lvl="0">
              <a:lnSpc>
                <a:spcPct val="107000"/>
              </a:lnSpc>
              <a:spcAft>
                <a:spcPts val="800"/>
              </a:spcAft>
              <a:buSzPts val="1400"/>
            </a:pPr>
            <a:r>
              <a:rPr lang="fr-FR" sz="2800" b="1" dirty="0" smtClean="0">
                <a:solidFill>
                  <a:srgbClr val="FF0000"/>
                </a:solidFill>
                <a:latin typeface="VictorBecker" panose="02000503040000020004" pitchFamily="2" charset="0"/>
                <a:ea typeface="Calibri" panose="020F0502020204030204" pitchFamily="34" charset="0"/>
                <a:cs typeface="Times New Roman" panose="02020603050405020304" pitchFamily="18" charset="0"/>
              </a:rPr>
              <a:t>2. L’intranet </a:t>
            </a:r>
            <a:r>
              <a:rPr lang="fr-FR" sz="2800" b="1" dirty="0">
                <a:solidFill>
                  <a:srgbClr val="FF0000"/>
                </a:solidFill>
                <a:latin typeface="VictorBecker" panose="02000503040000020004" pitchFamily="2" charset="0"/>
                <a:ea typeface="Calibri" panose="020F0502020204030204" pitchFamily="34" charset="0"/>
                <a:cs typeface="Times New Roman" panose="02020603050405020304" pitchFamily="18" charset="0"/>
              </a:rPr>
              <a:t>VPN</a:t>
            </a:r>
            <a:endParaRPr lang="en-GB" sz="3200" b="1" dirty="0">
              <a:solidFill>
                <a:srgbClr val="FF0000"/>
              </a:solidFill>
              <a:effectLst/>
              <a:latin typeface="VictorBecker" panose="02000503040000020004" pitchFamily="2" charset="0"/>
              <a:ea typeface="Calibri" panose="020F0502020204030204" pitchFamily="34" charset="0"/>
              <a:cs typeface="Times New Roman" panose="02020603050405020304" pitchFamily="18" charset="0"/>
            </a:endParaRPr>
          </a:p>
        </p:txBody>
      </p:sp>
      <p:sp>
        <p:nvSpPr>
          <p:cNvPr id="4" name="Rectangle 3"/>
          <p:cNvSpPr/>
          <p:nvPr/>
        </p:nvSpPr>
        <p:spPr>
          <a:xfrm>
            <a:off x="698500" y="1530515"/>
            <a:ext cx="10934700" cy="1938992"/>
          </a:xfrm>
          <a:prstGeom prst="rect">
            <a:avLst/>
          </a:prstGeom>
        </p:spPr>
        <p:txBody>
          <a:bodyPr wrap="square">
            <a:spAutoFit/>
          </a:bodyPr>
          <a:lstStyle/>
          <a:p>
            <a:pPr algn="just"/>
            <a:r>
              <a:rPr lang="fr-FR" sz="2400" dirty="0" smtClean="0">
                <a:solidFill>
                  <a:srgbClr val="000000"/>
                </a:solidFill>
                <a:latin typeface="VictorBecker" panose="02000503040000020004" pitchFamily="2" charset="0"/>
                <a:ea typeface="Calibri" panose="020F0502020204030204" pitchFamily="34" charset="0"/>
              </a:rPr>
              <a:t>		</a:t>
            </a:r>
            <a:r>
              <a:rPr lang="fr-FR" sz="2400" dirty="0" smtClean="0">
                <a:solidFill>
                  <a:srgbClr val="FF0000"/>
                </a:solidFill>
                <a:latin typeface="VictorBecker" panose="02000503040000020004" pitchFamily="2" charset="0"/>
                <a:ea typeface="Calibri" panose="020F0502020204030204" pitchFamily="34" charset="0"/>
              </a:rPr>
              <a:t>L’intranet </a:t>
            </a:r>
            <a:r>
              <a:rPr lang="fr-FR" sz="2400" dirty="0">
                <a:solidFill>
                  <a:srgbClr val="FF0000"/>
                </a:solidFill>
                <a:latin typeface="VictorBecker" panose="02000503040000020004" pitchFamily="2" charset="0"/>
                <a:ea typeface="Calibri" panose="020F0502020204030204" pitchFamily="34" charset="0"/>
              </a:rPr>
              <a:t>VPN </a:t>
            </a:r>
            <a:r>
              <a:rPr lang="fr-FR" sz="2400" dirty="0">
                <a:solidFill>
                  <a:srgbClr val="000000"/>
                </a:solidFill>
                <a:latin typeface="VictorBecker" panose="02000503040000020004" pitchFamily="2" charset="0"/>
                <a:ea typeface="Calibri" panose="020F0502020204030204" pitchFamily="34" charset="0"/>
              </a:rPr>
              <a:t>est utilisé pour relier au moins deux intranets entre eux. Ce type de réseau est particulièrement utile au sein d’une entreprise possédant plusieurs sites distants. Le plus important dans Ce type de réseau est de garantir la sécurité et l’intégrité des données. </a:t>
            </a:r>
            <a:r>
              <a:rPr lang="fr-FR" sz="2400" dirty="0" smtClean="0">
                <a:solidFill>
                  <a:srgbClr val="000000"/>
                </a:solidFill>
                <a:latin typeface="VictorBecker" panose="02000503040000020004" pitchFamily="2" charset="0"/>
                <a:ea typeface="Calibri" panose="020F0502020204030204" pitchFamily="34" charset="0"/>
              </a:rPr>
              <a:t>Des </a:t>
            </a:r>
            <a:r>
              <a:rPr lang="fr-FR" sz="2400" dirty="0">
                <a:solidFill>
                  <a:srgbClr val="000000"/>
                </a:solidFill>
                <a:latin typeface="VictorBecker" panose="02000503040000020004" pitchFamily="2" charset="0"/>
                <a:ea typeface="Calibri" panose="020F0502020204030204" pitchFamily="34" charset="0"/>
              </a:rPr>
              <a:t>techniques de cryptographie sont mises en œuvre pour vérifier que les données n’ont pas été </a:t>
            </a:r>
            <a:r>
              <a:rPr lang="fr-FR" sz="2400" dirty="0" smtClean="0">
                <a:solidFill>
                  <a:srgbClr val="000000"/>
                </a:solidFill>
                <a:latin typeface="VictorBecker" panose="02000503040000020004" pitchFamily="2" charset="0"/>
                <a:ea typeface="Calibri" panose="020F0502020204030204" pitchFamily="34" charset="0"/>
              </a:rPr>
              <a:t>altérées.</a:t>
            </a:r>
            <a:endParaRPr lang="en-GB" sz="2400" dirty="0">
              <a:latin typeface="VictorBecker" panose="02000503040000020004" pitchFamily="2" charset="0"/>
            </a:endParaRPr>
          </a:p>
        </p:txBody>
      </p:sp>
      <p:sp>
        <p:nvSpPr>
          <p:cNvPr id="5" name="Rectangle 4"/>
          <p:cNvSpPr/>
          <p:nvPr/>
        </p:nvSpPr>
        <p:spPr>
          <a:xfrm>
            <a:off x="698500" y="4214648"/>
            <a:ext cx="10845800" cy="1569660"/>
          </a:xfrm>
          <a:prstGeom prst="rect">
            <a:avLst/>
          </a:prstGeom>
        </p:spPr>
        <p:txBody>
          <a:bodyPr wrap="square">
            <a:spAutoFit/>
          </a:bodyPr>
          <a:lstStyle/>
          <a:p>
            <a:pPr algn="just"/>
            <a:r>
              <a:rPr lang="fr-FR" sz="2400" dirty="0" smtClean="0">
                <a:solidFill>
                  <a:srgbClr val="000000"/>
                </a:solidFill>
                <a:latin typeface="VictorBecker" panose="02000503040000020004" pitchFamily="2" charset="0"/>
                <a:ea typeface="Calibri" panose="020F0502020204030204" pitchFamily="34" charset="0"/>
              </a:rPr>
              <a:t>	Il </a:t>
            </a:r>
            <a:r>
              <a:rPr lang="fr-FR" sz="2400" dirty="0">
                <a:solidFill>
                  <a:srgbClr val="000000"/>
                </a:solidFill>
                <a:latin typeface="VictorBecker" panose="02000503040000020004" pitchFamily="2" charset="0"/>
                <a:ea typeface="Calibri" panose="020F0502020204030204" pitchFamily="34" charset="0"/>
              </a:rPr>
              <a:t>s’agit d’une authentification au niveau paquet pour assurer la validité des données, de l’identification de leur source ainsi que leur non-répudiation. </a:t>
            </a:r>
            <a:r>
              <a:rPr lang="fr-FR" sz="2400" dirty="0" smtClean="0">
                <a:solidFill>
                  <a:srgbClr val="000000"/>
                </a:solidFill>
                <a:latin typeface="VictorBecker" panose="02000503040000020004" pitchFamily="2" charset="0"/>
                <a:ea typeface="Calibri" panose="020F0502020204030204" pitchFamily="34" charset="0"/>
              </a:rPr>
              <a:t>La </a:t>
            </a:r>
            <a:r>
              <a:rPr lang="fr-FR" sz="2400" dirty="0">
                <a:solidFill>
                  <a:srgbClr val="000000"/>
                </a:solidFill>
                <a:latin typeface="VictorBecker" panose="02000503040000020004" pitchFamily="2" charset="0"/>
                <a:ea typeface="Calibri" panose="020F0502020204030204" pitchFamily="34" charset="0"/>
              </a:rPr>
              <a:t>confidentialité des données est, elle aussi, basée sur des algorithmes de cryptographie. </a:t>
            </a:r>
            <a:endParaRPr lang="en-GB" sz="2400" dirty="0">
              <a:latin typeface="VictorBecker" panose="02000503040000020004" pitchFamily="2" charset="0"/>
            </a:endParaRPr>
          </a:p>
        </p:txBody>
      </p:sp>
    </p:spTree>
    <p:extLst>
      <p:ext uri="{BB962C8B-B14F-4D97-AF65-F5344CB8AC3E}">
        <p14:creationId xmlns:p14="http://schemas.microsoft.com/office/powerpoint/2010/main" val="7945643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onds dans l’eau">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1621</TotalTime>
  <Words>1890</Words>
  <Application>Microsoft Office PowerPoint</Application>
  <PresentationFormat>Grand écran</PresentationFormat>
  <Paragraphs>132</Paragraphs>
  <Slides>29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29</vt:i4>
      </vt:variant>
    </vt:vector>
  </HeadingPairs>
  <TitlesOfParts>
    <vt:vector size="37" baseType="lpstr">
      <vt:lpstr>Arial</vt:lpstr>
      <vt:lpstr>Calibri</vt:lpstr>
      <vt:lpstr>Symbol</vt:lpstr>
      <vt:lpstr>Times New Roman</vt:lpstr>
      <vt:lpstr>Tw Cen MT</vt:lpstr>
      <vt:lpstr>VictorBecker</vt:lpstr>
      <vt:lpstr>Wingdings</vt:lpstr>
      <vt:lpstr>Ronds dans l’eau</vt:lpstr>
      <vt:lpstr>Présentation PowerPoint</vt:lpstr>
      <vt:lpstr>Plan DE TRAVAIL</vt:lpstr>
      <vt:lpstr>INTRODUCTION</vt:lpstr>
      <vt:lpstr>CHAPITRE 1 : IMPLEMENTATION DU PROTOCOLE VPN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MARCK RODRIGUE</dc:creator>
  <cp:lastModifiedBy>MARCK RODRIGUE</cp:lastModifiedBy>
  <cp:revision>50</cp:revision>
  <dcterms:created xsi:type="dcterms:W3CDTF">2021-12-16T15:22:11Z</dcterms:created>
  <dcterms:modified xsi:type="dcterms:W3CDTF">2021-12-17T19:10:54Z</dcterms:modified>
</cp:coreProperties>
</file>