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4" r:id="rId8"/>
    <p:sldId id="263"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5" autoAdjust="0"/>
    <p:restoredTop sz="94660"/>
  </p:normalViewPr>
  <p:slideViewPr>
    <p:cSldViewPr snapToGrid="0">
      <p:cViewPr varScale="1">
        <p:scale>
          <a:sx n="78" d="100"/>
          <a:sy n="78" d="100"/>
        </p:scale>
        <p:origin x="258" y="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2/24/2022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90946" y="2502928"/>
            <a:ext cx="3052310" cy="307777"/>
          </a:xfrm>
          <a:prstGeom prst="rect">
            <a:avLst/>
          </a:prstGeom>
        </p:spPr>
        <p:txBody>
          <a:bodyPr wrap="none">
            <a:spAutoFit/>
          </a:bodyPr>
          <a:lstStyle/>
          <a:p>
            <a:r>
              <a:rPr lang="fr-FR" sz="1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LES PROTOCOLES DNS ET DHCP</a:t>
            </a:r>
            <a:endPar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3060357" y="3051399"/>
            <a:ext cx="6096000" cy="683777"/>
          </a:xfrm>
          <a:prstGeom prst="rect">
            <a:avLst/>
          </a:prstGeom>
        </p:spPr>
        <p:txBody>
          <a:bodyPr>
            <a:spAutoFit/>
          </a:bodyPr>
          <a:lstStyle/>
          <a:p>
            <a:pPr algn="ctr">
              <a:lnSpc>
                <a:spcPct val="115000"/>
              </a:lnSpc>
              <a:spcAft>
                <a:spcPts val="1000"/>
              </a:spcAft>
            </a:pPr>
            <a:r>
              <a:rPr lang="fr-FR" sz="1400" b="1" u="sng" dirty="0">
                <a:latin typeface="Times New Roman" panose="02020603050405020304" pitchFamily="18" charset="0"/>
                <a:ea typeface="Calibri" panose="020F0502020204030204" pitchFamily="34" charset="0"/>
                <a:cs typeface="Times New Roman" panose="02020603050405020304" pitchFamily="18" charset="0"/>
              </a:rPr>
              <a:t>Spécialité</a:t>
            </a:r>
            <a:r>
              <a:rPr lang="fr-FR" sz="1400" b="1" dirty="0">
                <a:latin typeface="Times New Roman" panose="02020603050405020304" pitchFamily="18" charset="0"/>
                <a:ea typeface="Calibri" panose="020F0502020204030204" pitchFamily="34" charset="0"/>
                <a:cs typeface="Times New Roman" panose="02020603050405020304" pitchFamily="18" charset="0"/>
              </a:rPr>
              <a:t> : </a:t>
            </a:r>
            <a:r>
              <a:rPr lang="fr-FR" sz="1400" dirty="0">
                <a:latin typeface="Times New Roman" panose="02020603050405020304" pitchFamily="18" charset="0"/>
                <a:ea typeface="Calibri" panose="020F0502020204030204" pitchFamily="34" charset="0"/>
                <a:cs typeface="Times New Roman" panose="02020603050405020304" pitchFamily="18" charset="0"/>
              </a:rPr>
              <a:t>Génie Logiciel (GL)</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lgn="ctr"/>
            <a:r>
              <a:rPr lang="fr-FR" sz="1400" b="1" u="sng" dirty="0">
                <a:latin typeface="Times New Roman" panose="02020603050405020304" pitchFamily="18" charset="0"/>
                <a:ea typeface="Calibri" panose="020F0502020204030204" pitchFamily="34" charset="0"/>
                <a:cs typeface="Times New Roman" panose="02020603050405020304" pitchFamily="18" charset="0"/>
              </a:rPr>
              <a:t>Niveau</a:t>
            </a:r>
            <a:r>
              <a:rPr lang="fr-FR" sz="1400" b="1" dirty="0">
                <a:latin typeface="Times New Roman" panose="02020603050405020304" pitchFamily="18" charset="0"/>
                <a:ea typeface="Calibri" panose="020F0502020204030204" pitchFamily="34" charset="0"/>
                <a:cs typeface="Times New Roman" panose="02020603050405020304" pitchFamily="18" charset="0"/>
              </a:rPr>
              <a:t> : </a:t>
            </a:r>
            <a:r>
              <a:rPr lang="fr-FR" sz="1400" dirty="0">
                <a:latin typeface="Times New Roman" panose="02020603050405020304" pitchFamily="18" charset="0"/>
                <a:ea typeface="Calibri" panose="020F0502020204030204" pitchFamily="34" charset="0"/>
                <a:cs typeface="Times New Roman" panose="02020603050405020304" pitchFamily="18" charset="0"/>
              </a:rPr>
              <a:t>Licence </a:t>
            </a:r>
            <a:r>
              <a:rPr lang="fr-FR" sz="1400" dirty="0" smtClean="0">
                <a:latin typeface="Times New Roman" panose="02020603050405020304" pitchFamily="18" charset="0"/>
                <a:ea typeface="Calibri" panose="020F0502020204030204" pitchFamily="34" charset="0"/>
                <a:cs typeface="Times New Roman" panose="02020603050405020304" pitchFamily="18" charset="0"/>
              </a:rPr>
              <a:t>Pro</a:t>
            </a:r>
          </a:p>
        </p:txBody>
      </p:sp>
      <p:sp>
        <p:nvSpPr>
          <p:cNvPr id="6" name="ZoneTexte 5"/>
          <p:cNvSpPr txBox="1"/>
          <p:nvPr/>
        </p:nvSpPr>
        <p:spPr>
          <a:xfrm>
            <a:off x="4225777" y="4136401"/>
            <a:ext cx="3782648" cy="307777"/>
          </a:xfrm>
          <a:prstGeom prst="rect">
            <a:avLst/>
          </a:prstGeom>
          <a:noFill/>
        </p:spPr>
        <p:txBody>
          <a:bodyPr wrap="square" rtlCol="0">
            <a:spAutoFit/>
          </a:bodyPr>
          <a:lstStyle/>
          <a:p>
            <a:r>
              <a:rPr lang="fr-CM" sz="1400" i="1" dirty="0" smtClean="0">
                <a:latin typeface="Times New Roman" panose="02020603050405020304" pitchFamily="18" charset="0"/>
                <a:cs typeface="Times New Roman" panose="02020603050405020304" pitchFamily="18" charset="0"/>
              </a:rPr>
              <a:t>Présenter par :  </a:t>
            </a:r>
            <a:r>
              <a:rPr lang="fr-FR" sz="1400" b="1" dirty="0" smtClean="0">
                <a:latin typeface="Times New Roman" panose="02020603050405020304" pitchFamily="18" charset="0"/>
                <a:cs typeface="Times New Roman" panose="02020603050405020304" pitchFamily="18" charset="0"/>
              </a:rPr>
              <a:t>ESTHER ENO EFFIONG </a:t>
            </a:r>
            <a:endParaRPr lang="en-US" sz="1400" dirty="0">
              <a:latin typeface="Times New Roman" panose="02020603050405020304" pitchFamily="18" charset="0"/>
              <a:cs typeface="Times New Roman" panose="02020603050405020304" pitchFamily="18" charset="0"/>
            </a:endParaRPr>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351" y="0"/>
            <a:ext cx="1692875" cy="1050324"/>
          </a:xfrm>
          <a:prstGeom prst="rect">
            <a:avLst/>
          </a:prstGeom>
        </p:spPr>
      </p:pic>
      <p:sp>
        <p:nvSpPr>
          <p:cNvPr id="8" name="ZoneTexte 7"/>
          <p:cNvSpPr txBox="1"/>
          <p:nvPr/>
        </p:nvSpPr>
        <p:spPr>
          <a:xfrm>
            <a:off x="4454461" y="4845403"/>
            <a:ext cx="4333843" cy="307777"/>
          </a:xfrm>
          <a:prstGeom prst="rect">
            <a:avLst/>
          </a:prstGeom>
          <a:noFill/>
        </p:spPr>
        <p:txBody>
          <a:bodyPr wrap="square" rtlCol="0">
            <a:spAutoFit/>
          </a:bodyPr>
          <a:lstStyle/>
          <a:p>
            <a:r>
              <a:rPr lang="fr-CM" sz="1400" i="1" dirty="0" smtClean="0">
                <a:latin typeface="Times New Roman" panose="02020603050405020304" pitchFamily="18" charset="0"/>
                <a:cs typeface="Times New Roman" panose="02020603050405020304" pitchFamily="18" charset="0"/>
              </a:rPr>
              <a:t>Sous la supervision de: </a:t>
            </a:r>
            <a:r>
              <a:rPr lang="fr-FR" sz="1400" b="1" i="1" dirty="0">
                <a:latin typeface="Times New Roman" panose="02020603050405020304" pitchFamily="18" charset="0"/>
                <a:cs typeface="Times New Roman" panose="02020603050405020304" pitchFamily="18" charset="0"/>
              </a:rPr>
              <a:t>M.</a:t>
            </a:r>
            <a:r>
              <a:rPr lang="fr-FR" sz="1400" dirty="0">
                <a:latin typeface="Times New Roman" panose="02020603050405020304" pitchFamily="18" charset="0"/>
                <a:cs typeface="Times New Roman" panose="02020603050405020304" pitchFamily="18" charset="0"/>
              </a:rPr>
              <a:t> </a:t>
            </a:r>
            <a:r>
              <a:rPr lang="fr-FR" sz="1400" b="1" i="1" dirty="0">
                <a:latin typeface="Times New Roman" panose="02020603050405020304" pitchFamily="18" charset="0"/>
                <a:cs typeface="Times New Roman" panose="02020603050405020304" pitchFamily="18" charset="0"/>
              </a:rPr>
              <a:t>Didier </a:t>
            </a:r>
            <a:r>
              <a:rPr lang="fr-FR" sz="1400" b="1" i="1" dirty="0" err="1">
                <a:latin typeface="Times New Roman" panose="02020603050405020304" pitchFamily="18" charset="0"/>
                <a:cs typeface="Times New Roman" panose="02020603050405020304" pitchFamily="18" charset="0"/>
              </a:rPr>
              <a:t>Frédérick</a:t>
            </a:r>
            <a:r>
              <a:rPr lang="fr-FR" sz="1400" b="1" i="1" dirty="0">
                <a:latin typeface="Times New Roman" panose="02020603050405020304" pitchFamily="18" charset="0"/>
                <a:cs typeface="Times New Roman" panose="02020603050405020304" pitchFamily="18" charset="0"/>
              </a:rPr>
              <a:t> </a:t>
            </a:r>
            <a:r>
              <a:rPr lang="fr-FR" sz="1400" b="1" i="1" dirty="0" err="1">
                <a:latin typeface="Times New Roman" panose="02020603050405020304" pitchFamily="18" charset="0"/>
                <a:cs typeface="Times New Roman" panose="02020603050405020304" pitchFamily="18" charset="0"/>
              </a:rPr>
              <a:t>Mbanjock</a:t>
            </a:r>
            <a:r>
              <a:rPr lang="fr-FR" sz="1400" dirty="0">
                <a:latin typeface="Times New Roman" panose="02020603050405020304" pitchFamily="18" charset="0"/>
                <a:cs typeface="Times New Roman" panose="02020603050405020304" pitchFamily="18" charset="0"/>
              </a:rPr>
              <a:t> </a:t>
            </a:r>
            <a:r>
              <a:rPr lang="fr-FR" sz="1400" b="1" dirty="0" smtClean="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p:txBody>
      </p:sp>
      <p:sp>
        <p:nvSpPr>
          <p:cNvPr id="9" name="Rectangle 8"/>
          <p:cNvSpPr/>
          <p:nvPr/>
        </p:nvSpPr>
        <p:spPr>
          <a:xfrm>
            <a:off x="1878226" y="151988"/>
            <a:ext cx="2712720" cy="1463040"/>
          </a:xfrm>
          <a:prstGeom prst="rect">
            <a:avLst/>
          </a:prstGeom>
          <a:ln>
            <a:no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fr-FR" sz="1100">
                <a:effectLst/>
                <a:ea typeface="Calibri" panose="020F0502020204030204" pitchFamily="34" charset="0"/>
                <a:cs typeface="Times New Roman" panose="02020603050405020304" pitchFamily="18" charset="0"/>
              </a:rPr>
              <a:t>REPUBLIQUE DU CAMEROUN</a:t>
            </a:r>
            <a:endParaRPr lang="en-US" sz="1100">
              <a:effectLst/>
              <a:ea typeface="Calibri" panose="020F0502020204030204" pitchFamily="34" charset="0"/>
              <a:cs typeface="Times New Roman" panose="02020603050405020304" pitchFamily="18" charset="0"/>
            </a:endParaRPr>
          </a:p>
          <a:p>
            <a:pPr algn="ctr">
              <a:lnSpc>
                <a:spcPct val="115000"/>
              </a:lnSpc>
              <a:spcAft>
                <a:spcPts val="0"/>
              </a:spcAft>
            </a:pPr>
            <a:r>
              <a:rPr lang="fr-FR" sz="1100">
                <a:effectLst/>
                <a:ea typeface="Calibri" panose="020F0502020204030204" pitchFamily="34" charset="0"/>
                <a:cs typeface="Times New Roman" panose="02020603050405020304" pitchFamily="18" charset="0"/>
              </a:rPr>
              <a:t>Paix-Travail-Patrie</a:t>
            </a:r>
            <a:endParaRPr lang="en-US" sz="1100">
              <a:effectLst/>
              <a:ea typeface="Calibri" panose="020F0502020204030204" pitchFamily="34" charset="0"/>
              <a:cs typeface="Times New Roman" panose="02020603050405020304" pitchFamily="18" charset="0"/>
            </a:endParaRPr>
          </a:p>
          <a:p>
            <a:pPr algn="ctr">
              <a:lnSpc>
                <a:spcPct val="115000"/>
              </a:lnSpc>
              <a:spcAft>
                <a:spcPts val="0"/>
              </a:spcAft>
            </a:pPr>
            <a:r>
              <a:rPr lang="fr-FR" sz="1100">
                <a:effectLst/>
                <a:ea typeface="Calibri" panose="020F0502020204030204" pitchFamily="34" charset="0"/>
                <a:cs typeface="Times New Roman" panose="02020603050405020304" pitchFamily="18" charset="0"/>
              </a:rPr>
              <a:t>*******</a:t>
            </a:r>
            <a:endParaRPr lang="en-US" sz="1100">
              <a:effectLst/>
              <a:ea typeface="Calibri" panose="020F0502020204030204" pitchFamily="34" charset="0"/>
              <a:cs typeface="Times New Roman" panose="02020603050405020304" pitchFamily="18" charset="0"/>
            </a:endParaRPr>
          </a:p>
          <a:p>
            <a:pPr algn="ctr">
              <a:lnSpc>
                <a:spcPct val="115000"/>
              </a:lnSpc>
              <a:spcAft>
                <a:spcPts val="0"/>
              </a:spcAft>
            </a:pPr>
            <a:r>
              <a:rPr lang="fr-FR" sz="1100">
                <a:effectLst/>
                <a:ea typeface="Calibri" panose="020F0502020204030204" pitchFamily="34" charset="0"/>
                <a:cs typeface="Times New Roman" panose="02020603050405020304" pitchFamily="18" charset="0"/>
              </a:rPr>
              <a:t>MINISTRE DE L’ENSEIGNEMENT SUPERIEUR</a:t>
            </a:r>
            <a:endParaRPr lang="en-US" sz="1100">
              <a:effectLst/>
              <a:ea typeface="Calibri" panose="020F0502020204030204" pitchFamily="34" charset="0"/>
              <a:cs typeface="Times New Roman" panose="02020603050405020304" pitchFamily="18" charset="0"/>
            </a:endParaRPr>
          </a:p>
          <a:p>
            <a:pPr algn="ctr">
              <a:lnSpc>
                <a:spcPct val="115000"/>
              </a:lnSpc>
              <a:spcAft>
                <a:spcPts val="0"/>
              </a:spcAft>
            </a:pPr>
            <a:r>
              <a:rPr lang="fr-FR" sz="1100">
                <a:effectLst/>
                <a:ea typeface="Calibri" panose="020F0502020204030204" pitchFamily="34" charset="0"/>
                <a:cs typeface="Times New Roman" panose="02020603050405020304" pitchFamily="18" charset="0"/>
              </a:rPr>
              <a:t>*******</a:t>
            </a:r>
            <a:endParaRPr lang="en-US" sz="1100">
              <a:effectLst/>
              <a:ea typeface="Calibri" panose="020F0502020204030204" pitchFamily="34" charset="0"/>
              <a:cs typeface="Times New Roman" panose="02020603050405020304" pitchFamily="18" charset="0"/>
            </a:endParaRPr>
          </a:p>
          <a:p>
            <a:pPr algn="ctr">
              <a:lnSpc>
                <a:spcPct val="115000"/>
              </a:lnSpc>
              <a:spcAft>
                <a:spcPts val="1000"/>
              </a:spcAft>
            </a:pPr>
            <a:r>
              <a:rPr lang="fr-FR" sz="1100">
                <a:effectLst/>
                <a:ea typeface="Calibri" panose="020F0502020204030204" pitchFamily="34" charset="0"/>
                <a:cs typeface="Times New Roman" panose="02020603050405020304" pitchFamily="18" charset="0"/>
              </a:rPr>
              <a:t>INSTITUT SUPERIEUR DE MANAGEMENT ET DE L’ENTREPRENEURIAT</a:t>
            </a:r>
            <a:endParaRPr lang="en-US" sz="1100">
              <a:effectLst/>
              <a:ea typeface="Calibri" panose="020F0502020204030204" pitchFamily="34" charset="0"/>
              <a:cs typeface="Times New Roman" panose="02020603050405020304" pitchFamily="18" charset="0"/>
            </a:endParaRPr>
          </a:p>
        </p:txBody>
      </p:sp>
      <p:sp>
        <p:nvSpPr>
          <p:cNvPr id="10" name="Rectangle 9"/>
          <p:cNvSpPr/>
          <p:nvPr/>
        </p:nvSpPr>
        <p:spPr>
          <a:xfrm>
            <a:off x="7758639" y="151988"/>
            <a:ext cx="2560320" cy="1463040"/>
          </a:xfrm>
          <a:prstGeom prst="rect">
            <a:avLst/>
          </a:prstGeom>
          <a:ln>
            <a:no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en-US" sz="1100">
                <a:effectLst/>
                <a:ea typeface="Calibri" panose="020F0502020204030204" pitchFamily="34" charset="0"/>
                <a:cs typeface="Times New Roman" panose="02020603050405020304" pitchFamily="18" charset="0"/>
              </a:rPr>
              <a:t>REPUBLIC OF CAMEROON</a:t>
            </a:r>
          </a:p>
          <a:p>
            <a:pPr algn="ctr">
              <a:lnSpc>
                <a:spcPct val="115000"/>
              </a:lnSpc>
              <a:spcAft>
                <a:spcPts val="0"/>
              </a:spcAft>
            </a:pPr>
            <a:r>
              <a:rPr lang="en-US" sz="1100">
                <a:effectLst/>
                <a:ea typeface="Calibri" panose="020F0502020204030204" pitchFamily="34" charset="0"/>
                <a:cs typeface="Times New Roman" panose="02020603050405020304" pitchFamily="18" charset="0"/>
              </a:rPr>
              <a:t>Peace-Work-Fatherland</a:t>
            </a:r>
          </a:p>
          <a:p>
            <a:pPr algn="ctr">
              <a:lnSpc>
                <a:spcPct val="115000"/>
              </a:lnSpc>
              <a:spcAft>
                <a:spcPts val="0"/>
              </a:spcAft>
            </a:pPr>
            <a:r>
              <a:rPr lang="en-US" sz="1100">
                <a:effectLst/>
                <a:ea typeface="Calibri" panose="020F0502020204030204" pitchFamily="34" charset="0"/>
                <a:cs typeface="Times New Roman" panose="02020603050405020304" pitchFamily="18" charset="0"/>
              </a:rPr>
              <a:t>*******</a:t>
            </a:r>
          </a:p>
          <a:p>
            <a:pPr algn="ctr">
              <a:lnSpc>
                <a:spcPct val="115000"/>
              </a:lnSpc>
              <a:spcAft>
                <a:spcPts val="0"/>
              </a:spcAft>
            </a:pPr>
            <a:r>
              <a:rPr lang="en-US" sz="1100">
                <a:effectLst/>
                <a:ea typeface="Calibri" panose="020F0502020204030204" pitchFamily="34" charset="0"/>
                <a:cs typeface="Times New Roman" panose="02020603050405020304" pitchFamily="18" charset="0"/>
              </a:rPr>
              <a:t>MINISTRY OF HIGHER EDUCATION</a:t>
            </a:r>
          </a:p>
          <a:p>
            <a:pPr algn="ctr">
              <a:lnSpc>
                <a:spcPct val="115000"/>
              </a:lnSpc>
              <a:spcAft>
                <a:spcPts val="0"/>
              </a:spcAft>
            </a:pPr>
            <a:r>
              <a:rPr lang="en-US" sz="1100">
                <a:effectLst/>
                <a:ea typeface="Calibri" panose="020F0502020204030204" pitchFamily="34" charset="0"/>
                <a:cs typeface="Times New Roman" panose="02020603050405020304" pitchFamily="18" charset="0"/>
              </a:rPr>
              <a:t>*******</a:t>
            </a:r>
          </a:p>
          <a:p>
            <a:pPr algn="ctr">
              <a:lnSpc>
                <a:spcPct val="115000"/>
              </a:lnSpc>
              <a:spcAft>
                <a:spcPts val="1000"/>
              </a:spcAft>
            </a:pPr>
            <a:r>
              <a:rPr lang="en-US" sz="1100">
                <a:effectLst/>
                <a:ea typeface="Calibri" panose="020F0502020204030204" pitchFamily="34" charset="0"/>
                <a:cs typeface="Times New Roman" panose="02020603050405020304" pitchFamily="18" charset="0"/>
              </a:rPr>
              <a:t>HIGHER INSTITUT OF MANAGEMENT AND ENTERPRENEURSHIP</a:t>
            </a:r>
          </a:p>
        </p:txBody>
      </p:sp>
      <p:sp>
        <p:nvSpPr>
          <p:cNvPr id="11" name="Rectangle 10"/>
          <p:cNvSpPr/>
          <p:nvPr/>
        </p:nvSpPr>
        <p:spPr>
          <a:xfrm>
            <a:off x="7721774" y="5832291"/>
            <a:ext cx="2597185" cy="307777"/>
          </a:xfrm>
          <a:prstGeom prst="rect">
            <a:avLst/>
          </a:prstGeom>
        </p:spPr>
        <p:txBody>
          <a:bodyPr wrap="none">
            <a:spAutoFit/>
          </a:bodyPr>
          <a:lstStyle/>
          <a:p>
            <a:pPr algn="ctr"/>
            <a:r>
              <a:rPr lang="fr-FR" sz="1400" b="1" i="1" u="sng" dirty="0">
                <a:latin typeface="Times New Roman" panose="02020603050405020304" pitchFamily="18" charset="0"/>
                <a:cs typeface="Times New Roman" panose="02020603050405020304" pitchFamily="18" charset="0"/>
              </a:rPr>
              <a:t>Année académique</a:t>
            </a:r>
            <a:r>
              <a:rPr lang="fr-FR" sz="1400" i="1" dirty="0">
                <a:latin typeface="Times New Roman" panose="02020603050405020304" pitchFamily="18" charset="0"/>
                <a:cs typeface="Times New Roman" panose="02020603050405020304" pitchFamily="18" charset="0"/>
              </a:rPr>
              <a:t>: 2021 - 2022</a:t>
            </a:r>
            <a:endParaRPr lang="en-US" sz="1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3490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2055"/>
          <p:cNvSpPr/>
          <p:nvPr/>
        </p:nvSpPr>
        <p:spPr>
          <a:xfrm>
            <a:off x="2875005" y="746377"/>
            <a:ext cx="6096000" cy="4647683"/>
          </a:xfrm>
          <a:prstGeom prst="rect">
            <a:avLst/>
          </a:prstGeom>
        </p:spPr>
        <p:txBody>
          <a:bodyPr>
            <a:spAutoFit/>
          </a:bodyPr>
          <a:lstStyle/>
          <a:p>
            <a:pPr algn="ctr">
              <a:spcAft>
                <a:spcPts val="0"/>
              </a:spcAft>
            </a:pPr>
            <a:r>
              <a:rPr lang="fr-FR" sz="1400" b="1" u="sng" dirty="0">
                <a:latin typeface="Times New Roman" panose="02020603050405020304" pitchFamily="18" charset="0"/>
                <a:ea typeface="Times New Roman" panose="02020603050405020304" pitchFamily="18" charset="0"/>
                <a:cs typeface="Times New Roman" panose="02020603050405020304" pitchFamily="18" charset="0"/>
              </a:rPr>
              <a:t>SOMMAIRE</a:t>
            </a: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7000"/>
              </a:lnSpc>
              <a:spcAft>
                <a:spcPts val="800"/>
              </a:spcAft>
            </a:pPr>
            <a:r>
              <a:rPr lang="fr-FR" sz="1400" dirty="0">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fr-FR" sz="1400" dirty="0">
                <a:latin typeface="Times New Roman" panose="02020603050405020304" pitchFamily="18" charset="0"/>
                <a:ea typeface="Calibri" panose="020F0502020204030204" pitchFamily="34" charset="0"/>
                <a:cs typeface="Times New Roman" panose="02020603050405020304" pitchFamily="18" charset="0"/>
              </a:rPr>
              <a:t>INTRODUCTION</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fr-FR" sz="1400" dirty="0">
                <a:latin typeface="Times New Roman" panose="02020603050405020304" pitchFamily="18" charset="0"/>
                <a:ea typeface="Calibri" panose="020F0502020204030204" pitchFamily="34" charset="0"/>
                <a:cs typeface="Times New Roman" panose="02020603050405020304" pitchFamily="18" charset="0"/>
              </a:rPr>
              <a:t>SECTION I: LES PROTOCOLES DHCP</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mj-lt"/>
              <a:buAutoNum type="arabicPeriod"/>
            </a:pPr>
            <a:r>
              <a:rPr lang="fr-FR" sz="1400" dirty="0" smtClean="0">
                <a:latin typeface="Times New Roman" panose="02020603050405020304" pitchFamily="18" charset="0"/>
                <a:ea typeface="Calibri" panose="020F0502020204030204" pitchFamily="34" charset="0"/>
                <a:cs typeface="Times New Roman" panose="02020603050405020304" pitchFamily="18" charset="0"/>
              </a:rPr>
              <a:t>Définition</a:t>
            </a: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smtClean="0">
                <a:latin typeface="Times New Roman" panose="02020603050405020304" pitchFamily="18" charset="0"/>
                <a:ea typeface="Calibri" panose="020F0502020204030204" pitchFamily="34" charset="0"/>
                <a:cs typeface="Times New Roman" panose="02020603050405020304" pitchFamily="18" charset="0"/>
              </a:rPr>
              <a:t>et </a:t>
            </a:r>
            <a:r>
              <a:rPr lang="fr-FR" sz="1400" dirty="0" smtClean="0">
                <a:latin typeface="Times New Roman" panose="02020603050405020304" pitchFamily="18" charset="0"/>
                <a:ea typeface="Calibri" panose="020F0502020204030204" pitchFamily="34" charset="0"/>
                <a:cs typeface="Times New Roman" panose="02020603050405020304" pitchFamily="18" charset="0"/>
              </a:rPr>
              <a:t>Principe</a:t>
            </a:r>
          </a:p>
          <a:p>
            <a:pPr marL="342900" lvl="0" indent="-342900" algn="just">
              <a:lnSpc>
                <a:spcPct val="115000"/>
              </a:lnSpc>
              <a:spcAft>
                <a:spcPts val="0"/>
              </a:spcAft>
              <a:buFont typeface="+mj-lt"/>
              <a:buAutoNum type="arabicPeriod"/>
            </a:pPr>
            <a:r>
              <a:rPr lang="fr-FR" sz="1400" dirty="0" smtClean="0">
                <a:latin typeface="Times New Roman" panose="02020603050405020304" pitchFamily="18" charset="0"/>
                <a:ea typeface="Calibri" panose="020F0502020204030204" pitchFamily="34" charset="0"/>
                <a:cs typeface="Times New Roman" panose="02020603050405020304" pitchFamily="18" charset="0"/>
              </a:rPr>
              <a:t>Les différents types de paquet</a:t>
            </a:r>
          </a:p>
          <a:p>
            <a:pPr marL="342900" lvl="0" indent="-342900" algn="just">
              <a:lnSpc>
                <a:spcPct val="115000"/>
              </a:lnSpc>
              <a:spcAft>
                <a:spcPts val="0"/>
              </a:spcAft>
              <a:buFont typeface="+mj-lt"/>
              <a:buAutoNum type="arabicPeriod"/>
            </a:pPr>
            <a:r>
              <a:rPr lang="fr-FR" sz="1400" dirty="0" smtClean="0">
                <a:latin typeface="Times New Roman" panose="02020603050405020304" pitchFamily="18" charset="0"/>
                <a:ea typeface="Calibri" panose="020F0502020204030204" pitchFamily="34" charset="0"/>
                <a:cs typeface="Times New Roman" panose="02020603050405020304" pitchFamily="18" charset="0"/>
              </a:rPr>
              <a:t>Les composants du </a:t>
            </a:r>
            <a:r>
              <a:rPr lang="fr-FR" sz="1400" dirty="0" err="1" smtClean="0">
                <a:latin typeface="Times New Roman" panose="02020603050405020304" pitchFamily="18" charset="0"/>
                <a:ea typeface="Calibri" panose="020F0502020204030204" pitchFamily="34" charset="0"/>
                <a:cs typeface="Times New Roman" panose="02020603050405020304" pitchFamily="18" charset="0"/>
              </a:rPr>
              <a:t>dhcp</a:t>
            </a:r>
            <a:endParaRPr lang="fr-FR" sz="1400" dirty="0" smtClean="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mj-lt"/>
              <a:buAutoNum type="arabicPeriod"/>
            </a:pPr>
            <a:r>
              <a:rPr lang="fr-FR" sz="1400" dirty="0" smtClean="0">
                <a:latin typeface="Times New Roman" panose="02020603050405020304" pitchFamily="18" charset="0"/>
                <a:ea typeface="Calibri" panose="020F0502020204030204" pitchFamily="34" charset="0"/>
                <a:cs typeface="Times New Roman" panose="02020603050405020304" pitchFamily="18" charset="0"/>
              </a:rPr>
              <a:t>Etendue et </a:t>
            </a:r>
            <a:r>
              <a:rPr lang="fr-FR" sz="1400" dirty="0" err="1" smtClean="0">
                <a:latin typeface="Times New Roman" panose="02020603050405020304" pitchFamily="18" charset="0"/>
                <a:ea typeface="Calibri" panose="020F0502020204030204" pitchFamily="34" charset="0"/>
                <a:cs typeface="Times New Roman" panose="02020603050405020304" pitchFamily="18" charset="0"/>
              </a:rPr>
              <a:t>reservation</a:t>
            </a:r>
            <a:r>
              <a:rPr lang="fr-FR" sz="1400" dirty="0" smtClean="0">
                <a:latin typeface="Times New Roman" panose="02020603050405020304" pitchFamily="18" charset="0"/>
                <a:ea typeface="Calibri" panose="020F0502020204030204" pitchFamily="34" charset="0"/>
                <a:cs typeface="Times New Roman" panose="02020603050405020304" pitchFamily="18" charset="0"/>
              </a:rPr>
              <a:t> d’adresses</a:t>
            </a:r>
          </a:p>
          <a:p>
            <a:pPr marL="342900" lvl="0" indent="-342900" algn="just">
              <a:lnSpc>
                <a:spcPct val="115000"/>
              </a:lnSpc>
              <a:spcAft>
                <a:spcPts val="0"/>
              </a:spcAft>
              <a:buFont typeface="+mj-lt"/>
              <a:buAutoNum type="arabicPeriod"/>
            </a:pPr>
            <a:r>
              <a:rPr lang="fr-FR" sz="1400" dirty="0" smtClean="0">
                <a:latin typeface="Times New Roman" panose="02020603050405020304" pitchFamily="18" charset="0"/>
                <a:ea typeface="Calibri" panose="020F0502020204030204" pitchFamily="34" charset="0"/>
                <a:cs typeface="Times New Roman" panose="02020603050405020304" pitchFamily="18" charset="0"/>
              </a:rPr>
              <a:t>Agent relais </a:t>
            </a:r>
            <a:r>
              <a:rPr lang="fr-FR" sz="1400" dirty="0" err="1" smtClean="0">
                <a:latin typeface="Times New Roman" panose="02020603050405020304" pitchFamily="18" charset="0"/>
                <a:ea typeface="Calibri" panose="020F0502020204030204" pitchFamily="34" charset="0"/>
                <a:cs typeface="Times New Roman" panose="02020603050405020304" pitchFamily="18" charset="0"/>
              </a:rPr>
              <a:t>dhcp</a:t>
            </a:r>
            <a:endParaRPr lang="fr-FR" sz="1400" dirty="0" smtClean="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15000"/>
              </a:lnSpc>
              <a:spcAft>
                <a:spcPts val="0"/>
              </a:spcAft>
            </a:pP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fr-FR" sz="1400" dirty="0">
                <a:latin typeface="Times New Roman" panose="02020603050405020304" pitchFamily="18" charset="0"/>
                <a:ea typeface="Calibri" panose="020F0502020204030204" pitchFamily="34" charset="0"/>
                <a:cs typeface="Times New Roman" panose="02020603050405020304" pitchFamily="18" charset="0"/>
              </a:rPr>
              <a:t>SECTION II: LES PROTOCOLES DNS</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mj-lt"/>
              <a:buAutoNum type="arabicPeriod"/>
              <a:tabLst>
                <a:tab pos="457200" algn="l"/>
              </a:tabLst>
            </a:pPr>
            <a:r>
              <a:rPr lang="en-US" sz="1400" dirty="0" err="1">
                <a:solidFill>
                  <a:srgbClr val="383838"/>
                </a:solidFill>
                <a:latin typeface="Times New Roman" panose="02020603050405020304" pitchFamily="18" charset="0"/>
                <a:ea typeface="Times New Roman" panose="02020603050405020304" pitchFamily="18" charset="0"/>
                <a:cs typeface="Times New Roman" panose="02020603050405020304" pitchFamily="18" charset="0"/>
              </a:rPr>
              <a:t>Définition</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mj-lt"/>
              <a:buAutoNum type="arabicPeriod"/>
              <a:tabLst>
                <a:tab pos="457200" algn="l"/>
              </a:tabLst>
            </a:pPr>
            <a:r>
              <a:rPr lang="fr-FR" sz="1400" dirty="0" err="1" smtClean="0">
                <a:solidFill>
                  <a:srgbClr val="383838"/>
                </a:solidFill>
                <a:latin typeface="Times New Roman" panose="02020603050405020304" pitchFamily="18" charset="0"/>
                <a:ea typeface="Calibri" panose="020F0502020204030204" pitchFamily="34" charset="0"/>
                <a:cs typeface="Times New Roman" panose="02020603050405020304" pitchFamily="18" charset="0"/>
              </a:rPr>
              <a:t>Resolution</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fr-FR" sz="1400" dirty="0">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400" dirty="0">
                <a:latin typeface="Times New Roman" panose="02020603050405020304" pitchFamily="18" charset="0"/>
                <a:ea typeface="Calibri" panose="020F0502020204030204" pitchFamily="34" charset="0"/>
                <a:cs typeface="Times New Roman" panose="02020603050405020304" pitchFamily="18" charset="0"/>
              </a:rPr>
              <a:t>CONCLUSION </a:t>
            </a:r>
          </a:p>
          <a:p>
            <a:pPr algn="just">
              <a:lnSpc>
                <a:spcPct val="107000"/>
              </a:lnSpc>
              <a:spcAft>
                <a:spcPts val="800"/>
              </a:spcAft>
            </a:pPr>
            <a:r>
              <a:rPr lang="en-US" sz="1400" dirty="0">
                <a:latin typeface="Times New Roman" panose="02020603050405020304" pitchFamily="18" charset="0"/>
                <a:ea typeface="Calibri" panose="020F0502020204030204" pitchFamily="34" charset="0"/>
                <a:cs typeface="Times New Roman" panose="02020603050405020304" pitchFamily="18" charset="0"/>
              </a:rPr>
              <a:t>BIBLIOGRAPHIE</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22815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59243" y="857588"/>
            <a:ext cx="9452919" cy="1308050"/>
          </a:xfrm>
          <a:prstGeom prst="rect">
            <a:avLst/>
          </a:prstGeom>
        </p:spPr>
        <p:txBody>
          <a:bodyPr wrap="square">
            <a:spAutoFit/>
          </a:bodyPr>
          <a:lstStyle/>
          <a:p>
            <a:pPr algn="ctr">
              <a:spcAft>
                <a:spcPts val="0"/>
              </a:spcAft>
            </a:pPr>
            <a:r>
              <a:rPr lang="fr-FR" sz="1400" b="1" u="sng" dirty="0" smtClean="0">
                <a:latin typeface="Times New Roman" panose="02020603050405020304" pitchFamily="18" charset="0"/>
                <a:ea typeface="Calibri" panose="020F0502020204030204" pitchFamily="34" charset="0"/>
                <a:cs typeface="Times New Roman" panose="02020603050405020304" pitchFamily="18" charset="0"/>
              </a:rPr>
              <a:t>INTRODUCTION</a:t>
            </a:r>
          </a:p>
          <a:p>
            <a:pPr algn="just">
              <a:spcAft>
                <a:spcPts val="0"/>
              </a:spcAft>
            </a:pPr>
            <a:endParaRPr lang="fr-FR" sz="1300" dirty="0" smtClean="0">
              <a:latin typeface="Times New Roman" panose="02020603050405020304" pitchFamily="18" charset="0"/>
              <a:cs typeface="Times New Roman" panose="02020603050405020304" pitchFamily="18" charset="0"/>
            </a:endParaRPr>
          </a:p>
          <a:p>
            <a:pPr algn="just">
              <a:spcAft>
                <a:spcPts val="0"/>
              </a:spcAft>
            </a:pPr>
            <a:r>
              <a:rPr lang="fr-FR" sz="1300" dirty="0" smtClean="0">
                <a:latin typeface="Times New Roman" panose="02020603050405020304" pitchFamily="18" charset="0"/>
                <a:cs typeface="Times New Roman" panose="02020603050405020304" pitchFamily="18" charset="0"/>
              </a:rPr>
              <a:t>DHCP </a:t>
            </a:r>
            <a:r>
              <a:rPr lang="fr-FR" sz="1300" dirty="0">
                <a:latin typeface="Times New Roman" panose="02020603050405020304" pitchFamily="18" charset="0"/>
                <a:cs typeface="Times New Roman" panose="02020603050405020304" pitchFamily="18" charset="0"/>
              </a:rPr>
              <a:t>et DNS sont deux protocoles différents concernant les adresses IP et tous deux fonctionnent sur le modèle client-serveur. DHCP (Dynamic Host Configuration Protocol) est un protocole qui attribue dynamiquement et automatiquement des adresses IP dans un réseau. DNS (Domain Name System) est un résolveur d'adresse. Il convertit un nom de domaine en adresse IP et vice-versa. Cet article présente une description détaillée de ces deux protocoles et leurs principales différences.</a:t>
            </a:r>
            <a:endParaRPr lang="en-US" sz="1300" b="1" u="sng"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89505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81150" y="715529"/>
            <a:ext cx="9429750" cy="5219378"/>
          </a:xfrm>
          <a:prstGeom prst="rect">
            <a:avLst/>
          </a:prstGeom>
        </p:spPr>
        <p:txBody>
          <a:bodyPr wrap="square">
            <a:spAutoFit/>
          </a:bodyPr>
          <a:lstStyle/>
          <a:p>
            <a:pPr algn="ctr">
              <a:lnSpc>
                <a:spcPct val="115000"/>
              </a:lnSpc>
              <a:spcAft>
                <a:spcPts val="1000"/>
              </a:spcAft>
            </a:pPr>
            <a:r>
              <a:rPr lang="fr-FR" sz="1400" b="1" u="sng" dirty="0">
                <a:latin typeface="Times New Roman" panose="02020603050405020304" pitchFamily="18" charset="0"/>
                <a:ea typeface="Calibri" panose="020F0502020204030204" pitchFamily="34" charset="0"/>
                <a:cs typeface="Times New Roman" panose="02020603050405020304" pitchFamily="18" charset="0"/>
              </a:rPr>
              <a:t>SECTION I: LES PROTOCOLES DHCP</a:t>
            </a:r>
            <a:endParaRPr lang="en-US" sz="1400" b="1" u="sng"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ctr">
              <a:lnSpc>
                <a:spcPct val="115000"/>
              </a:lnSpc>
              <a:spcAft>
                <a:spcPts val="0"/>
              </a:spcAft>
              <a:buFont typeface="+mj-lt"/>
              <a:buAutoNum type="arabicPeriod"/>
            </a:pPr>
            <a:r>
              <a:rPr lang="fr-FR" sz="1400" b="1" u="sng" dirty="0" smtClean="0">
                <a:latin typeface="Times New Roman" panose="02020603050405020304" pitchFamily="18" charset="0"/>
                <a:ea typeface="Calibri" panose="020F0502020204030204" pitchFamily="34" charset="0"/>
                <a:cs typeface="Times New Roman" panose="02020603050405020304" pitchFamily="18" charset="0"/>
              </a:rPr>
              <a:t>Définition</a:t>
            </a:r>
            <a:r>
              <a:rPr lang="en-US" sz="1400" b="1" u="sng" dirty="0" smtClean="0">
                <a:latin typeface="Times New Roman" panose="02020603050405020304" pitchFamily="18" charset="0"/>
                <a:ea typeface="Calibri" panose="020F0502020204030204" pitchFamily="34" charset="0"/>
                <a:cs typeface="Times New Roman" panose="02020603050405020304" pitchFamily="18" charset="0"/>
              </a:rPr>
              <a:t> et </a:t>
            </a:r>
            <a:r>
              <a:rPr lang="fr-FR" sz="1400" b="1" u="sng" dirty="0" smtClean="0">
                <a:latin typeface="Times New Roman" panose="02020603050405020304" pitchFamily="18" charset="0"/>
                <a:ea typeface="Calibri" panose="020F0502020204030204" pitchFamily="34" charset="0"/>
                <a:cs typeface="Times New Roman" panose="02020603050405020304" pitchFamily="18" charset="0"/>
              </a:rPr>
              <a:t>Principe</a:t>
            </a:r>
            <a:endParaRPr lang="en-US" sz="1400" b="1" u="sng" dirty="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15000"/>
              </a:lnSpc>
              <a:spcAft>
                <a:spcPts val="1000"/>
              </a:spcAft>
            </a:pPr>
            <a:r>
              <a:rPr lang="fr-FR" sz="1400" dirty="0" smtClean="0">
                <a:latin typeface="Times New Roman" panose="02020603050405020304" pitchFamily="18" charset="0"/>
                <a:ea typeface="Calibri" panose="020F0502020204030204" pitchFamily="34" charset="0"/>
                <a:cs typeface="Times New Roman" panose="02020603050405020304" pitchFamily="18" charset="0"/>
              </a:rPr>
              <a:t>Le </a:t>
            </a:r>
            <a:r>
              <a:rPr lang="fr-FR" sz="1400" dirty="0" err="1" smtClean="0">
                <a:latin typeface="Times New Roman" panose="02020603050405020304" pitchFamily="18" charset="0"/>
                <a:ea typeface="Calibri" panose="020F0502020204030204" pitchFamily="34" charset="0"/>
                <a:cs typeface="Times New Roman" panose="02020603050405020304" pitchFamily="18" charset="0"/>
              </a:rPr>
              <a:t>protocol</a:t>
            </a:r>
            <a:r>
              <a:rPr lang="fr-FR" sz="1400" dirty="0" smtClean="0">
                <a:latin typeface="Times New Roman" panose="02020603050405020304" pitchFamily="18" charset="0"/>
                <a:ea typeface="Calibri" panose="020F0502020204030204" pitchFamily="34" charset="0"/>
                <a:cs typeface="Times New Roman" panose="02020603050405020304" pitchFamily="18" charset="0"/>
              </a:rPr>
              <a:t> DHCP fonctionne sur le mode client/serveur et va permettre à un équipement connecter à un réseau, d’obtenir une configuration réseau automatiquement(adresse IP, masque de sous-réseau, passerelle par défaut et DNS),</a:t>
            </a:r>
          </a:p>
          <a:p>
            <a:pPr lvl="0" algn="just">
              <a:lnSpc>
                <a:spcPct val="115000"/>
              </a:lnSpc>
              <a:spcAft>
                <a:spcPts val="1000"/>
              </a:spcAft>
            </a:pPr>
            <a:r>
              <a:rPr lang="fr-FR" sz="1400" dirty="0" smtClean="0">
                <a:latin typeface="Times New Roman" panose="02020603050405020304" pitchFamily="18" charset="0"/>
                <a:ea typeface="Calibri" panose="020F0502020204030204" pitchFamily="34" charset="0"/>
                <a:cs typeface="Times New Roman" panose="02020603050405020304" pitchFamily="18" charset="0"/>
              </a:rPr>
              <a:t>Grâce au broadcast, la machine cliente va tenter de localiser un serveur DHCP disponible sur le réseau afin de négocier avec lui l’obtention d’une adresse IP, Au final la machine obtient ce que l’on appelle, un bail DHCP pour une durée déterminée.</a:t>
            </a:r>
          </a:p>
          <a:p>
            <a:pPr lvl="0" algn="ctr">
              <a:lnSpc>
                <a:spcPct val="115000"/>
              </a:lnSpc>
              <a:spcAft>
                <a:spcPts val="1000"/>
              </a:spcAft>
            </a:pPr>
            <a:r>
              <a:rPr lang="fr-FR" sz="1400" b="1" u="sng" dirty="0" smtClean="0">
                <a:latin typeface="Times New Roman" panose="02020603050405020304" pitchFamily="18" charset="0"/>
                <a:ea typeface="Calibri" panose="020F0502020204030204" pitchFamily="34" charset="0"/>
                <a:cs typeface="Times New Roman" panose="02020603050405020304" pitchFamily="18" charset="0"/>
              </a:rPr>
              <a:t>Quelques exemples de clients DHCP et de serveurs DHCP</a:t>
            </a:r>
          </a:p>
          <a:p>
            <a:pPr lvl="0" algn="just">
              <a:lnSpc>
                <a:spcPct val="115000"/>
              </a:lnSpc>
              <a:spcAft>
                <a:spcPts val="1000"/>
              </a:spcAft>
            </a:pPr>
            <a:r>
              <a:rPr lang="fr-FR" sz="1400" dirty="0" smtClean="0">
                <a:latin typeface="Times New Roman" panose="02020603050405020304" pitchFamily="18" charset="0"/>
                <a:ea typeface="Calibri" panose="020F0502020204030204" pitchFamily="34" charset="0"/>
                <a:cs typeface="Times New Roman" panose="02020603050405020304" pitchFamily="18" charset="0"/>
              </a:rPr>
              <a:t>Clients DHCP: n’importe quel équipement qui peut se connecter sur un réseau, en filaire ou en wifi,</a:t>
            </a:r>
          </a:p>
          <a:p>
            <a:pPr lvl="0" algn="just">
              <a:lnSpc>
                <a:spcPct val="115000"/>
              </a:lnSpc>
              <a:spcAft>
                <a:spcPts val="1000"/>
              </a:spcAft>
            </a:pPr>
            <a:r>
              <a:rPr lang="fr-FR" sz="1400" dirty="0" smtClean="0">
                <a:latin typeface="Times New Roman" panose="02020603050405020304" pitchFamily="18" charset="0"/>
                <a:ea typeface="Calibri" panose="020F0502020204030204" pitchFamily="34" charset="0"/>
                <a:cs typeface="Times New Roman" panose="02020603050405020304" pitchFamily="18" charset="0"/>
              </a:rPr>
              <a:t>Exemples: ordinateur, smartphone, tablette, serveur, etc.</a:t>
            </a:r>
          </a:p>
          <a:p>
            <a:pPr lvl="0" algn="just">
              <a:lnSpc>
                <a:spcPct val="115000"/>
              </a:lnSpc>
              <a:spcAft>
                <a:spcPts val="1000"/>
              </a:spcAft>
            </a:pPr>
            <a:r>
              <a:rPr lang="fr-FR" sz="1400" dirty="0" smtClean="0">
                <a:latin typeface="Times New Roman" panose="02020603050405020304" pitchFamily="18" charset="0"/>
                <a:ea typeface="Calibri" panose="020F0502020204030204" pitchFamily="34" charset="0"/>
                <a:cs typeface="Times New Roman" panose="02020603050405020304" pitchFamily="18" charset="0"/>
              </a:rPr>
              <a:t>Serveurs DHCP: il existe de nombreuses solutions logicielles pour créer un serveur DHCP</a:t>
            </a:r>
          </a:p>
          <a:p>
            <a:pPr lvl="0" algn="just">
              <a:lnSpc>
                <a:spcPct val="115000"/>
              </a:lnSpc>
              <a:spcAft>
                <a:spcPts val="1000"/>
              </a:spcAft>
            </a:pPr>
            <a:r>
              <a:rPr lang="fr-FR" sz="1400" dirty="0" smtClean="0">
                <a:latin typeface="Times New Roman" panose="02020603050405020304" pitchFamily="18" charset="0"/>
                <a:ea typeface="Calibri" panose="020F0502020204030204" pitchFamily="34" charset="0"/>
                <a:cs typeface="Times New Roman" panose="02020603050405020304" pitchFamily="18" charset="0"/>
              </a:rPr>
              <a:t>Exemples: le rôle DHCP sous Windows Server, le </a:t>
            </a:r>
            <a:r>
              <a:rPr lang="fr-FR" sz="1400" dirty="0" err="1" smtClean="0">
                <a:latin typeface="Times New Roman" panose="02020603050405020304" pitchFamily="18" charset="0"/>
                <a:ea typeface="Calibri" panose="020F0502020204030204" pitchFamily="34" charset="0"/>
                <a:cs typeface="Times New Roman" panose="02020603050405020304" pitchFamily="18" charset="0"/>
              </a:rPr>
              <a:t>isc</a:t>
            </a:r>
            <a:r>
              <a:rPr lang="fr-FR" sz="1400" dirty="0" smtClean="0">
                <a:latin typeface="Times New Roman" panose="02020603050405020304" pitchFamily="18" charset="0"/>
                <a:ea typeface="Calibri" panose="020F0502020204030204" pitchFamily="34" charset="0"/>
                <a:cs typeface="Times New Roman" panose="02020603050405020304" pitchFamily="18" charset="0"/>
              </a:rPr>
              <a:t>-</a:t>
            </a:r>
            <a:r>
              <a:rPr lang="fr-FR" sz="1400" dirty="0" err="1" smtClean="0">
                <a:latin typeface="Times New Roman" panose="02020603050405020304" pitchFamily="18" charset="0"/>
                <a:ea typeface="Calibri" panose="020F0502020204030204" pitchFamily="34" charset="0"/>
                <a:cs typeface="Times New Roman" panose="02020603050405020304" pitchFamily="18" charset="0"/>
              </a:rPr>
              <a:t>dhcp</a:t>
            </a:r>
            <a:r>
              <a:rPr lang="fr-FR" sz="1400" dirty="0" smtClean="0">
                <a:latin typeface="Times New Roman" panose="02020603050405020304" pitchFamily="18" charset="0"/>
                <a:ea typeface="Calibri" panose="020F0502020204030204" pitchFamily="34" charset="0"/>
                <a:cs typeface="Times New Roman" panose="02020603050405020304" pitchFamily="18" charset="0"/>
              </a:rPr>
              <a:t>-server sous Linux ou encore à l’aide d’un routeur, d’un pare-feu, etc.</a:t>
            </a:r>
          </a:p>
          <a:p>
            <a:pPr marL="342900" lvl="0" indent="-342900" algn="ctr">
              <a:lnSpc>
                <a:spcPct val="115000"/>
              </a:lnSpc>
              <a:spcAft>
                <a:spcPts val="1000"/>
              </a:spcAft>
              <a:buAutoNum type="arabicPeriod" startAt="2"/>
            </a:pPr>
            <a:r>
              <a:rPr lang="fr-FR" sz="1400" b="1" u="sng" dirty="0" smtClean="0">
                <a:latin typeface="Times New Roman" panose="02020603050405020304" pitchFamily="18" charset="0"/>
                <a:ea typeface="Calibri" panose="020F0502020204030204" pitchFamily="34" charset="0"/>
                <a:cs typeface="Times New Roman" panose="02020603050405020304" pitchFamily="18" charset="0"/>
              </a:rPr>
              <a:t>Les différents types de paquets</a:t>
            </a:r>
          </a:p>
          <a:p>
            <a:pPr lvl="0" algn="just">
              <a:lnSpc>
                <a:spcPct val="115000"/>
              </a:lnSpc>
              <a:spcAft>
                <a:spcPts val="1000"/>
              </a:spcAft>
            </a:pPr>
            <a:r>
              <a:rPr lang="fr-FR" sz="1400" dirty="0" smtClean="0">
                <a:latin typeface="Times New Roman" panose="02020603050405020304" pitchFamily="18" charset="0"/>
                <a:ea typeface="Calibri" panose="020F0502020204030204" pitchFamily="34" charset="0"/>
                <a:cs typeface="Times New Roman" panose="02020603050405020304" pitchFamily="18" charset="0"/>
              </a:rPr>
              <a:t>Déroulement classique d’une demande d’adresse IP via DHCP</a:t>
            </a:r>
          </a:p>
          <a:p>
            <a:pPr lvl="0" algn="just">
              <a:lnSpc>
                <a:spcPct val="115000"/>
              </a:lnSpc>
              <a:spcAft>
                <a:spcPts val="1000"/>
              </a:spcAft>
            </a:pPr>
            <a:endParaRPr lang="fr-FR" sz="1400" dirty="0" smtClean="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15000"/>
              </a:lnSpc>
              <a:spcAft>
                <a:spcPts val="1000"/>
              </a:spcAft>
            </a:pPr>
            <a:endParaRPr lang="fr-FR" sz="1400" dirty="0" smtClean="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à coins arrondis 4"/>
          <p:cNvSpPr/>
          <p:nvPr/>
        </p:nvSpPr>
        <p:spPr>
          <a:xfrm>
            <a:off x="1340644" y="5145164"/>
            <a:ext cx="1981200" cy="78105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400" dirty="0" smtClean="0">
                <a:latin typeface="Times New Roman" panose="02020603050405020304" pitchFamily="18" charset="0"/>
                <a:cs typeface="Times New Roman" panose="02020603050405020304" pitchFamily="18" charset="0"/>
              </a:rPr>
              <a:t>«  Découverte »</a:t>
            </a:r>
          </a:p>
          <a:p>
            <a:pPr algn="ctr"/>
            <a:r>
              <a:rPr lang="fr-FR" sz="1400" dirty="0" smtClean="0">
                <a:latin typeface="Times New Roman" panose="02020603050405020304" pitchFamily="18" charset="0"/>
                <a:cs typeface="Times New Roman" panose="02020603050405020304" pitchFamily="18" charset="0"/>
              </a:rPr>
              <a:t>DHCPDICOVER</a:t>
            </a:r>
            <a:endParaRPr lang="en-US" sz="1400" dirty="0">
              <a:latin typeface="Times New Roman" panose="02020603050405020304" pitchFamily="18" charset="0"/>
              <a:cs typeface="Times New Roman" panose="02020603050405020304" pitchFamily="18" charset="0"/>
            </a:endParaRPr>
          </a:p>
        </p:txBody>
      </p:sp>
      <p:sp>
        <p:nvSpPr>
          <p:cNvPr id="6" name="Rectangle à coins arrondis 5"/>
          <p:cNvSpPr/>
          <p:nvPr/>
        </p:nvSpPr>
        <p:spPr>
          <a:xfrm>
            <a:off x="4146352" y="5145164"/>
            <a:ext cx="1981200" cy="78105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400" dirty="0" smtClean="0">
                <a:latin typeface="Times New Roman" panose="02020603050405020304" pitchFamily="18" charset="0"/>
                <a:cs typeface="Times New Roman" panose="02020603050405020304" pitchFamily="18" charset="0"/>
              </a:rPr>
              <a:t>«  Offre »</a:t>
            </a:r>
          </a:p>
          <a:p>
            <a:pPr algn="ctr"/>
            <a:r>
              <a:rPr lang="fr-FR" sz="1400" dirty="0" smtClean="0">
                <a:latin typeface="Times New Roman" panose="02020603050405020304" pitchFamily="18" charset="0"/>
                <a:cs typeface="Times New Roman" panose="02020603050405020304" pitchFamily="18" charset="0"/>
              </a:rPr>
              <a:t>DHCPOFFER</a:t>
            </a:r>
            <a:endParaRPr lang="en-US" sz="1400" dirty="0">
              <a:latin typeface="Times New Roman" panose="02020603050405020304" pitchFamily="18" charset="0"/>
              <a:cs typeface="Times New Roman" panose="02020603050405020304" pitchFamily="18" charset="0"/>
            </a:endParaRPr>
          </a:p>
        </p:txBody>
      </p:sp>
      <p:sp>
        <p:nvSpPr>
          <p:cNvPr id="7" name="Rectangle à coins arrondis 6"/>
          <p:cNvSpPr/>
          <p:nvPr/>
        </p:nvSpPr>
        <p:spPr>
          <a:xfrm>
            <a:off x="6952060" y="5145164"/>
            <a:ext cx="1981200" cy="78105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400" dirty="0" smtClean="0">
                <a:latin typeface="Times New Roman" panose="02020603050405020304" pitchFamily="18" charset="0"/>
                <a:cs typeface="Times New Roman" panose="02020603050405020304" pitchFamily="18" charset="0"/>
              </a:rPr>
              <a:t>«  Acceptation »</a:t>
            </a:r>
          </a:p>
          <a:p>
            <a:pPr algn="ctr"/>
            <a:r>
              <a:rPr lang="fr-FR" sz="1400" dirty="0" smtClean="0">
                <a:latin typeface="Times New Roman" panose="02020603050405020304" pitchFamily="18" charset="0"/>
                <a:cs typeface="Times New Roman" panose="02020603050405020304" pitchFamily="18" charset="0"/>
              </a:rPr>
              <a:t>DHCPREQUEST</a:t>
            </a:r>
            <a:endParaRPr lang="en-US" sz="1400" dirty="0">
              <a:latin typeface="Times New Roman" panose="02020603050405020304" pitchFamily="18" charset="0"/>
              <a:cs typeface="Times New Roman" panose="02020603050405020304" pitchFamily="18" charset="0"/>
            </a:endParaRPr>
          </a:p>
        </p:txBody>
      </p:sp>
      <p:sp>
        <p:nvSpPr>
          <p:cNvPr id="8" name="Rectangle à coins arrondis 7"/>
          <p:cNvSpPr/>
          <p:nvPr/>
        </p:nvSpPr>
        <p:spPr>
          <a:xfrm>
            <a:off x="9757768" y="5153857"/>
            <a:ext cx="1981200" cy="78105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400" dirty="0" smtClean="0">
                <a:latin typeface="Times New Roman" panose="02020603050405020304" pitchFamily="18" charset="0"/>
                <a:cs typeface="Times New Roman" panose="02020603050405020304" pitchFamily="18" charset="0"/>
              </a:rPr>
              <a:t>« Validation  »</a:t>
            </a:r>
          </a:p>
          <a:p>
            <a:pPr algn="ctr"/>
            <a:r>
              <a:rPr lang="fr-FR" sz="1400" dirty="0" smtClean="0">
                <a:latin typeface="Times New Roman" panose="02020603050405020304" pitchFamily="18" charset="0"/>
                <a:cs typeface="Times New Roman" panose="02020603050405020304" pitchFamily="18" charset="0"/>
              </a:rPr>
              <a:t>DHCPPACK</a:t>
            </a:r>
            <a:endParaRPr lang="en-US" sz="1400" dirty="0">
              <a:latin typeface="Times New Roman" panose="02020603050405020304" pitchFamily="18" charset="0"/>
              <a:cs typeface="Times New Roman" panose="02020603050405020304" pitchFamily="18" charset="0"/>
            </a:endParaRPr>
          </a:p>
        </p:txBody>
      </p:sp>
      <p:sp>
        <p:nvSpPr>
          <p:cNvPr id="9" name="Flèche droite 8"/>
          <p:cNvSpPr/>
          <p:nvPr/>
        </p:nvSpPr>
        <p:spPr>
          <a:xfrm>
            <a:off x="3547244" y="5340426"/>
            <a:ext cx="400050" cy="390525"/>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Flèche droite 9"/>
          <p:cNvSpPr/>
          <p:nvPr/>
        </p:nvSpPr>
        <p:spPr>
          <a:xfrm>
            <a:off x="9179572" y="5349119"/>
            <a:ext cx="400050" cy="390525"/>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Flèche droite 10"/>
          <p:cNvSpPr/>
          <p:nvPr/>
        </p:nvSpPr>
        <p:spPr>
          <a:xfrm>
            <a:off x="6368058" y="5349119"/>
            <a:ext cx="400050" cy="390525"/>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6974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19250" y="838885"/>
            <a:ext cx="9696450" cy="4293483"/>
          </a:xfrm>
          <a:prstGeom prst="rect">
            <a:avLst/>
          </a:prstGeom>
        </p:spPr>
        <p:txBody>
          <a:bodyPr wrap="square">
            <a:spAutoFit/>
          </a:bodyPr>
          <a:lstStyle/>
          <a:p>
            <a:pPr algn="just">
              <a:spcAft>
                <a:spcPts val="0"/>
              </a:spcAft>
            </a:pPr>
            <a:r>
              <a:rPr lang="fr-FR" sz="1300" dirty="0">
                <a:latin typeface="Times New Roman" panose="02020603050405020304" pitchFamily="18" charset="0"/>
                <a:ea typeface="Calibri" panose="020F0502020204030204" pitchFamily="34" charset="0"/>
                <a:cs typeface="Times New Roman" panose="02020603050405020304" pitchFamily="18" charset="0"/>
              </a:rPr>
              <a:t>Lors d’un renouvellement, le client va directement envoyer un paquet «  DHCPREQUEST » pour demander une prolongation du bail.</a:t>
            </a:r>
          </a:p>
          <a:p>
            <a:pPr algn="just">
              <a:spcAft>
                <a:spcPts val="0"/>
              </a:spcAft>
            </a:pPr>
            <a:r>
              <a:rPr lang="fr-FR" sz="1300" dirty="0">
                <a:latin typeface="Times New Roman" panose="02020603050405020304" pitchFamily="18" charset="0"/>
                <a:ea typeface="Calibri" panose="020F0502020204030204" pitchFamily="34" charset="0"/>
                <a:cs typeface="Times New Roman" panose="02020603050405020304" pitchFamily="18" charset="0"/>
              </a:rPr>
              <a:t>On peut aussi avoir les requêtes telles que:</a:t>
            </a:r>
          </a:p>
          <a:p>
            <a:pPr marL="285750" indent="-285750" algn="just">
              <a:spcAft>
                <a:spcPts val="0"/>
              </a:spcAft>
              <a:buFontTx/>
              <a:buChar char="-"/>
            </a:pPr>
            <a:r>
              <a:rPr lang="fr-FR" sz="1300" dirty="0">
                <a:latin typeface="Times New Roman" panose="02020603050405020304" pitchFamily="18" charset="0"/>
                <a:ea typeface="Calibri" panose="020F0502020204030204" pitchFamily="34" charset="0"/>
                <a:cs typeface="Times New Roman" panose="02020603050405020304" pitchFamily="18" charset="0"/>
              </a:rPr>
              <a:t>DHCPNAK: </a:t>
            </a:r>
            <a:r>
              <a:rPr lang="fr-FR" sz="1300" dirty="0">
                <a:latin typeface="Times New Roman" panose="02020603050405020304" pitchFamily="18" charset="0"/>
                <a:cs typeface="Times New Roman" panose="02020603050405020304" pitchFamily="18" charset="0"/>
              </a:rPr>
              <a:t>Ce message est envoyé par le serveur DHCP lorsqu’il n’est pas en mesure de satisfaire le message DHCPREQUEST du client.</a:t>
            </a:r>
            <a:endParaRPr lang="fr-FR" sz="13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spcAft>
                <a:spcPts val="0"/>
              </a:spcAft>
              <a:buFontTx/>
              <a:buChar char="-"/>
            </a:pPr>
            <a:r>
              <a:rPr lang="fr-FR" sz="1300" dirty="0">
                <a:latin typeface="Times New Roman" panose="02020603050405020304" pitchFamily="18" charset="0"/>
                <a:ea typeface="Calibri" panose="020F0502020204030204" pitchFamily="34" charset="0"/>
                <a:cs typeface="Times New Roman" panose="02020603050405020304" pitchFamily="18" charset="0"/>
              </a:rPr>
              <a:t>DHCPDECLINE: </a:t>
            </a:r>
            <a:r>
              <a:rPr lang="fr-FR" sz="1300" dirty="0">
                <a:latin typeface="Times New Roman" panose="02020603050405020304" pitchFamily="18" charset="0"/>
                <a:cs typeface="Times New Roman" panose="02020603050405020304" pitchFamily="18" charset="0"/>
              </a:rPr>
              <a:t>Ce message est envoyé du client DHCP au serveur au cas où le client constaterait que l’adresse IP attribuée par le serveur DHCP est déjà utilisée.</a:t>
            </a:r>
            <a:endParaRPr lang="fr-FR" sz="13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spcAft>
                <a:spcPts val="0"/>
              </a:spcAft>
              <a:buFontTx/>
              <a:buChar char="-"/>
            </a:pPr>
            <a:r>
              <a:rPr lang="fr-FR" sz="1300" dirty="0">
                <a:latin typeface="Times New Roman" panose="02020603050405020304" pitchFamily="18" charset="0"/>
                <a:ea typeface="Calibri" panose="020F0502020204030204" pitchFamily="34" charset="0"/>
                <a:cs typeface="Times New Roman" panose="02020603050405020304" pitchFamily="18" charset="0"/>
              </a:rPr>
              <a:t>DHCPRELEASE: </a:t>
            </a:r>
            <a:r>
              <a:rPr lang="fr-FR" sz="1300" dirty="0">
                <a:latin typeface="Times New Roman" panose="02020603050405020304" pitchFamily="18" charset="0"/>
                <a:cs typeface="Times New Roman" panose="02020603050405020304" pitchFamily="18" charset="0"/>
              </a:rPr>
              <a:t>Ce message est envoyé par le client DHCP au cas où il souhaiterait résilier le bail de l’adresse réseau qu’il a été fourni par le serveur DHCP.</a:t>
            </a:r>
            <a:endParaRPr lang="fr-FR" sz="13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spcAft>
                <a:spcPts val="0"/>
              </a:spcAft>
              <a:buFontTx/>
              <a:buChar char="-"/>
            </a:pPr>
            <a:r>
              <a:rPr lang="fr-FR" sz="1300" dirty="0">
                <a:latin typeface="Times New Roman" panose="02020603050405020304" pitchFamily="18" charset="0"/>
                <a:ea typeface="Calibri" panose="020F0502020204030204" pitchFamily="34" charset="0"/>
                <a:cs typeface="Times New Roman" panose="02020603050405020304" pitchFamily="18" charset="0"/>
              </a:rPr>
              <a:t>DHCPINFORM: </a:t>
            </a:r>
          </a:p>
          <a:p>
            <a:pPr algn="just">
              <a:spcAft>
                <a:spcPts val="0"/>
              </a:spcAft>
            </a:pPr>
            <a:r>
              <a:rPr lang="fr-FR" sz="1300" dirty="0">
                <a:latin typeface="Times New Roman" panose="02020603050405020304" pitchFamily="18" charset="0"/>
                <a:ea typeface="Calibri" panose="020F0502020204030204" pitchFamily="34" charset="0"/>
                <a:cs typeface="Times New Roman" panose="02020603050405020304" pitchFamily="18" charset="0"/>
              </a:rPr>
              <a:t>En cas d’absence de serveur DHCP </a:t>
            </a:r>
            <a:r>
              <a:rPr lang="fr-FR" sz="1300" dirty="0">
                <a:latin typeface="Times New Roman" panose="02020603050405020304" pitchFamily="18" charset="0"/>
                <a:cs typeface="Times New Roman" panose="02020603050405020304" pitchFamily="18" charset="0"/>
              </a:rPr>
              <a:t>le client s’auto-attribue une adresse appelée</a:t>
            </a:r>
            <a:r>
              <a:rPr lang="fr-FR" sz="1300" dirty="0">
                <a:latin typeface="Times New Roman" panose="02020603050405020304" pitchFamily="18" charset="0"/>
                <a:ea typeface="Calibri" panose="020F0502020204030204" pitchFamily="34" charset="0"/>
                <a:cs typeface="Times New Roman" panose="02020603050405020304" pitchFamily="18" charset="0"/>
              </a:rPr>
              <a:t> Adresse APIPA</a:t>
            </a:r>
            <a:r>
              <a:rPr lang="en-US" sz="1300" i="1" dirty="0">
                <a:latin typeface="Times New Roman" panose="02020603050405020304" pitchFamily="18" charset="0"/>
                <a:cs typeface="Times New Roman" panose="02020603050405020304" pitchFamily="18" charset="0"/>
              </a:rPr>
              <a:t>(Automatic Private Internet Protocol Addressing) </a:t>
            </a:r>
            <a:r>
              <a:rPr lang="fr-FR" sz="1300" dirty="0">
                <a:latin typeface="Times New Roman" panose="02020603050405020304" pitchFamily="18" charset="0"/>
                <a:cs typeface="Times New Roman" panose="02020603050405020304" pitchFamily="18" charset="0"/>
              </a:rPr>
              <a:t>Sinon, le processus standard de résolution tient dans l’ordre d’exécution des requêtes. On parle de processus DORA (</a:t>
            </a:r>
            <a:r>
              <a:rPr lang="fr-FR" sz="1300" i="1" dirty="0" err="1">
                <a:latin typeface="Times New Roman" panose="02020603050405020304" pitchFamily="18" charset="0"/>
                <a:cs typeface="Times New Roman" panose="02020603050405020304" pitchFamily="18" charset="0"/>
              </a:rPr>
              <a:t>Discover</a:t>
            </a:r>
            <a:r>
              <a:rPr lang="fr-FR" sz="1300" i="1" dirty="0">
                <a:latin typeface="Times New Roman" panose="02020603050405020304" pitchFamily="18" charset="0"/>
                <a:cs typeface="Times New Roman" panose="02020603050405020304" pitchFamily="18" charset="0"/>
              </a:rPr>
              <a:t>, </a:t>
            </a:r>
            <a:r>
              <a:rPr lang="fr-FR" sz="1300" i="1" dirty="0" err="1">
                <a:latin typeface="Times New Roman" panose="02020603050405020304" pitchFamily="18" charset="0"/>
                <a:cs typeface="Times New Roman" panose="02020603050405020304" pitchFamily="18" charset="0"/>
              </a:rPr>
              <a:t>Offer</a:t>
            </a:r>
            <a:r>
              <a:rPr lang="fr-FR" sz="1300" i="1" dirty="0">
                <a:latin typeface="Times New Roman" panose="02020603050405020304" pitchFamily="18" charset="0"/>
                <a:cs typeface="Times New Roman" panose="02020603050405020304" pitchFamily="18" charset="0"/>
              </a:rPr>
              <a:t>, </a:t>
            </a:r>
            <a:r>
              <a:rPr lang="fr-FR" sz="1300" i="1" dirty="0" err="1">
                <a:latin typeface="Times New Roman" panose="02020603050405020304" pitchFamily="18" charset="0"/>
                <a:cs typeface="Times New Roman" panose="02020603050405020304" pitchFamily="18" charset="0"/>
              </a:rPr>
              <a:t>Request</a:t>
            </a:r>
            <a:r>
              <a:rPr lang="fr-FR" sz="1300" i="1" dirty="0">
                <a:latin typeface="Times New Roman" panose="02020603050405020304" pitchFamily="18" charset="0"/>
                <a:cs typeface="Times New Roman" panose="02020603050405020304" pitchFamily="18" charset="0"/>
              </a:rPr>
              <a:t>, </a:t>
            </a:r>
            <a:r>
              <a:rPr lang="fr-FR" sz="1300" i="1" dirty="0" err="1">
                <a:latin typeface="Times New Roman" panose="02020603050405020304" pitchFamily="18" charset="0"/>
                <a:cs typeface="Times New Roman" panose="02020603050405020304" pitchFamily="18" charset="0"/>
              </a:rPr>
              <a:t>Ack</a:t>
            </a:r>
            <a:r>
              <a:rPr lang="fr-FR" sz="1300" dirty="0">
                <a:latin typeface="Times New Roman" panose="02020603050405020304" pitchFamily="18" charset="0"/>
                <a:cs typeface="Times New Roman" panose="02020603050405020304" pitchFamily="18" charset="0"/>
              </a:rPr>
              <a:t>)</a:t>
            </a:r>
            <a:endParaRPr lang="fr-FR" sz="1300" i="1" dirty="0">
              <a:latin typeface="Times New Roman" panose="02020603050405020304" pitchFamily="18" charset="0"/>
              <a:ea typeface="Calibri" panose="020F0502020204030204" pitchFamily="34" charset="0"/>
              <a:cs typeface="Times New Roman" panose="02020603050405020304" pitchFamily="18" charset="0"/>
            </a:endParaRPr>
          </a:p>
          <a:p>
            <a:pPr algn="just" fontAlgn="base"/>
            <a:r>
              <a:rPr lang="fr-FR" sz="1300" b="1" dirty="0" smtClean="0">
                <a:latin typeface="Times New Roman" panose="02020603050405020304" pitchFamily="18" charset="0"/>
                <a:cs typeface="Times New Roman" panose="02020603050405020304" pitchFamily="18" charset="0"/>
              </a:rPr>
              <a:t> </a:t>
            </a:r>
          </a:p>
          <a:p>
            <a:pPr algn="ctr" fontAlgn="base"/>
            <a:r>
              <a:rPr lang="fr-FR" sz="1300" b="1" dirty="0" smtClean="0">
                <a:latin typeface="Times New Roman" panose="02020603050405020304" pitchFamily="18" charset="0"/>
                <a:cs typeface="Times New Roman" panose="02020603050405020304" pitchFamily="18" charset="0"/>
              </a:rPr>
              <a:t>3. </a:t>
            </a:r>
            <a:r>
              <a:rPr lang="fr-FR" sz="1300" b="1" u="sng" dirty="0" smtClean="0">
                <a:latin typeface="Times New Roman" panose="02020603050405020304" pitchFamily="18" charset="0"/>
                <a:cs typeface="Times New Roman" panose="02020603050405020304" pitchFamily="18" charset="0"/>
              </a:rPr>
              <a:t>Composants </a:t>
            </a:r>
            <a:r>
              <a:rPr lang="fr-FR" sz="1300" b="1" u="sng" dirty="0">
                <a:latin typeface="Times New Roman" panose="02020603050405020304" pitchFamily="18" charset="0"/>
                <a:cs typeface="Times New Roman" panose="02020603050405020304" pitchFamily="18" charset="0"/>
              </a:rPr>
              <a:t>du DHCP</a:t>
            </a:r>
          </a:p>
          <a:p>
            <a:pPr algn="just" fontAlgn="base"/>
            <a:r>
              <a:rPr lang="fr-FR" sz="1300" dirty="0">
                <a:latin typeface="Times New Roman" panose="02020603050405020304" pitchFamily="18" charset="0"/>
                <a:cs typeface="Times New Roman" panose="02020603050405020304" pitchFamily="18" charset="0"/>
              </a:rPr>
              <a:t>Pour utiliser le DHCP, il est important de comprendre tous ses composants. Voici leur liste :</a:t>
            </a:r>
          </a:p>
          <a:p>
            <a:pPr algn="just" fontAlgn="base"/>
            <a:r>
              <a:rPr lang="fr-FR" sz="1300" dirty="0">
                <a:latin typeface="Times New Roman" panose="02020603050405020304" pitchFamily="18" charset="0"/>
                <a:cs typeface="Times New Roman" panose="02020603050405020304" pitchFamily="18" charset="0"/>
              </a:rPr>
              <a:t>Serveur DHCP : appareil en réseau exécutant le service DHCP qui contient les adresses IP et les informations de configuration associées. </a:t>
            </a:r>
          </a:p>
          <a:p>
            <a:pPr algn="just" fontAlgn="base"/>
            <a:r>
              <a:rPr lang="fr-FR" sz="1300" dirty="0">
                <a:latin typeface="Times New Roman" panose="02020603050405020304" pitchFamily="18" charset="0"/>
                <a:cs typeface="Times New Roman" panose="02020603050405020304" pitchFamily="18" charset="0"/>
              </a:rPr>
              <a:t>Client DHCP : le point de terminaison qui reçoit les informations de configuration d’un serveur DHCP. </a:t>
            </a:r>
          </a:p>
          <a:p>
            <a:pPr algn="just" fontAlgn="base"/>
            <a:r>
              <a:rPr lang="fr-FR" sz="1300" dirty="0">
                <a:latin typeface="Times New Roman" panose="02020603050405020304" pitchFamily="18" charset="0"/>
                <a:cs typeface="Times New Roman" panose="02020603050405020304" pitchFamily="18" charset="0"/>
              </a:rPr>
              <a:t>Pool d’adresses IP : plage d’adresses disponibles pour les clients DHCP.</a:t>
            </a:r>
          </a:p>
          <a:p>
            <a:pPr algn="just" fontAlgn="base"/>
            <a:r>
              <a:rPr lang="fr-FR" sz="1300" dirty="0">
                <a:latin typeface="Times New Roman" panose="02020603050405020304" pitchFamily="18" charset="0"/>
                <a:cs typeface="Times New Roman" panose="02020603050405020304" pitchFamily="18" charset="0"/>
              </a:rPr>
              <a:t>Sous-réseau : les réseaux IP peuvent être partitionnés en segments appelés sous-réseaux. Ces sous-réseaux aident à garder les réseaux gérables.</a:t>
            </a:r>
          </a:p>
          <a:p>
            <a:pPr algn="just" fontAlgn="base"/>
            <a:r>
              <a:rPr lang="fr-FR" sz="1300" dirty="0">
                <a:latin typeface="Times New Roman" panose="02020603050405020304" pitchFamily="18" charset="0"/>
                <a:cs typeface="Times New Roman" panose="02020603050405020304" pitchFamily="18" charset="0"/>
              </a:rPr>
              <a:t>Location : la durée pendant laquelle un client DHCP détient les informations d’adresse IP. </a:t>
            </a:r>
          </a:p>
          <a:p>
            <a:pPr algn="just" fontAlgn="base"/>
            <a:r>
              <a:rPr lang="fr-FR" sz="1300" dirty="0">
                <a:latin typeface="Times New Roman" panose="02020603050405020304" pitchFamily="18" charset="0"/>
                <a:cs typeface="Times New Roman" panose="02020603050405020304" pitchFamily="18" charset="0"/>
              </a:rPr>
              <a:t>Relais DHCP : routeur ou hôte, il reçoit les messages clients diffusés sur ce réseau, puis les transmet à un serveur configuré.</a:t>
            </a:r>
          </a:p>
        </p:txBody>
      </p:sp>
    </p:spTree>
    <p:extLst>
      <p:ext uri="{BB962C8B-B14F-4D97-AF65-F5344CB8AC3E}">
        <p14:creationId xmlns:p14="http://schemas.microsoft.com/office/powerpoint/2010/main" val="1609073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76400" y="416689"/>
            <a:ext cx="9163050" cy="2492990"/>
          </a:xfrm>
          <a:prstGeom prst="rect">
            <a:avLst/>
          </a:prstGeom>
        </p:spPr>
        <p:txBody>
          <a:bodyPr wrap="square">
            <a:spAutoFit/>
          </a:bodyPr>
          <a:lstStyle/>
          <a:p>
            <a:pPr algn="ctr">
              <a:spcAft>
                <a:spcPts val="0"/>
              </a:spcAft>
            </a:pPr>
            <a:r>
              <a:rPr lang="fr-FR" sz="1300" b="1" dirty="0" smtClean="0">
                <a:latin typeface="Times New Roman" panose="02020603050405020304" pitchFamily="18" charset="0"/>
                <a:ea typeface="Calibri" panose="020F0502020204030204" pitchFamily="34" charset="0"/>
                <a:cs typeface="Times New Roman" panose="02020603050405020304" pitchFamily="18" charset="0"/>
              </a:rPr>
              <a:t>4.</a:t>
            </a:r>
            <a:r>
              <a:rPr lang="fr-FR" sz="1300" b="1" dirty="0" smtClean="0">
                <a:latin typeface="Times New Roman" panose="02020603050405020304" pitchFamily="18" charset="0"/>
                <a:ea typeface="Calibri" panose="020F0502020204030204" pitchFamily="34" charset="0"/>
                <a:cs typeface="Times New Roman" panose="02020603050405020304" pitchFamily="18" charset="0"/>
              </a:rPr>
              <a:t> </a:t>
            </a:r>
            <a:r>
              <a:rPr lang="fr-FR" sz="1300" b="1" u="sng" dirty="0" smtClean="0">
                <a:latin typeface="Times New Roman" panose="02020603050405020304" pitchFamily="18" charset="0"/>
                <a:ea typeface="Calibri" panose="020F0502020204030204" pitchFamily="34" charset="0"/>
                <a:cs typeface="Times New Roman" panose="02020603050405020304" pitchFamily="18" charset="0"/>
              </a:rPr>
              <a:t>Etendue et réservation </a:t>
            </a:r>
            <a:r>
              <a:rPr lang="fr-FR" sz="1300" b="1" u="sng" dirty="0" smtClean="0">
                <a:latin typeface="Times New Roman" panose="02020603050405020304" pitchFamily="18" charset="0"/>
                <a:ea typeface="Calibri" panose="020F0502020204030204" pitchFamily="34" charset="0"/>
                <a:cs typeface="Times New Roman" panose="02020603050405020304" pitchFamily="18" charset="0"/>
              </a:rPr>
              <a:t>d’adresses</a:t>
            </a:r>
          </a:p>
          <a:p>
            <a:pPr algn="ctr">
              <a:spcAft>
                <a:spcPts val="0"/>
              </a:spcAft>
            </a:pPr>
            <a:endParaRPr lang="fr-FR" sz="1300" b="1" dirty="0" smtClean="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ctr">
              <a:spcAft>
                <a:spcPts val="0"/>
              </a:spcAft>
              <a:buAutoNum type="alphaLcParenR"/>
            </a:pPr>
            <a:r>
              <a:rPr lang="fr-FR" sz="1300" b="1" u="sng" dirty="0" smtClean="0">
                <a:latin typeface="Times New Roman" panose="02020603050405020304" pitchFamily="18" charset="0"/>
                <a:ea typeface="Calibri" panose="020F0502020204030204" pitchFamily="34" charset="0"/>
                <a:cs typeface="Times New Roman" panose="02020603050405020304" pitchFamily="18" charset="0"/>
              </a:rPr>
              <a:t>La notion d’étendue DHCP</a:t>
            </a:r>
          </a:p>
          <a:p>
            <a:pPr algn="just">
              <a:spcAft>
                <a:spcPts val="0"/>
              </a:spcAft>
            </a:pPr>
            <a:r>
              <a:rPr lang="fr-FR" sz="1300" dirty="0" smtClean="0">
                <a:latin typeface="Times New Roman" panose="02020603050405020304" pitchFamily="18" charset="0"/>
                <a:ea typeface="Calibri" panose="020F0502020204030204" pitchFamily="34" charset="0"/>
                <a:cs typeface="Times New Roman" panose="02020603050405020304" pitchFamily="18" charset="0"/>
              </a:rPr>
              <a:t>Sur le résau où l’on retrouve plusieurs réseaux différents, que se soit des réseaux physiques ou logiques(</a:t>
            </a:r>
            <a:r>
              <a:rPr lang="fr-FR" sz="1300" dirty="0" err="1" smtClean="0">
                <a:latin typeface="Times New Roman" panose="02020603050405020304" pitchFamily="18" charset="0"/>
                <a:ea typeface="Calibri" panose="020F0502020204030204" pitchFamily="34" charset="0"/>
                <a:cs typeface="Times New Roman" panose="02020603050405020304" pitchFamily="18" charset="0"/>
              </a:rPr>
              <a:t>VLANs</a:t>
            </a:r>
            <a:r>
              <a:rPr lang="fr-FR" sz="1300" dirty="0" smtClean="0">
                <a:latin typeface="Times New Roman" panose="02020603050405020304" pitchFamily="18" charset="0"/>
                <a:ea typeface="Calibri" panose="020F0502020204030204" pitchFamily="34" charset="0"/>
                <a:cs typeface="Times New Roman" panose="02020603050405020304" pitchFamily="18" charset="0"/>
              </a:rPr>
              <a:t>), le serveur DHCP doit gérer des pools d’adresses IP à distribuer pour chaque réseau: on parle d’étendue.</a:t>
            </a:r>
          </a:p>
          <a:p>
            <a:pPr marL="342900" indent="-342900" algn="ctr">
              <a:spcAft>
                <a:spcPts val="0"/>
              </a:spcAft>
              <a:buAutoNum type="alphaLcParenR" startAt="2"/>
            </a:pPr>
            <a:r>
              <a:rPr lang="fr-FR" sz="1300" b="1" u="sng" dirty="0" smtClean="0">
                <a:latin typeface="Times New Roman" panose="02020603050405020304" pitchFamily="18" charset="0"/>
                <a:ea typeface="Calibri" panose="020F0502020204030204" pitchFamily="34" charset="0"/>
                <a:cs typeface="Times New Roman" panose="02020603050405020304" pitchFamily="18" charset="0"/>
              </a:rPr>
              <a:t>Réservations d’adresses IP</a:t>
            </a:r>
          </a:p>
          <a:p>
            <a:pPr algn="just">
              <a:spcAft>
                <a:spcPts val="0"/>
              </a:spcAft>
            </a:pPr>
            <a:r>
              <a:rPr lang="fr-FR" sz="1300" dirty="0" smtClean="0">
                <a:latin typeface="Times New Roman" panose="02020603050405020304" pitchFamily="18" charset="0"/>
                <a:ea typeface="Calibri" panose="020F0502020204030204" pitchFamily="34" charset="0"/>
                <a:cs typeface="Times New Roman" panose="02020603050405020304" pitchFamily="18" charset="0"/>
              </a:rPr>
              <a:t>Une adresse IP réservée dans un serveur DHCP ne pourra pas être distribuée, sauf à l’équipement pour lequel elle est destinée. Par exemple: une imprimante. Cette association s’effectue grâce à l’adresse MAC de l’équipement.</a:t>
            </a:r>
          </a:p>
          <a:p>
            <a:pPr algn="ctr">
              <a:spcAft>
                <a:spcPts val="0"/>
              </a:spcAft>
            </a:pPr>
            <a:r>
              <a:rPr lang="fr-FR" sz="1300" b="1" dirty="0" smtClean="0">
                <a:latin typeface="Times New Roman" panose="02020603050405020304" pitchFamily="18" charset="0"/>
                <a:ea typeface="Calibri" panose="020F0502020204030204" pitchFamily="34" charset="0"/>
                <a:cs typeface="Times New Roman" panose="02020603050405020304" pitchFamily="18" charset="0"/>
              </a:rPr>
              <a:t>5.</a:t>
            </a:r>
            <a:r>
              <a:rPr lang="fr-FR" sz="1300" dirty="0" smtClean="0">
                <a:latin typeface="Times New Roman" panose="02020603050405020304" pitchFamily="18" charset="0"/>
                <a:ea typeface="Calibri" panose="020F0502020204030204" pitchFamily="34" charset="0"/>
                <a:cs typeface="Times New Roman" panose="02020603050405020304" pitchFamily="18" charset="0"/>
              </a:rPr>
              <a:t> </a:t>
            </a:r>
            <a:r>
              <a:rPr lang="fr-FR" sz="1300" b="1" u="sng" dirty="0" smtClean="0">
                <a:latin typeface="Times New Roman" panose="02020603050405020304" pitchFamily="18" charset="0"/>
                <a:ea typeface="Calibri" panose="020F0502020204030204" pitchFamily="34" charset="0"/>
                <a:cs typeface="Times New Roman" panose="02020603050405020304" pitchFamily="18" charset="0"/>
              </a:rPr>
              <a:t>L’agent </a:t>
            </a:r>
            <a:r>
              <a:rPr lang="fr-FR" sz="1300" b="1" u="sng" dirty="0" smtClean="0">
                <a:latin typeface="Times New Roman" panose="02020603050405020304" pitchFamily="18" charset="0"/>
                <a:ea typeface="Calibri" panose="020F0502020204030204" pitchFamily="34" charset="0"/>
                <a:cs typeface="Times New Roman" panose="02020603050405020304" pitchFamily="18" charset="0"/>
              </a:rPr>
              <a:t>relais DHCP</a:t>
            </a:r>
            <a:endParaRPr lang="en-US" sz="1300" b="1" u="sng"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sz="1300" dirty="0" smtClean="0">
                <a:latin typeface="Times New Roman" panose="02020603050405020304" pitchFamily="18" charset="0"/>
                <a:ea typeface="Calibri" panose="020F0502020204030204" pitchFamily="34" charset="0"/>
                <a:cs typeface="Times New Roman" panose="02020603050405020304" pitchFamily="18" charset="0"/>
              </a:rPr>
              <a:t>Problématique: Une requête DHCP ne passe pas les routeurs(broadcast): comment faire pour joindre un serveur DHCP situé sur un autre réseau?</a:t>
            </a:r>
          </a:p>
          <a:p>
            <a:pPr algn="just">
              <a:spcAft>
                <a:spcPts val="0"/>
              </a:spcAft>
            </a:pPr>
            <a:r>
              <a:rPr lang="fr-FR" sz="1300" dirty="0" smtClean="0">
                <a:latin typeface="Times New Roman" panose="02020603050405020304" pitchFamily="18" charset="0"/>
                <a:ea typeface="Calibri" panose="020F0502020204030204" pitchFamily="34" charset="0"/>
                <a:cs typeface="Times New Roman" panose="02020603050405020304" pitchFamily="18" charset="0"/>
              </a:rPr>
              <a:t>Réponse: </a:t>
            </a:r>
            <a:r>
              <a:rPr lang="fr-FR" sz="1300" dirty="0">
                <a:latin typeface="Times New Roman" panose="02020603050405020304" pitchFamily="18" charset="0"/>
                <a:cs typeface="Times New Roman" panose="02020603050405020304" pitchFamily="18" charset="0"/>
              </a:rPr>
              <a:t>L</a:t>
            </a:r>
            <a:r>
              <a:rPr lang="fr-FR" sz="1300" dirty="0" smtClean="0">
                <a:latin typeface="Times New Roman" panose="02020603050405020304" pitchFamily="18" charset="0"/>
                <a:cs typeface="Times New Roman" panose="02020603050405020304" pitchFamily="18" charset="0"/>
              </a:rPr>
              <a:t>e </a:t>
            </a:r>
            <a:r>
              <a:rPr lang="fr-FR" sz="1300" dirty="0">
                <a:latin typeface="Times New Roman" panose="02020603050405020304" pitchFamily="18" charset="0"/>
                <a:cs typeface="Times New Roman" panose="02020603050405020304" pitchFamily="18" charset="0"/>
              </a:rPr>
              <a:t>relais </a:t>
            </a:r>
            <a:r>
              <a:rPr lang="fr-FR" sz="1300" dirty="0" smtClean="0">
                <a:latin typeface="Times New Roman" panose="02020603050405020304" pitchFamily="18" charset="0"/>
                <a:cs typeface="Times New Roman" panose="02020603050405020304" pitchFamily="18" charset="0"/>
              </a:rPr>
              <a:t>DHCP servira à</a:t>
            </a:r>
            <a:r>
              <a:rPr lang="fr-FR" sz="1300" b="1" dirty="0">
                <a:latin typeface="Times New Roman" panose="02020603050405020304" pitchFamily="18" charset="0"/>
                <a:cs typeface="Times New Roman" panose="02020603050405020304" pitchFamily="18" charset="0"/>
              </a:rPr>
              <a:t> passer le broadcast </a:t>
            </a:r>
            <a:r>
              <a:rPr lang="fr-FR" sz="1300" b="1" dirty="0" err="1" smtClean="0">
                <a:latin typeface="Times New Roman" panose="02020603050405020304" pitchFamily="18" charset="0"/>
                <a:cs typeface="Times New Roman" panose="02020603050405020304" pitchFamily="18" charset="0"/>
              </a:rPr>
              <a:t>bootp</a:t>
            </a:r>
            <a:r>
              <a:rPr lang="fr-FR" sz="1300" b="1" dirty="0" smtClean="0">
                <a:latin typeface="Times New Roman" panose="02020603050405020304" pitchFamily="18" charset="0"/>
                <a:cs typeface="Times New Roman" panose="02020603050405020304" pitchFamily="18" charset="0"/>
              </a:rPr>
              <a:t>/</a:t>
            </a:r>
            <a:r>
              <a:rPr lang="fr-FR" sz="1300" b="1" dirty="0" err="1" smtClean="0">
                <a:latin typeface="Times New Roman" panose="02020603050405020304" pitchFamily="18" charset="0"/>
                <a:cs typeface="Times New Roman" panose="02020603050405020304" pitchFamily="18" charset="0"/>
              </a:rPr>
              <a:t>dhcp</a:t>
            </a:r>
            <a:r>
              <a:rPr lang="fr-FR" sz="1300" b="1" dirty="0" smtClean="0">
                <a:latin typeface="Times New Roman" panose="02020603050405020304" pitchFamily="18" charset="0"/>
                <a:cs typeface="Times New Roman" panose="02020603050405020304" pitchFamily="18" charset="0"/>
              </a:rPr>
              <a:t> </a:t>
            </a:r>
            <a:r>
              <a:rPr lang="fr-FR" sz="1300" b="1" dirty="0">
                <a:latin typeface="Times New Roman" panose="02020603050405020304" pitchFamily="18" charset="0"/>
                <a:cs typeface="Times New Roman" panose="02020603050405020304" pitchFamily="18" charset="0"/>
              </a:rPr>
              <a:t>d'un réseau local vers un serveur situé sur un autre réseau </a:t>
            </a:r>
            <a:r>
              <a:rPr lang="fr-FR" sz="1300" b="1" dirty="0" err="1">
                <a:latin typeface="Times New Roman" panose="02020603050405020304" pitchFamily="18" charset="0"/>
                <a:cs typeface="Times New Roman" panose="02020603050405020304" pitchFamily="18" charset="0"/>
              </a:rPr>
              <a:t>ip</a:t>
            </a:r>
            <a:r>
              <a:rPr lang="fr-FR" sz="1300" dirty="0">
                <a:latin typeface="Times New Roman" panose="02020603050405020304" pitchFamily="18" charset="0"/>
                <a:cs typeface="Times New Roman" panose="02020603050405020304" pitchFamily="18" charset="0"/>
              </a:rPr>
              <a:t>.</a:t>
            </a:r>
            <a:r>
              <a:rPr lang="fr-FR" sz="1300" dirty="0" smtClean="0">
                <a:latin typeface="Times New Roman" panose="02020603050405020304" pitchFamily="18"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616919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19250" y="838885"/>
            <a:ext cx="9696450" cy="4308872"/>
          </a:xfrm>
          <a:prstGeom prst="rect">
            <a:avLst/>
          </a:prstGeom>
        </p:spPr>
        <p:txBody>
          <a:bodyPr wrap="square">
            <a:spAutoFit/>
          </a:bodyPr>
          <a:lstStyle/>
          <a:p>
            <a:pPr algn="ctr"/>
            <a:r>
              <a:rPr lang="fr-FR" sz="1400" b="1" dirty="0" smtClean="0">
                <a:solidFill>
                  <a:srgbClr val="111111"/>
                </a:solidFill>
                <a:latin typeface="Times New Roman" panose="02020603050405020304" pitchFamily="18" charset="0"/>
                <a:cs typeface="Times New Roman" panose="02020603050405020304" pitchFamily="18" charset="0"/>
              </a:rPr>
              <a:t>SECTION II: </a:t>
            </a:r>
            <a:r>
              <a:rPr lang="fr-FR" sz="1400" b="1" dirty="0" smtClean="0">
                <a:solidFill>
                  <a:srgbClr val="111111"/>
                </a:solidFill>
                <a:latin typeface="Times New Roman" panose="02020603050405020304" pitchFamily="18" charset="0"/>
                <a:cs typeface="Times New Roman" panose="02020603050405020304" pitchFamily="18" charset="0"/>
              </a:rPr>
              <a:t>LE PROTOCOL DNS</a:t>
            </a:r>
          </a:p>
          <a:p>
            <a:pPr marL="342900" indent="-342900" algn="ctr">
              <a:buAutoNum type="arabicParenR"/>
            </a:pPr>
            <a:r>
              <a:rPr lang="fr-FR" sz="1300" b="1" dirty="0" smtClean="0">
                <a:latin typeface="Times New Roman" panose="02020603050405020304" pitchFamily="18" charset="0"/>
                <a:cs typeface="Times New Roman" panose="02020603050405020304" pitchFamily="18" charset="0"/>
              </a:rPr>
              <a:t>Principe du </a:t>
            </a:r>
            <a:r>
              <a:rPr lang="fr-FR" sz="1300" b="1" dirty="0" smtClean="0">
                <a:latin typeface="Times New Roman" panose="02020603050405020304" pitchFamily="18" charset="0"/>
                <a:cs typeface="Times New Roman" panose="02020603050405020304" pitchFamily="18" charset="0"/>
              </a:rPr>
              <a:t>DNS</a:t>
            </a:r>
            <a:endParaRPr lang="fr-FR" sz="1300" b="1" dirty="0" smtClean="0">
              <a:latin typeface="Times New Roman" panose="02020603050405020304" pitchFamily="18" charset="0"/>
              <a:cs typeface="Times New Roman" panose="02020603050405020304" pitchFamily="18" charset="0"/>
            </a:endParaRPr>
          </a:p>
          <a:p>
            <a:pPr algn="just"/>
            <a:r>
              <a:rPr lang="fr-FR" sz="1300" dirty="0" smtClean="0">
                <a:latin typeface="Times New Roman" panose="02020603050405020304" pitchFamily="18" charset="0"/>
                <a:cs typeface="Times New Roman" panose="02020603050405020304" pitchFamily="18" charset="0"/>
              </a:rPr>
              <a:t>Le DNS permet d’associer un nom compréhensible à une adresse IP.</a:t>
            </a:r>
            <a:r>
              <a:rPr lang="fr-FR" sz="1300" dirty="0">
                <a:latin typeface="Times New Roman" panose="02020603050405020304" pitchFamily="18" charset="0"/>
                <a:cs typeface="Times New Roman" panose="02020603050405020304" pitchFamily="18" charset="0"/>
              </a:rPr>
              <a:t> On associe donc </a:t>
            </a:r>
            <a:r>
              <a:rPr lang="fr-FR" sz="1300" dirty="0" smtClean="0">
                <a:latin typeface="Times New Roman" panose="02020603050405020304" pitchFamily="18" charset="0"/>
                <a:cs typeface="Times New Roman" panose="02020603050405020304" pitchFamily="18" charset="0"/>
              </a:rPr>
              <a:t>une adresse logique, le nom de domaine, à une adresse physique l’</a:t>
            </a:r>
            <a:r>
              <a:rPr lang="fr-FR" sz="1300" dirty="0" err="1" smtClean="0">
                <a:latin typeface="Times New Roman" panose="02020603050405020304" pitchFamily="18" charset="0"/>
                <a:cs typeface="Times New Roman" panose="02020603050405020304" pitchFamily="18" charset="0"/>
              </a:rPr>
              <a:t>adrresse</a:t>
            </a:r>
            <a:r>
              <a:rPr lang="fr-FR" sz="1300" dirty="0" smtClean="0">
                <a:latin typeface="Times New Roman" panose="02020603050405020304" pitchFamily="18" charset="0"/>
                <a:cs typeface="Times New Roman" panose="02020603050405020304" pitchFamily="18" charset="0"/>
              </a:rPr>
              <a:t>.</a:t>
            </a:r>
          </a:p>
          <a:p>
            <a:pPr algn="just"/>
            <a:r>
              <a:rPr lang="fr-FR" sz="1300" dirty="0" smtClean="0">
                <a:latin typeface="Times New Roman" panose="02020603050405020304" pitchFamily="18" charset="0"/>
                <a:cs typeface="Times New Roman" panose="02020603050405020304" pitchFamily="18" charset="0"/>
              </a:rPr>
              <a:t>Autre usages: Lutte contre le spam, sécurisation des informations DNS ou d’association d’un serveur de messagerie à un nom de domaine.</a:t>
            </a:r>
          </a:p>
          <a:p>
            <a:pPr algn="ctr"/>
            <a:r>
              <a:rPr lang="fr-FR" sz="1300" dirty="0" smtClean="0">
                <a:latin typeface="Times New Roman" panose="02020603050405020304" pitchFamily="18" charset="0"/>
                <a:cs typeface="Times New Roman" panose="02020603050405020304" pitchFamily="18" charset="0"/>
              </a:rPr>
              <a:t>2) </a:t>
            </a:r>
            <a:r>
              <a:rPr lang="fr-FR" sz="1300" b="1" dirty="0" smtClean="0">
                <a:latin typeface="Times New Roman" panose="02020603050405020304" pitchFamily="18" charset="0"/>
                <a:cs typeface="Times New Roman" panose="02020603050405020304" pitchFamily="18" charset="0"/>
              </a:rPr>
              <a:t>Résolution DNS</a:t>
            </a:r>
          </a:p>
          <a:p>
            <a:pPr algn="just"/>
            <a:r>
              <a:rPr lang="fr-FR" sz="1300" dirty="0">
                <a:latin typeface="Times New Roman" panose="02020603050405020304" pitchFamily="18" charset="0"/>
                <a:cs typeface="Times New Roman" panose="02020603050405020304" pitchFamily="18" charset="0"/>
              </a:rPr>
              <a:t>A Domain Name Server (DNS) est utilisé pour traduire le nom convivial d'un site Web (en général en commençant par "www." Et se terminant par " com. " Ou " net. " ) Dans le protocole Internet (adresse IP) du serveur sur lequel le site est hébergé. Si vous rencontrez des difficultés pour vous connecter à un site Web , vous ne pouvez pas avoir un problème de connexion à Internet , vous pouvez être confronté à la place d'une erreur de résolution DNS. Un moyen facile de vérifier une erreur de résolution DNS est d'utiliser l'utilitaire </a:t>
            </a:r>
            <a:r>
              <a:rPr lang="fr-FR" sz="1300" dirty="0" err="1">
                <a:latin typeface="Times New Roman" panose="02020603050405020304" pitchFamily="18" charset="0"/>
                <a:cs typeface="Times New Roman" panose="02020603050405020304" pitchFamily="18" charset="0"/>
              </a:rPr>
              <a:t>Nslookup</a:t>
            </a:r>
            <a:r>
              <a:rPr lang="fr-FR" sz="1300" dirty="0">
                <a:latin typeface="Times New Roman" panose="02020603050405020304" pitchFamily="18" charset="0"/>
                <a:cs typeface="Times New Roman" panose="02020603050405020304" pitchFamily="18" charset="0"/>
              </a:rPr>
              <a:t> à partir de l'invite de commande </a:t>
            </a:r>
            <a:r>
              <a:rPr lang="fr-FR" sz="1300" dirty="0" smtClean="0">
                <a:latin typeface="Times New Roman" panose="02020603050405020304" pitchFamily="18" charset="0"/>
                <a:cs typeface="Times New Roman" panose="02020603050405020304" pitchFamily="18" charset="0"/>
              </a:rPr>
              <a:t>.</a:t>
            </a:r>
          </a:p>
          <a:p>
            <a:pPr algn="just"/>
            <a:r>
              <a:rPr lang="fr-FR" sz="1300" dirty="0" smtClean="0">
                <a:latin typeface="Times New Roman" panose="02020603050405020304" pitchFamily="18" charset="0"/>
                <a:cs typeface="Times New Roman" panose="02020603050405020304" pitchFamily="18" charset="0"/>
              </a:rPr>
              <a:t> </a:t>
            </a:r>
            <a:r>
              <a:rPr lang="fr-FR" sz="1300" b="1" u="sng" dirty="0">
                <a:latin typeface="Times New Roman" panose="02020603050405020304" pitchFamily="18" charset="0"/>
                <a:cs typeface="Times New Roman" panose="02020603050405020304" pitchFamily="18" charset="0"/>
              </a:rPr>
              <a:t>Instructions</a:t>
            </a:r>
            <a:r>
              <a:rPr lang="fr-FR" sz="1300" dirty="0">
                <a:latin typeface="Times New Roman" panose="02020603050405020304" pitchFamily="18" charset="0"/>
                <a:cs typeface="Times New Roman" panose="02020603050405020304" pitchFamily="18" charset="0"/>
              </a:rPr>
              <a:t/>
            </a:r>
            <a:br>
              <a:rPr lang="fr-FR" sz="1300" dirty="0">
                <a:latin typeface="Times New Roman" panose="02020603050405020304" pitchFamily="18" charset="0"/>
                <a:cs typeface="Times New Roman" panose="02020603050405020304" pitchFamily="18" charset="0"/>
              </a:rPr>
            </a:br>
            <a:r>
              <a:rPr lang="fr-FR" sz="1300" dirty="0" smtClean="0">
                <a:latin typeface="Times New Roman" panose="02020603050405020304" pitchFamily="18" charset="0"/>
                <a:cs typeface="Times New Roman" panose="02020603050405020304" pitchFamily="18" charset="0"/>
              </a:rPr>
              <a:t>1.Cliquez </a:t>
            </a:r>
            <a:r>
              <a:rPr lang="fr-FR" sz="1300" dirty="0">
                <a:latin typeface="Times New Roman" panose="02020603050405020304" pitchFamily="18" charset="0"/>
                <a:cs typeface="Times New Roman" panose="02020603050405020304" pitchFamily="18" charset="0"/>
              </a:rPr>
              <a:t>sur "Démarrer " et tapez " cmd" dans le champ de recherche .</a:t>
            </a:r>
            <a:br>
              <a:rPr lang="fr-FR" sz="1300" dirty="0">
                <a:latin typeface="Times New Roman" panose="02020603050405020304" pitchFamily="18" charset="0"/>
                <a:cs typeface="Times New Roman" panose="02020603050405020304" pitchFamily="18" charset="0"/>
              </a:rPr>
            </a:br>
            <a:r>
              <a:rPr lang="fr-FR" sz="1300" dirty="0" smtClean="0">
                <a:latin typeface="Times New Roman" panose="02020603050405020304" pitchFamily="18" charset="0"/>
                <a:cs typeface="Times New Roman" panose="02020603050405020304" pitchFamily="18" charset="0"/>
              </a:rPr>
              <a:t>2. Faites </a:t>
            </a:r>
            <a:r>
              <a:rPr lang="fr-FR" sz="1300" dirty="0">
                <a:latin typeface="Times New Roman" panose="02020603050405020304" pitchFamily="18" charset="0"/>
                <a:cs typeface="Times New Roman" panose="02020603050405020304" pitchFamily="18" charset="0"/>
              </a:rPr>
              <a:t>un clic droit sur ​​"cmd" dans les résultats de recherche, et choisissez " exécuter en tant qu'administrateur ". Entrez le mot de passe administrateur si nécessaire.</a:t>
            </a:r>
            <a:br>
              <a:rPr lang="fr-FR" sz="1300" dirty="0">
                <a:latin typeface="Times New Roman" panose="02020603050405020304" pitchFamily="18" charset="0"/>
                <a:cs typeface="Times New Roman" panose="02020603050405020304" pitchFamily="18" charset="0"/>
              </a:rPr>
            </a:br>
            <a:r>
              <a:rPr lang="fr-FR" sz="1300" dirty="0" smtClean="0">
                <a:latin typeface="Times New Roman" panose="02020603050405020304" pitchFamily="18" charset="0"/>
                <a:cs typeface="Times New Roman" panose="02020603050405020304" pitchFamily="18" charset="0"/>
              </a:rPr>
              <a:t>3. Entrer </a:t>
            </a:r>
            <a:r>
              <a:rPr lang="fr-FR" sz="1300" dirty="0">
                <a:latin typeface="Times New Roman" panose="02020603050405020304" pitchFamily="18" charset="0"/>
                <a:cs typeface="Times New Roman" panose="02020603050405020304" pitchFamily="18" charset="0"/>
              </a:rPr>
              <a:t>" </a:t>
            </a:r>
            <a:r>
              <a:rPr lang="fr-FR" sz="1300" dirty="0" err="1">
                <a:latin typeface="Times New Roman" panose="02020603050405020304" pitchFamily="18" charset="0"/>
                <a:cs typeface="Times New Roman" panose="02020603050405020304" pitchFamily="18" charset="0"/>
              </a:rPr>
              <a:t>nslookup</a:t>
            </a:r>
            <a:r>
              <a:rPr lang="fr-FR" sz="1300" dirty="0">
                <a:latin typeface="Times New Roman" panose="02020603050405020304" pitchFamily="18" charset="0"/>
                <a:cs typeface="Times New Roman" panose="02020603050405020304" pitchFamily="18" charset="0"/>
              </a:rPr>
              <a:t> " dans l'invite de commande et appuyez sur "Entrée". Cela permet d'afficher le nom de votre serveur par défaut et l'adresse IP , et ouvrira également une invite «&gt;» dans l'utilitaire </a:t>
            </a:r>
            <a:r>
              <a:rPr lang="fr-FR" sz="1300" dirty="0" err="1">
                <a:latin typeface="Times New Roman" panose="02020603050405020304" pitchFamily="18" charset="0"/>
                <a:cs typeface="Times New Roman" panose="02020603050405020304" pitchFamily="18" charset="0"/>
              </a:rPr>
              <a:t>Nslookup</a:t>
            </a:r>
            <a:r>
              <a:rPr lang="fr-FR" sz="1300" dirty="0">
                <a:latin typeface="Times New Roman" panose="02020603050405020304" pitchFamily="18" charset="0"/>
                <a:cs typeface="Times New Roman" panose="02020603050405020304" pitchFamily="18" charset="0"/>
              </a:rPr>
              <a:t> .</a:t>
            </a:r>
            <a:br>
              <a:rPr lang="fr-FR" sz="1300" dirty="0">
                <a:latin typeface="Times New Roman" panose="02020603050405020304" pitchFamily="18" charset="0"/>
                <a:cs typeface="Times New Roman" panose="02020603050405020304" pitchFamily="18" charset="0"/>
              </a:rPr>
            </a:br>
            <a:r>
              <a:rPr lang="fr-FR" sz="1300" dirty="0">
                <a:latin typeface="Times New Roman" panose="02020603050405020304" pitchFamily="18" charset="0"/>
                <a:cs typeface="Times New Roman" panose="02020603050405020304" pitchFamily="18" charset="0"/>
              </a:rPr>
              <a:t>4 </a:t>
            </a:r>
            <a:r>
              <a:rPr lang="fr-FR" sz="1300" dirty="0" smtClean="0">
                <a:latin typeface="Times New Roman" panose="02020603050405020304" pitchFamily="18" charset="0"/>
                <a:cs typeface="Times New Roman" panose="02020603050405020304" pitchFamily="18" charset="0"/>
              </a:rPr>
              <a:t>Entrer le </a:t>
            </a:r>
            <a:r>
              <a:rPr lang="fr-FR" sz="1300" dirty="0">
                <a:latin typeface="Times New Roman" panose="02020603050405020304" pitchFamily="18" charset="0"/>
                <a:cs typeface="Times New Roman" panose="02020603050405020304" pitchFamily="18" charset="0"/>
              </a:rPr>
              <a:t>nom d'un site dans l'invite </a:t>
            </a:r>
            <a:r>
              <a:rPr lang="fr-FR" sz="1300" dirty="0" err="1">
                <a:latin typeface="Times New Roman" panose="02020603050405020304" pitchFamily="18" charset="0"/>
                <a:cs typeface="Times New Roman" panose="02020603050405020304" pitchFamily="18" charset="0"/>
              </a:rPr>
              <a:t>Nslookup</a:t>
            </a:r>
            <a:r>
              <a:rPr lang="fr-FR" sz="1300" dirty="0">
                <a:latin typeface="Times New Roman" panose="02020603050405020304" pitchFamily="18" charset="0"/>
                <a:cs typeface="Times New Roman" panose="02020603050405020304" pitchFamily="18" charset="0"/>
              </a:rPr>
              <a:t> , puis appuyez sur "Entrée". Par exemple, tapez «www.google.com» dans l'invite et appuyez sur " Entrée". Le nom de l'adresse de serveur et IP associées avec le nom de domaine sera affiché si le serveur DNS résout correctement . Si une erreur de type "Impossible de trouver le nom de serveur pour l'adresse " est retourné lorsque vous appuyez sur "Entrée ", puis le serveur DNS ne parvient pas à résoudre .</a:t>
            </a:r>
          </a:p>
        </p:txBody>
      </p:sp>
    </p:spTree>
    <p:extLst>
      <p:ext uri="{BB962C8B-B14F-4D97-AF65-F5344CB8AC3E}">
        <p14:creationId xmlns:p14="http://schemas.microsoft.com/office/powerpoint/2010/main" val="4201358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19250" y="838885"/>
            <a:ext cx="9696450" cy="2123658"/>
          </a:xfrm>
          <a:prstGeom prst="rect">
            <a:avLst/>
          </a:prstGeom>
        </p:spPr>
        <p:txBody>
          <a:bodyPr wrap="square">
            <a:spAutoFit/>
          </a:bodyPr>
          <a:lstStyle/>
          <a:p>
            <a:pPr algn="just" fontAlgn="base"/>
            <a:r>
              <a:rPr lang="fr-FR" sz="1300" dirty="0">
                <a:latin typeface="Times New Roman" panose="02020603050405020304" pitchFamily="18" charset="0"/>
                <a:cs typeface="Times New Roman" panose="02020603050405020304" pitchFamily="18" charset="0"/>
              </a:rPr>
              <a:t>Avec DNS, la résolution se fait par l'intermédiaire d'un serveur. Pour rappel, DNS est l'acronyme de Domain Name System, qui est un système permettant d'établir les correspondances entre les adresses IP et les noms de domaine. La résolution DNS permet aux internautes d'utiliser, dans la rédaction des adresses, des noms plus simples à mémoriser à la place de la suite de chiffres du protocole IP</a:t>
            </a:r>
            <a:r>
              <a:rPr lang="fr-FR" sz="1300" dirty="0" smtClean="0">
                <a:latin typeface="Times New Roman" panose="02020603050405020304" pitchFamily="18" charset="0"/>
                <a:cs typeface="Times New Roman" panose="02020603050405020304" pitchFamily="18" charset="0"/>
              </a:rPr>
              <a:t>.</a:t>
            </a:r>
          </a:p>
          <a:p>
            <a:pPr algn="just" fontAlgn="base"/>
            <a:endParaRPr lang="fr-FR" sz="1300" dirty="0" smtClean="0">
              <a:latin typeface="Times New Roman" panose="02020603050405020304" pitchFamily="18" charset="0"/>
              <a:cs typeface="Times New Roman" panose="02020603050405020304" pitchFamily="18" charset="0"/>
            </a:endParaRPr>
          </a:p>
          <a:p>
            <a:pPr algn="ctr" fontAlgn="base"/>
            <a:r>
              <a:rPr lang="fr-FR" sz="1400" b="1" u="sng" dirty="0" smtClean="0">
                <a:latin typeface="Times New Roman" panose="02020603050405020304" pitchFamily="18" charset="0"/>
                <a:cs typeface="Times New Roman" panose="02020603050405020304" pitchFamily="18" charset="0"/>
              </a:rPr>
              <a:t>DIFFÉRENCES </a:t>
            </a:r>
            <a:r>
              <a:rPr lang="fr-FR" sz="1400" b="1" u="sng" dirty="0" smtClean="0">
                <a:latin typeface="Times New Roman" panose="02020603050405020304" pitchFamily="18" charset="0"/>
                <a:cs typeface="Times New Roman" panose="02020603050405020304" pitchFamily="18" charset="0"/>
              </a:rPr>
              <a:t>CLÉS ENTRE DNS ET DHCP</a:t>
            </a:r>
          </a:p>
          <a:p>
            <a:pPr algn="ctr" fontAlgn="base"/>
            <a:endParaRPr lang="fr-FR" sz="1400" dirty="0" smtClean="0">
              <a:latin typeface="Times New Roman" panose="02020603050405020304" pitchFamily="18" charset="0"/>
              <a:cs typeface="Times New Roman" panose="02020603050405020304" pitchFamily="18" charset="0"/>
            </a:endParaRPr>
          </a:p>
          <a:p>
            <a:pPr fontAlgn="base"/>
            <a:r>
              <a:rPr lang="fr-FR" sz="1300" dirty="0" smtClean="0">
                <a:latin typeface="Times New Roman" panose="02020603050405020304" pitchFamily="18" charset="0"/>
                <a:cs typeface="Times New Roman" panose="02020603050405020304" pitchFamily="18" charset="0"/>
              </a:rPr>
              <a:t>Le</a:t>
            </a:r>
            <a:r>
              <a:rPr lang="fr-FR" sz="1300" dirty="0">
                <a:latin typeface="Times New Roman" panose="02020603050405020304" pitchFamily="18" charset="0"/>
                <a:cs typeface="Times New Roman" panose="02020603050405020304" pitchFamily="18" charset="0"/>
              </a:rPr>
              <a:t> </a:t>
            </a:r>
            <a:r>
              <a:rPr lang="fr-FR" sz="1300" b="1" dirty="0">
                <a:latin typeface="Times New Roman" panose="02020603050405020304" pitchFamily="18" charset="0"/>
                <a:cs typeface="Times New Roman" panose="02020603050405020304" pitchFamily="18" charset="0"/>
              </a:rPr>
              <a:t>DNS</a:t>
            </a:r>
            <a:r>
              <a:rPr lang="fr-FR" sz="1300" dirty="0">
                <a:latin typeface="Times New Roman" panose="02020603050405020304" pitchFamily="18" charset="0"/>
                <a:cs typeface="Times New Roman" panose="02020603050405020304" pitchFamily="18" charset="0"/>
              </a:rPr>
              <a:t> est utilisé pour résoudre récursivement l’adresse ou le nom de l’hôte. D’autre part, </a:t>
            </a:r>
            <a:r>
              <a:rPr lang="fr-FR" sz="1300" b="1" dirty="0">
                <a:latin typeface="Times New Roman" panose="02020603050405020304" pitchFamily="18" charset="0"/>
                <a:cs typeface="Times New Roman" panose="02020603050405020304" pitchFamily="18" charset="0"/>
              </a:rPr>
              <a:t>DHCP</a:t>
            </a:r>
            <a:r>
              <a:rPr lang="fr-FR" sz="1300" dirty="0">
                <a:latin typeface="Times New Roman" panose="02020603050405020304" pitchFamily="18" charset="0"/>
                <a:cs typeface="Times New Roman" panose="02020603050405020304" pitchFamily="18" charset="0"/>
              </a:rPr>
              <a:t> est utilisé pour allouer les adresses à l’hôte dans le réseau soit dynamiquement ou statiquement.</a:t>
            </a:r>
          </a:p>
          <a:p>
            <a:pPr fontAlgn="base"/>
            <a:r>
              <a:rPr lang="fr-FR" sz="1300" b="1" dirty="0">
                <a:latin typeface="Times New Roman" panose="02020603050405020304" pitchFamily="18" charset="0"/>
                <a:cs typeface="Times New Roman" panose="02020603050405020304" pitchFamily="18" charset="0"/>
              </a:rPr>
              <a:t>DNS</a:t>
            </a:r>
            <a:r>
              <a:rPr lang="fr-FR" sz="1300" dirty="0">
                <a:latin typeface="Times New Roman" panose="02020603050405020304" pitchFamily="18" charset="0"/>
                <a:cs typeface="Times New Roman" panose="02020603050405020304" pitchFamily="18" charset="0"/>
              </a:rPr>
              <a:t> utilise le numéro de port 53 alors que </a:t>
            </a:r>
            <a:r>
              <a:rPr lang="fr-FR" sz="1300" b="1" dirty="0">
                <a:latin typeface="Times New Roman" panose="02020603050405020304" pitchFamily="18" charset="0"/>
                <a:cs typeface="Times New Roman" panose="02020603050405020304" pitchFamily="18" charset="0"/>
              </a:rPr>
              <a:t>DHCP</a:t>
            </a:r>
            <a:r>
              <a:rPr lang="fr-FR" sz="1300" dirty="0">
                <a:latin typeface="Times New Roman" panose="02020603050405020304" pitchFamily="18" charset="0"/>
                <a:cs typeface="Times New Roman" panose="02020603050405020304" pitchFamily="18" charset="0"/>
              </a:rPr>
              <a:t> peut utiliser 67 ou 68.</a:t>
            </a:r>
          </a:p>
          <a:p>
            <a:pPr fontAlgn="base"/>
            <a:r>
              <a:rPr lang="fr-FR" sz="1300" b="1" dirty="0">
                <a:latin typeface="Times New Roman" panose="02020603050405020304" pitchFamily="18" charset="0"/>
                <a:cs typeface="Times New Roman" panose="02020603050405020304" pitchFamily="18" charset="0"/>
              </a:rPr>
              <a:t>DHCP</a:t>
            </a:r>
            <a:r>
              <a:rPr lang="fr-FR" sz="1300" dirty="0">
                <a:latin typeface="Times New Roman" panose="02020603050405020304" pitchFamily="18" charset="0"/>
                <a:cs typeface="Times New Roman" panose="02020603050405020304" pitchFamily="18" charset="0"/>
              </a:rPr>
              <a:t> prend en charge uniquement </a:t>
            </a:r>
            <a:r>
              <a:rPr lang="fr-FR" sz="1300" b="1" dirty="0" smtClean="0">
                <a:latin typeface="Times New Roman" panose="02020603050405020304" pitchFamily="18" charset="0"/>
                <a:cs typeface="Times New Roman" panose="02020603050405020304" pitchFamily="18" charset="0"/>
              </a:rPr>
              <a:t>UDP</a:t>
            </a:r>
            <a:r>
              <a:rPr lang="fr-FR" sz="1300" b="1" dirty="0">
                <a:latin typeface="Times New Roman" panose="02020603050405020304" pitchFamily="18" charset="0"/>
                <a:cs typeface="Times New Roman" panose="02020603050405020304" pitchFamily="18" charset="0"/>
              </a:rPr>
              <a:t> </a:t>
            </a:r>
            <a:r>
              <a:rPr lang="fr-FR" sz="1300" dirty="0">
                <a:latin typeface="Times New Roman" panose="02020603050405020304" pitchFamily="18" charset="0"/>
                <a:cs typeface="Times New Roman" panose="02020603050405020304" pitchFamily="18" charset="0"/>
              </a:rPr>
              <a:t>tandis que</a:t>
            </a:r>
            <a:r>
              <a:rPr lang="fr-FR" sz="1300" b="1" dirty="0">
                <a:latin typeface="Times New Roman" panose="02020603050405020304" pitchFamily="18" charset="0"/>
                <a:cs typeface="Times New Roman" panose="02020603050405020304" pitchFamily="18" charset="0"/>
              </a:rPr>
              <a:t> DNS</a:t>
            </a:r>
            <a:r>
              <a:rPr lang="fr-FR" sz="1300" dirty="0">
                <a:latin typeface="Times New Roman" panose="02020603050405020304" pitchFamily="18" charset="0"/>
                <a:cs typeface="Times New Roman" panose="02020603050405020304" pitchFamily="18" charset="0"/>
              </a:rPr>
              <a:t> peut prendre en charge les deux protocoles</a:t>
            </a:r>
            <a:r>
              <a:rPr lang="fr-FR" sz="1300" b="1" dirty="0">
                <a:latin typeface="Times New Roman" panose="02020603050405020304" pitchFamily="18" charset="0"/>
                <a:cs typeface="Times New Roman" panose="02020603050405020304" pitchFamily="18" charset="0"/>
              </a:rPr>
              <a:t> TCP</a:t>
            </a:r>
            <a:r>
              <a:rPr lang="fr-FR" sz="1300" dirty="0">
                <a:latin typeface="Times New Roman" panose="02020603050405020304" pitchFamily="18" charset="0"/>
                <a:cs typeface="Times New Roman" panose="02020603050405020304" pitchFamily="18" charset="0"/>
              </a:rPr>
              <a:t> et </a:t>
            </a:r>
            <a:r>
              <a:rPr lang="fr-FR" sz="1300" b="1" dirty="0" smtClean="0">
                <a:latin typeface="Times New Roman" panose="02020603050405020304" pitchFamily="18" charset="0"/>
                <a:cs typeface="Times New Roman" panose="02020603050405020304" pitchFamily="18" charset="0"/>
              </a:rPr>
              <a:t>UDP.</a:t>
            </a:r>
            <a:endParaRPr lang="fr-FR" sz="13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9719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19250" y="838885"/>
            <a:ext cx="9696450" cy="1107996"/>
          </a:xfrm>
          <a:prstGeom prst="rect">
            <a:avLst/>
          </a:prstGeom>
        </p:spPr>
        <p:txBody>
          <a:bodyPr wrap="square">
            <a:spAutoFit/>
          </a:bodyPr>
          <a:lstStyle/>
          <a:p>
            <a:pPr algn="ctr" fontAlgn="base"/>
            <a:r>
              <a:rPr lang="fr-FR" sz="1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p>
          <a:p>
            <a:pPr fontAlgn="base"/>
            <a:endParaRPr lang="fr-FR" sz="1300" b="1" dirty="0" smtClean="0">
              <a:latin typeface="Times New Roman" panose="02020603050405020304" pitchFamily="18" charset="0"/>
              <a:cs typeface="Times New Roman" panose="02020603050405020304" pitchFamily="18" charset="0"/>
            </a:endParaRPr>
          </a:p>
          <a:p>
            <a:pPr fontAlgn="base"/>
            <a:r>
              <a:rPr lang="fr-FR" sz="1300" b="1" dirty="0" smtClean="0">
                <a:latin typeface="Times New Roman" panose="02020603050405020304" pitchFamily="18" charset="0"/>
                <a:cs typeface="Times New Roman" panose="02020603050405020304" pitchFamily="18" charset="0"/>
              </a:rPr>
              <a:t>DNS</a:t>
            </a:r>
            <a:r>
              <a:rPr lang="fr-FR" sz="1300" dirty="0">
                <a:latin typeface="Times New Roman" panose="02020603050405020304" pitchFamily="18" charset="0"/>
                <a:cs typeface="Times New Roman" panose="02020603050405020304" pitchFamily="18" charset="0"/>
              </a:rPr>
              <a:t> et </a:t>
            </a:r>
            <a:r>
              <a:rPr lang="fr-FR" sz="1300" b="1" dirty="0">
                <a:latin typeface="Times New Roman" panose="02020603050405020304" pitchFamily="18" charset="0"/>
                <a:cs typeface="Times New Roman" panose="02020603050405020304" pitchFamily="18" charset="0"/>
              </a:rPr>
              <a:t>DHCP</a:t>
            </a:r>
            <a:r>
              <a:rPr lang="fr-FR" sz="1300" dirty="0">
                <a:latin typeface="Times New Roman" panose="02020603050405020304" pitchFamily="18" charset="0"/>
                <a:cs typeface="Times New Roman" panose="02020603050405020304" pitchFamily="18" charset="0"/>
              </a:rPr>
              <a:t> les deux technologies ont été conçues pour la commodité des utilisateurs et des administrateurs utilisant le réseau ou l’Internet. </a:t>
            </a:r>
            <a:r>
              <a:rPr lang="fr-FR" sz="1300" b="1" dirty="0">
                <a:latin typeface="Times New Roman" panose="02020603050405020304" pitchFamily="18" charset="0"/>
                <a:cs typeface="Times New Roman" panose="02020603050405020304" pitchFamily="18" charset="0"/>
              </a:rPr>
              <a:t>DNS</a:t>
            </a:r>
            <a:r>
              <a:rPr lang="fr-FR" sz="1300" dirty="0">
                <a:latin typeface="Times New Roman" panose="02020603050405020304" pitchFamily="18" charset="0"/>
                <a:cs typeface="Times New Roman" panose="02020603050405020304" pitchFamily="18" charset="0"/>
              </a:rPr>
              <a:t> à faciliter de se souvenir des adresses IP complexes pour les utilisateurs tandis que </a:t>
            </a:r>
            <a:r>
              <a:rPr lang="fr-FR" sz="1300" b="1" dirty="0">
                <a:latin typeface="Times New Roman" panose="02020603050405020304" pitchFamily="18" charset="0"/>
                <a:cs typeface="Times New Roman" panose="02020603050405020304" pitchFamily="18" charset="0"/>
              </a:rPr>
              <a:t>DHCP</a:t>
            </a:r>
            <a:r>
              <a:rPr lang="fr-FR" sz="1300" dirty="0">
                <a:latin typeface="Times New Roman" panose="02020603050405020304" pitchFamily="18" charset="0"/>
                <a:cs typeface="Times New Roman" panose="02020603050405020304" pitchFamily="18" charset="0"/>
              </a:rPr>
              <a:t> a réduit le processus de configuration manuelle des systèmes dans un réseau, ce qui prend beaucoup de temps, maintenant, tout est automatique et rapide.</a:t>
            </a:r>
          </a:p>
        </p:txBody>
      </p:sp>
    </p:spTree>
    <p:extLst>
      <p:ext uri="{BB962C8B-B14F-4D97-AF65-F5344CB8AC3E}">
        <p14:creationId xmlns:p14="http://schemas.microsoft.com/office/powerpoint/2010/main" val="691159142"/>
      </p:ext>
    </p:extLst>
  </p:cSld>
  <p:clrMapOvr>
    <a:masterClrMapping/>
  </p:clrMapOvr>
</p:sld>
</file>

<file path=ppt/theme/theme1.xml><?xml version="1.0" encoding="utf-8"?>
<a:theme xmlns:a="http://schemas.openxmlformats.org/drawingml/2006/main" name="Bri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1195</TotalTime>
  <Words>1458</Words>
  <Application>Microsoft Office PowerPoint</Application>
  <PresentationFormat>Grand écran</PresentationFormat>
  <Paragraphs>98</Paragraphs>
  <Slides>9</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9</vt:i4>
      </vt:variant>
    </vt:vector>
  </HeadingPairs>
  <TitlesOfParts>
    <vt:vector size="15" baseType="lpstr">
      <vt:lpstr>Arial</vt:lpstr>
      <vt:lpstr>Calibri</vt:lpstr>
      <vt:lpstr>Century Gothic</vt:lpstr>
      <vt:lpstr>Times New Roman</vt:lpstr>
      <vt:lpstr>Wingdings 3</vt:lpstr>
      <vt:lpstr>Brin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Jack Eno</dc:creator>
  <cp:lastModifiedBy>Jack Eno</cp:lastModifiedBy>
  <cp:revision>37</cp:revision>
  <dcterms:created xsi:type="dcterms:W3CDTF">2021-12-17T13:17:13Z</dcterms:created>
  <dcterms:modified xsi:type="dcterms:W3CDTF">2022-02-24T17:52:01Z</dcterms:modified>
</cp:coreProperties>
</file>