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varScale="1">
        <p:scale>
          <a:sx n="42" d="100"/>
          <a:sy n="42" d="100"/>
        </p:scale>
        <p:origin x="36"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6/10/2022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fr/docs/Learn/JavaScript/First_steps/What_is_JavaScript#que_peut-il_vraiment_fair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Web/API/Element/click_even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journaldunet.fr/web-tech/dictionnaire-du-webmastering/1203337-serveur-informatique-definition-traduct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journaldunet.fr/web-tech/dictionnaire-du-webmastering/1203277-css-cascading-style-sheets-definition-traduction/" TargetMode="External"/><Relationship Id="rId2" Type="http://schemas.openxmlformats.org/officeDocument/2006/relationships/hyperlink" Target="https://www.journaldunet.fr/web-tech/dictionnaire-du-webmastering/1203615-xml-extensible-markup-language-definition-traduc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di.centralesupelec.fr/appliouaibe/Cours/HTTP"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fr/docs/Learn/HTML" TargetMode="External"/><Relationship Id="rId2" Type="http://schemas.openxmlformats.org/officeDocument/2006/relationships/hyperlink" Target="https://developer.mozilla.org/fr/docs/Learn/JavaScript/First_steps/What_is_JavaScript#une_d%C3%A9finition_g%C3%A9n%C3%A9rale" TargetMode="External"/><Relationship Id="rId1" Type="http://schemas.openxmlformats.org/officeDocument/2006/relationships/slideLayout" Target="../slideLayouts/slideLayout7.xml"/><Relationship Id="rId4" Type="http://schemas.openxmlformats.org/officeDocument/2006/relationships/hyperlink" Target="https://developer.mozilla.org/fr/docs/Learn/CS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7623ACC-8EA1-4B52-AC73-C7DB3B4A61FB}"/>
              </a:ext>
            </a:extLst>
          </p:cNvPr>
          <p:cNvSpPr>
            <a:spLocks noGrp="1"/>
          </p:cNvSpPr>
          <p:nvPr>
            <p:ph type="ctrTitle"/>
          </p:nvPr>
        </p:nvSpPr>
        <p:spPr/>
        <p:txBody>
          <a:bodyPr/>
          <a:lstStyle/>
          <a:p>
            <a:r>
              <a:rPr lang="fr-FR" dirty="0" smtClean="0"/>
              <a:t>THEME 1: </a:t>
            </a:r>
            <a:r>
              <a:rPr lang="fr-FR" dirty="0"/>
              <a:t>AJAX</a:t>
            </a:r>
          </a:p>
        </p:txBody>
      </p:sp>
      <p:sp>
        <p:nvSpPr>
          <p:cNvPr id="3" name="Sous-titre 2">
            <a:extLst>
              <a:ext uri="{FF2B5EF4-FFF2-40B4-BE49-F238E27FC236}">
                <a16:creationId xmlns:a16="http://schemas.microsoft.com/office/drawing/2014/main" xmlns="" id="{94357F9E-48FC-498F-ADFC-33CB1E39F2B3}"/>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939886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5900" y="1700353"/>
            <a:ext cx="9966960" cy="1441613"/>
          </a:xfrm>
          <a:prstGeom prst="rect">
            <a:avLst/>
          </a:prstGeom>
        </p:spPr>
        <p:txBody>
          <a:bodyPr wrap="square">
            <a:spAutoFit/>
          </a:bodyPr>
          <a:lstStyle/>
          <a:p>
            <a:pPr>
              <a:lnSpc>
                <a:spcPct val="107000"/>
              </a:lnSpc>
              <a:spcBef>
                <a:spcPts val="200"/>
              </a:spcBef>
            </a:pPr>
            <a:r>
              <a:rPr lang="fr-FR" sz="2400" b="1" u="sng" dirty="0">
                <a:latin typeface="Times New Roman" panose="02020603050405020304" pitchFamily="18" charset="0"/>
                <a:ea typeface="Times New Roman" panose="02020603050405020304" pitchFamily="18" charset="0"/>
                <a:cs typeface="Times New Roman" panose="02020603050405020304" pitchFamily="18" charset="0"/>
                <a:hlinkClick r:id="rId2" tooltip="Permalink to Que peut-il vraiment faire ?"/>
              </a:rPr>
              <a:t>Que peut-il </a:t>
            </a:r>
            <a:r>
              <a:rPr lang="fr-FR" sz="2400" b="1" i="1" dirty="0">
                <a:latin typeface="Times New Roman" panose="02020603050405020304" pitchFamily="18" charset="0"/>
                <a:ea typeface="Times New Roman" panose="02020603050405020304" pitchFamily="18" charset="0"/>
                <a:cs typeface="Times New Roman" panose="02020603050405020304" pitchFamily="18" charset="0"/>
                <a:hlinkClick r:id="rId2" tooltip="Permalink to Que peut-il vraiment faire ?"/>
              </a:rPr>
              <a:t>vraiment</a:t>
            </a:r>
            <a:r>
              <a:rPr lang="fr-FR" sz="2400" b="1" u="sng" dirty="0">
                <a:latin typeface="Times New Roman" panose="02020603050405020304" pitchFamily="18" charset="0"/>
                <a:ea typeface="Times New Roman" panose="02020603050405020304" pitchFamily="18" charset="0"/>
                <a:cs typeface="Times New Roman" panose="02020603050405020304" pitchFamily="18" charset="0"/>
                <a:hlinkClick r:id="rId2" tooltip="Permalink to Que peut-il vraiment faire ?"/>
              </a:rPr>
              <a:t> faire ?</a:t>
            </a:r>
            <a:endParaRPr lang="fr-FR" sz="24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fr-FR" sz="2400" dirty="0">
                <a:latin typeface="Times New Roman" panose="02020603050405020304" pitchFamily="18" charset="0"/>
                <a:ea typeface="Times New Roman" panose="02020603050405020304" pitchFamily="18" charset="0"/>
                <a:cs typeface="Times New Roman" panose="02020603050405020304" pitchFamily="18" charset="0"/>
              </a:rPr>
              <a:t>Le cœur de JavaScript est constitué de fonctionnalités communes de programmation permettant de</a:t>
            </a:r>
            <a:r>
              <a:rPr lang="fr-FR" dirty="0">
                <a:solidFill>
                  <a:srgbClr val="1B1B1B"/>
                </a:solidFill>
                <a:latin typeface="Calibri" panose="020F0502020204030204" pitchFamily="34" charset="0"/>
                <a:ea typeface="Times New Roman" panose="02020603050405020304" pitchFamily="18" charset="0"/>
                <a:cs typeface="Segoe UI" panose="020B0502040204020203" pitchFamily="34" charset="0"/>
              </a:rPr>
              <a:t> </a:t>
            </a:r>
            <a:r>
              <a:rPr lang="fr-FR" dirty="0" smtClean="0">
                <a:solidFill>
                  <a:srgbClr val="1B1B1B"/>
                </a:solidFill>
                <a:latin typeface="Calibri" panose="020F0502020204030204" pitchFamily="34" charset="0"/>
                <a:ea typeface="Times New Roman" panose="02020603050405020304" pitchFamily="18" charset="0"/>
                <a:cs typeface="Segoe UI" panose="020B0502040204020203" pitchFamily="34" charset="0"/>
              </a:rPr>
              <a:t>:</a:t>
            </a:r>
          </a:p>
          <a:p>
            <a:endParaRPr lang="fr-FR"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959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644634"/>
            <a:ext cx="5397362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stocker des valeurs utiles dans des variables. Dans l'exemple plus haut, nous demandons un nouveau nom à l'utilisateur puis le stockons dans une variable appelée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name</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faire des opérations sur des morceaux de texte (appelés en programmation « chaînes de caractères » ou « strings » en anglais). Dans l'exemple plus haut, nous prenons la chaîne de caractères "Player 1: " et lui adjoignons la variable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name</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pour créer l'étiquette ''Player 1: Chris".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exécuter du code en réponse à certains événements se produisant sur une page web. Dans l'exemple, nous avons utilisé un événement («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event</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 </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2" tooltip="Currently only available in English (US)"/>
              </a:rPr>
              <a:t>click (en-US)</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pour détecter quand l'utilisateur clique sur le bouton ; on exécute alors le code qui met à jour l'étiquette.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Et bien plus encore !</a:t>
            </a:r>
            <a:endParaRPr kumimoji="0" lang="fr-FR" altLang="fr-FR"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Quelle est la définition d'un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framework</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en informatique ? </a:t>
            </a:r>
            <a:endParaRPr kumimoji="0" lang="fr-FR" altLang="fr-FR"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Un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framework</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(ou infrastructure logicielle en français ) désigne en programmation informatique un ensemble d'outils et de composants logiciels à la base d'un logiciel ou d'une application. C'est le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framework</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encore appelé structure logicielle, canevas ou socle d'applications en français, qui établit les fondations d'un logiciel ou son squelette applicatif. Tous les développeurs qui l'utilisent peuvent l'enrichir pour en améliorer l'utilisation.</a:t>
            </a:r>
            <a:endParaRPr kumimoji="0" lang="fr-FR" altLang="fr-FR"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L'objectif du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framework</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est de simplifier et d'uniformiser le travail des développeurs. Il fonctionne comme un cadre ou un patron, mais son maniement suppose d'avoir déjà un profil expérimenté. En général, une infrastructure logicielle est associée spécifiquement à un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language</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de script ou de programmation. Par exemple,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Hibernate</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est un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framework</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pour JavaScript et Django pour Python.</a:t>
            </a:r>
            <a:endParaRPr kumimoji="0" lang="fr-FR" altLang="fr-FR"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Angular</a:t>
            </a:r>
            <a:endParaRPr kumimoji="0" lang="fr-FR" altLang="fr-FR"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Presentation</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des 5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framework</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javascript</a:t>
            </a:r>
            <a:r>
              <a:rPr kumimoji="0" lang="fr-FR" altLang="fr-FR" sz="24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et leur </a:t>
            </a:r>
            <a:r>
              <a:rPr kumimoji="0" lang="fr-FR" altLang="fr-FR" sz="2400" b="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rPr>
              <a:t>caracteristiques</a:t>
            </a:r>
            <a:endParaRPr kumimoji="0" lang="fr-FR" altLang="fr-FR"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38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43AC183-21F7-475F-885D-932B0F02AE8A}"/>
              </a:ext>
            </a:extLst>
          </p:cNvPr>
          <p:cNvSpPr>
            <a:spLocks noGrp="1"/>
          </p:cNvSpPr>
          <p:nvPr>
            <p:ph type="ctrTitle"/>
          </p:nvPr>
        </p:nvSpPr>
        <p:spPr>
          <a:xfrm>
            <a:off x="370114" y="1219200"/>
            <a:ext cx="9951585" cy="3329581"/>
          </a:xfrm>
        </p:spPr>
        <p:txBody>
          <a:bodyPr/>
          <a:lstStyle/>
          <a:p>
            <a:pPr>
              <a:lnSpc>
                <a:spcPct val="200000"/>
              </a:lnSpc>
              <a:spcBef>
                <a:spcPts val="630"/>
              </a:spcBef>
              <a:spcAft>
                <a:spcPts val="540"/>
              </a:spcAft>
            </a:pP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chemeClr val="tx1"/>
                </a:solidFill>
                <a:effectLst/>
                <a:latin typeface="Poppins" panose="00000500000000000000" pitchFamily="2" charset="0"/>
                <a:ea typeface="Times New Roman" panose="02020603050405020304" pitchFamily="18" charset="0"/>
                <a:cs typeface="Times New Roman" panose="02020603050405020304" pitchFamily="18" charset="0"/>
              </a:rPr>
              <a:t/>
            </a:r>
            <a:br>
              <a:rPr lang="fr-FR" sz="2800" b="1" u="sng" spc="-30" dirty="0">
                <a:solidFill>
                  <a:schemeClr val="tx1"/>
                </a:solidFill>
                <a:effectLst/>
                <a:latin typeface="Poppins" panose="00000500000000000000" pitchFamily="2" charset="0"/>
                <a:ea typeface="Times New Roman" panose="02020603050405020304" pitchFamily="18" charset="0"/>
                <a:cs typeface="Times New Roman" panose="02020603050405020304" pitchFamily="18" charset="0"/>
              </a:rPr>
            </a:br>
            <a:r>
              <a:rPr lang="fr-FR" sz="2800" b="1" u="sng" spc="-30" dirty="0">
                <a:solidFill>
                  <a:schemeClr val="tx1"/>
                </a:solidFill>
                <a:effectLst/>
                <a:latin typeface="Poppins" panose="00000500000000000000" pitchFamily="2" charset="0"/>
                <a:ea typeface="Times New Roman" panose="02020603050405020304" pitchFamily="18" charset="0"/>
                <a:cs typeface="Times New Roman" panose="02020603050405020304" pitchFamily="18" charset="0"/>
              </a:rPr>
              <a:t>Définition du mot AJAX</a:t>
            </a:r>
            <a:r>
              <a:rPr lang="fr-FR" sz="28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lang="fr-FR" sz="28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fr-FR" sz="28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lang="fr-FR" sz="28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fr-FR" sz="28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lang="fr-FR" sz="28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fr-FR" sz="2000" b="1" kern="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 terme AJAX : </a:t>
            </a:r>
            <a:r>
              <a:rPr lang="fr-FR" sz="2000" b="1" kern="0" spc="-3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Asynchronous</a:t>
            </a:r>
            <a:r>
              <a:rPr lang="fr-FR" sz="2000" b="1" kern="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JavaScript and XML     </a:t>
            </a:r>
            <a:br>
              <a:rPr lang="fr-FR" sz="2000" b="1" kern="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fr-FR" sz="2000" b="1" kern="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SIGNIFIE</a:t>
            </a:r>
            <a:r>
              <a:rPr lang="fr-FR"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fr-FR"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fr-FR" sz="20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désigne une technologie qui s'est popularisée dans le domaine de la création de sites internet. Elle est principalement utilisée pour apporter de l'interactivité au sein des pages d'un site web tout en économisant les ressources </a:t>
            </a:r>
            <a:r>
              <a:rPr lang="fr-FR" sz="2000" u="sng"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Serveurs">
                  <a:extLst>
                    <a:ext uri="{A12FA001-AC4F-418D-AE19-62706E023703}">
                      <ahyp:hlinkClr xmlns:ahyp="http://schemas.microsoft.com/office/drawing/2018/hyperlinkcolor" xmlns="" val="tx"/>
                    </a:ext>
                  </a:extLst>
                </a:hlinkClick>
              </a:rPr>
              <a:t>serveur</a:t>
            </a:r>
            <a:r>
              <a:rPr lang="fr-FR" sz="20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fr-FR" sz="2000"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t>
            </a:r>
            <a:r>
              <a:rPr lang="fr-FR" sz="2000" dirty="0">
                <a:effectLst/>
                <a:latin typeface="Calibri" panose="020F0502020204030204" pitchFamily="34" charset="0"/>
                <a:ea typeface="Calibri" panose="020F0502020204030204" pitchFamily="34" charset="0"/>
                <a:cs typeface="Times New Roman" panose="02020603050405020304" pitchFamily="18" charset="0"/>
              </a:rPr>
              <a:t/>
            </a:r>
            <a:br>
              <a:rPr lang="fr-FR" sz="2000" dirty="0">
                <a:effectLst/>
                <a:latin typeface="Calibri" panose="020F0502020204030204" pitchFamily="34" charset="0"/>
                <a:ea typeface="Calibri" panose="020F0502020204030204" pitchFamily="34" charset="0"/>
                <a:cs typeface="Times New Roman" panose="02020603050405020304" pitchFamily="18" charset="0"/>
              </a:rPr>
            </a:br>
            <a:endParaRPr lang="fr-FR" sz="2000" dirty="0"/>
          </a:p>
        </p:txBody>
      </p:sp>
      <p:sp>
        <p:nvSpPr>
          <p:cNvPr id="3" name="Sous-titre 2">
            <a:extLst>
              <a:ext uri="{FF2B5EF4-FFF2-40B4-BE49-F238E27FC236}">
                <a16:creationId xmlns:a16="http://schemas.microsoft.com/office/drawing/2014/main" xmlns="" id="{E1C75440-4F13-4738-AB08-5DE80FA3FE05}"/>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46246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xmlns="" id="{685A0BC5-4A94-4EDE-916E-6AE6E9C956AB}"/>
              </a:ext>
            </a:extLst>
          </p:cNvPr>
          <p:cNvSpPr txBox="1"/>
          <p:nvPr/>
        </p:nvSpPr>
        <p:spPr>
          <a:xfrm>
            <a:off x="638628" y="384491"/>
            <a:ext cx="11313885" cy="6964471"/>
          </a:xfrm>
          <a:prstGeom prst="rect">
            <a:avLst/>
          </a:prstGeom>
          <a:noFill/>
        </p:spPr>
        <p:txBody>
          <a:bodyPr wrap="square">
            <a:spAutoFit/>
          </a:bodyPr>
          <a:lstStyle/>
          <a:p>
            <a:pPr>
              <a:lnSpc>
                <a:spcPct val="150000"/>
              </a:lnSpc>
              <a:spcBef>
                <a:spcPts val="600"/>
              </a:spcBef>
              <a:spcAft>
                <a:spcPts val="600"/>
              </a:spcAft>
            </a:pPr>
            <a:r>
              <a:rPr lang="fr-FR" sz="2000" spc="-30" dirty="0">
                <a:solidFill>
                  <a:srgbClr val="303030"/>
                </a:solidFill>
                <a:effectLst/>
                <a:latin typeface="Poppins" panose="00000500000000000000" pitchFamily="2"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Font typeface="+mj-lt"/>
              <a:buAutoNum type="romanUcParenR"/>
            </a:pPr>
            <a:r>
              <a:rPr lang="fr-FR" sz="2400" spc="-30" dirty="0">
                <a:effectLst/>
                <a:latin typeface="Poppins" panose="00000500000000000000" pitchFamily="2" charset="0"/>
                <a:ea typeface="Times New Roman" panose="02020603050405020304" pitchFamily="18" charset="0"/>
                <a:cs typeface="Times New Roman" panose="02020603050405020304" pitchFamily="18" charset="0"/>
              </a:rPr>
              <a:t>DESCRIPTION</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50000"/>
              </a:lnSpc>
              <a:spcBef>
                <a:spcPts val="600"/>
              </a:spcBef>
              <a:spcAft>
                <a:spcPts val="600"/>
              </a:spcAft>
            </a:pP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50000"/>
              </a:lnSpc>
              <a:spcBef>
                <a:spcPts val="600"/>
              </a:spcBef>
              <a:spcAft>
                <a:spcPts val="600"/>
              </a:spcAft>
            </a:pPr>
            <a:r>
              <a:rPr lang="fr-FR" sz="2000" spc="-30" dirty="0">
                <a:effectLst/>
                <a:latin typeface="Times New Roman" panose="02020603050405020304" pitchFamily="18" charset="0"/>
                <a:ea typeface="Calibri" panose="020F0502020204030204" pitchFamily="34" charset="0"/>
                <a:cs typeface="Times New Roman" panose="02020603050405020304" pitchFamily="18" charset="0"/>
              </a:rPr>
              <a:t>En effet, </a:t>
            </a: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AJAX</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permet de communiquer avec le serveur à l'aide de code Javascript en arrière-plan pendant que la page est affichée à l'écran. Ainsi le contenu de la page peut être modifié sans qu'il soit nécessaire de faire transiter et afficher la page en entier. Elle est particulièrement utilisée pour la mise à jour des formulaires et des paniers sur la plupart des sites web. C'est une technologie asynchrone : le code de la page continue de s'exécuter pendant que l'appel vers le serveur est effectué. </a:t>
            </a:r>
          </a:p>
          <a:p>
            <a:pPr marL="685800">
              <a:lnSpc>
                <a:spcPct val="150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50000"/>
              </a:lnSpc>
              <a:spcBef>
                <a:spcPts val="600"/>
              </a:spcBef>
              <a:spcAft>
                <a:spcPts val="600"/>
              </a:spcAft>
            </a:pP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La mise en place de communication en </a:t>
            </a:r>
            <a:r>
              <a:rPr lang="fr-FR" sz="2000" b="1" spc="-30" dirty="0">
                <a:effectLst/>
                <a:latin typeface="Times New Roman" panose="02020603050405020304" pitchFamily="18" charset="0"/>
                <a:ea typeface="Times New Roman" panose="02020603050405020304" pitchFamily="18" charset="0"/>
                <a:cs typeface="Times New Roman" panose="02020603050405020304" pitchFamily="18" charset="0"/>
              </a:rPr>
              <a:t>AJAX</a:t>
            </a: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utilise exclusivement le JavaScript. Les langages de mise en forme comme </a:t>
            </a:r>
            <a:r>
              <a:rPr lang="fr-FR" sz="2000" u="sng" spc="-30" dirty="0">
                <a:effectLst/>
                <a:latin typeface="Times New Roman" panose="02020603050405020304" pitchFamily="18" charset="0"/>
                <a:ea typeface="Times New Roman" panose="02020603050405020304" pitchFamily="18" charset="0"/>
                <a:cs typeface="Times New Roman" panose="02020603050405020304" pitchFamily="18" charset="0"/>
                <a:hlinkClick r:id="rId2" tooltip="Extensible Markup Language">
                  <a:extLst>
                    <a:ext uri="{A12FA001-AC4F-418D-AE19-62706E023703}">
                      <ahyp:hlinkClr xmlns:ahyp="http://schemas.microsoft.com/office/drawing/2018/hyperlinkcolor" xmlns="" val="tx"/>
                    </a:ext>
                  </a:extLst>
                </a:hlinkClick>
              </a:rPr>
              <a:t>XML</a:t>
            </a: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ou JSON peuvent également être utilisés pour formater les données. Pour changer l'affichage, les codes HTML et </a:t>
            </a:r>
            <a:r>
              <a:rPr lang="fr-FR" sz="2000" u="sng" spc="-30" dirty="0">
                <a:effectLst/>
                <a:latin typeface="Times New Roman" panose="02020603050405020304" pitchFamily="18" charset="0"/>
                <a:ea typeface="Times New Roman" panose="02020603050405020304" pitchFamily="18" charset="0"/>
                <a:cs typeface="Times New Roman" panose="02020603050405020304" pitchFamily="18" charset="0"/>
                <a:hlinkClick r:id="rId3" tooltip="CSS">
                  <a:extLst>
                    <a:ext uri="{A12FA001-AC4F-418D-AE19-62706E023703}">
                      <ahyp:hlinkClr xmlns:ahyp="http://schemas.microsoft.com/office/drawing/2018/hyperlinkcolor" xmlns="" val="tx"/>
                    </a:ext>
                  </a:extLst>
                </a:hlinkClick>
              </a:rPr>
              <a:t>CSS</a:t>
            </a:r>
            <a:r>
              <a:rPr lang="fr-FR" sz="2000" spc="-30" dirty="0">
                <a:effectLst/>
                <a:latin typeface="Times New Roman" panose="02020603050405020304" pitchFamily="18" charset="0"/>
                <a:ea typeface="Times New Roman" panose="02020603050405020304" pitchFamily="18" charset="0"/>
                <a:cs typeface="Times New Roman" panose="02020603050405020304" pitchFamily="18" charset="0"/>
              </a:rPr>
              <a:t> de la page sont modifiés.</a:t>
            </a:r>
            <a:endParaRPr lang="fr-F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a:lnSpc>
                <a:spcPct val="150000"/>
              </a:lnSpc>
              <a:spcBef>
                <a:spcPts val="600"/>
              </a:spcBef>
              <a:spcAft>
                <a:spcPts val="600"/>
              </a:spcAft>
            </a:pP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140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xmlns="" id="{4B87938C-0ABC-4246-8A3A-7EA59E4AD327}"/>
              </a:ext>
            </a:extLst>
          </p:cNvPr>
          <p:cNvSpPr txBox="1"/>
          <p:nvPr/>
        </p:nvSpPr>
        <p:spPr>
          <a:xfrm>
            <a:off x="326572" y="672138"/>
            <a:ext cx="11306628" cy="8331576"/>
          </a:xfrm>
          <a:prstGeom prst="rect">
            <a:avLst/>
          </a:prstGeom>
          <a:noFill/>
        </p:spPr>
        <p:txBody>
          <a:bodyPr wrap="square">
            <a:spAutoFit/>
          </a:bodyPr>
          <a:lstStyle/>
          <a:p>
            <a:pPr marL="342900" lvl="0" indent="-342900">
              <a:spcBef>
                <a:spcPts val="600"/>
              </a:spcBef>
              <a:spcAft>
                <a:spcPts val="600"/>
              </a:spcAft>
              <a:buFont typeface="+mj-lt"/>
              <a:buAutoNum type="romanUcParenR"/>
            </a:pPr>
            <a:r>
              <a:rPr lang="fr-FR" sz="2400" spc="-30" dirty="0">
                <a:effectLst/>
                <a:latin typeface="Times New Roman" panose="02020603050405020304" pitchFamily="18" charset="0"/>
                <a:ea typeface="Times New Roman" panose="02020603050405020304" pitchFamily="18" charset="0"/>
                <a:cs typeface="Times New Roman" panose="02020603050405020304" pitchFamily="18" charset="0"/>
              </a:rPr>
              <a:t>UTILISATIONDE AJAX</a:t>
            </a:r>
            <a:endParaRPr lang="fr-F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fr-FR" sz="20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Ajax il fonctionne généralement de la façon suivante, il y a un internaute qui arrive sur votre site Internet, sur votre page Web, la page web s’affiche dans le navigateur et l’internaute effectue des interactions, il remplit un formulaire, il clique sur tel ou tel bouton, au moment de ses actions, des actions de l’utilisateur c’est pris en charge par les événements JavaScript, on les récupère, et là le code JavaScript il lance une requête </a:t>
            </a:r>
            <a:r>
              <a:rPr lang="fr-FR" sz="2000" dirty="0" err="1">
                <a:effectLst/>
                <a:latin typeface="Times New Roman" panose="02020603050405020304" pitchFamily="18" charset="0"/>
                <a:ea typeface="Calibri" panose="020F0502020204030204" pitchFamily="34" charset="0"/>
                <a:cs typeface="Times New Roman" panose="02020603050405020304" pitchFamily="18" charset="0"/>
              </a:rPr>
              <a:t>XMLHttpRequest</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vers le serveur, donc pour récupérer un fichier XML, interroger un fichier PHP, etc., le fichier XML, ou le fichier PHP, toutes les données sont renvoyées vers le navigateur de l’utilisateur, après analyse </a:t>
            </a:r>
          </a:p>
          <a:p>
            <a:pPr>
              <a:lnSpc>
                <a:spcPct val="150000"/>
              </a:lnSpc>
            </a:pPr>
            <a:endParaRPr lang="fr-FR" sz="2000" dirty="0">
              <a:latin typeface="Times New Roman" panose="02020603050405020304" pitchFamily="18" charset="0"/>
              <a:cs typeface="Times New Roman" panose="02020603050405020304" pitchFamily="18" charset="0"/>
            </a:endParaRPr>
          </a:p>
          <a:p>
            <a:pPr>
              <a:lnSpc>
                <a:spcPct val="150000"/>
              </a:lnSpc>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JavaScript, bien évidemment, et ensuite c’est le DOM qui entre en charge, le DOM va récupérer des éléments de la page HTML, tel ou tel paragraphe, telle ou telle div, telle ou telle image, et via le JavaScript ça va être traité et affiché de façon dynamique dans la page HTML que l’internaute est en train de manipuler.</a:t>
            </a:r>
            <a:br>
              <a:rPr lang="fr-FR" sz="2000" dirty="0">
                <a:effectLst/>
                <a:latin typeface="Times New Roman" panose="02020603050405020304" pitchFamily="18" charset="0"/>
                <a:ea typeface="Calibri" panose="020F0502020204030204" pitchFamily="34" charset="0"/>
                <a:cs typeface="Times New Roman" panose="02020603050405020304" pitchFamily="18" charset="0"/>
              </a:rPr>
            </a:b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Toute cette procédure se passe de façon complètement transparente pour l’internaute, et il n’y a pas besoin de recharger la page, c’est génial, donc d’une part Ajax permet d’accélérer grandement l’affichage des pages web, parce qu’on ne recharge pas toute la page, juste cette partie d’élément qui nous intéresse, et ça apporte un bien meilleur confort pour l’utilisateur vu qu’il n’y a pas la page qui se recharge, il n’y a que la zone sur laquelle il travaille qui se recharge, il est guidé, complètement rassuré dans son expérience utilisateur avec votre site Internet.</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64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xmlns="" id="{4CE3C8E2-4B58-420B-8C6D-5B4BE66B215A}"/>
              </a:ext>
            </a:extLst>
          </p:cNvPr>
          <p:cNvSpPr txBox="1"/>
          <p:nvPr/>
        </p:nvSpPr>
        <p:spPr>
          <a:xfrm>
            <a:off x="754743" y="450351"/>
            <a:ext cx="11038114" cy="3169394"/>
          </a:xfrm>
          <a:prstGeom prst="rect">
            <a:avLst/>
          </a:prstGeom>
          <a:noFill/>
        </p:spPr>
        <p:txBody>
          <a:bodyPr wrap="square">
            <a:spAutoFit/>
          </a:bodyPr>
          <a:lstStyle/>
          <a:p>
            <a:pPr marL="685800">
              <a:lnSpc>
                <a:spcPct val="150000"/>
              </a:lnSpc>
              <a:spcBef>
                <a:spcPts val="600"/>
              </a:spcBef>
              <a:spcAft>
                <a:spcPts val="600"/>
              </a:spcAft>
            </a:pP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Requêtes HTPP en AJAX</a:t>
            </a:r>
            <a:endParaRPr lang="fr-F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      L'objet essentiel qui permet de faire des </a:t>
            </a:r>
            <a:r>
              <a:rPr lang="fr-FR"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requêtes HTTP</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 en javascript est </a:t>
            </a:r>
            <a:r>
              <a:rPr lang="fr-FR" dirty="0" err="1">
                <a:effectLst/>
                <a:latin typeface="Times New Roman" panose="02020603050405020304" pitchFamily="18" charset="0"/>
                <a:ea typeface="Times New Roman" panose="02020603050405020304" pitchFamily="18" charset="0"/>
                <a:cs typeface="Times New Roman" panose="02020603050405020304" pitchFamily="18" charset="0"/>
              </a:rPr>
              <a:t>XMLHttpRequest</a:t>
            </a: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 On doit faire un certain nombre de choix:</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80"/>
              </a:spcAft>
              <a:buSzPts val="1000"/>
              <a:buFont typeface="Symbol" panose="05050102010706020507" pitchFamily="18" charset="2"/>
              <a:buChar char=""/>
              <a:tabLst>
                <a:tab pos="457200" algn="l"/>
              </a:tabLst>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mode synchrone ou asynchrone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80"/>
              </a:spcAft>
              <a:buSzPts val="1000"/>
              <a:buFont typeface="Symbol" panose="05050102010706020507" pitchFamily="18" charset="2"/>
              <a:buChar char=""/>
              <a:tabLst>
                <a:tab pos="457200" algn="l"/>
              </a:tabLst>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type de requête: POST, GET, PUT</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80"/>
              </a:spcAft>
              <a:buSzPts val="1000"/>
              <a:buFont typeface="Symbol" panose="05050102010706020507" pitchFamily="18" charset="2"/>
              <a:buChar char=""/>
              <a:tabLst>
                <a:tab pos="457200" algn="l"/>
              </a:tabLst>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format d'échange: XML ou JSON</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609600">
              <a:lnSpc>
                <a:spcPct val="107000"/>
              </a:lnSpc>
              <a:spcAft>
                <a:spcPts val="180"/>
              </a:spcAft>
            </a:pPr>
            <a:r>
              <a:rPr lang="fr-F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xmlns="" id="{E3688978-E080-4355-99E2-493954AB84A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84515" y="3314944"/>
            <a:ext cx="8933541" cy="3339855"/>
          </a:xfrm>
          <a:prstGeom prst="rect">
            <a:avLst/>
          </a:prstGeom>
        </p:spPr>
      </p:pic>
    </p:spTree>
    <p:extLst>
      <p:ext uri="{BB962C8B-B14F-4D97-AF65-F5344CB8AC3E}">
        <p14:creationId xmlns:p14="http://schemas.microsoft.com/office/powerpoint/2010/main" val="330126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xmlns="" id="{64A5CF47-8CEB-4710-A81F-84EEAAF1A00A}"/>
              </a:ext>
            </a:extLst>
          </p:cNvPr>
          <p:cNvSpPr txBox="1"/>
          <p:nvPr/>
        </p:nvSpPr>
        <p:spPr>
          <a:xfrm>
            <a:off x="224972" y="1133661"/>
            <a:ext cx="11742056" cy="2761462"/>
          </a:xfrm>
          <a:prstGeom prst="rect">
            <a:avLst/>
          </a:prstGeom>
          <a:noFill/>
        </p:spPr>
        <p:txBody>
          <a:bodyPr wrap="square">
            <a:spAutoFit/>
          </a:bodyPr>
          <a:lstStyle/>
          <a:p>
            <a:pPr>
              <a:lnSpc>
                <a:spcPct val="150000"/>
              </a:lnSpc>
              <a:spcBef>
                <a:spcPts val="1200"/>
              </a:spcBef>
              <a:spcAft>
                <a:spcPts val="375"/>
              </a:spcAft>
            </a:pPr>
            <a:r>
              <a:rPr lang="fr-FR" sz="2800" b="1" u="sng" dirty="0">
                <a:effectLst/>
                <a:latin typeface="Times New Roman" panose="02020603050405020304" pitchFamily="18" charset="0"/>
                <a:ea typeface="Times New Roman" panose="02020603050405020304" pitchFamily="18" charset="0"/>
                <a:cs typeface="Times New Roman" panose="02020603050405020304" pitchFamily="18" charset="0"/>
              </a:rPr>
              <a:t>Mode synchrone</a:t>
            </a:r>
          </a:p>
          <a:p>
            <a:pPr algn="l">
              <a:lnSpc>
                <a:spcPct val="150000"/>
              </a:lnSpc>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Tant que la requête n'a pas abouti, la fenêtre reste bloquée et l'utilisateur ne peut pas interagir avec elle.</a:t>
            </a:r>
          </a:p>
          <a:p>
            <a:pPr>
              <a:lnSpc>
                <a:spcPct val="150000"/>
              </a:lnSpc>
              <a:spcAft>
                <a:spcPts val="80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Dans ce mode, la requête est "instantanée", et l'exécution du code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javasript</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peut continuer sans interruption. L'interaction de l'utilisateur avec la page n'est pas impactée.</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600"/>
              </a:spcBef>
              <a:spcAft>
                <a:spcPts val="42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L'idée est d'utiliser une fonction de callback qui sera utilisée pour traiter la requête lorsqu'elle aura abouti</a:t>
            </a:r>
            <a:r>
              <a:rPr lang="fr-F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xmlns="" id="{D52588FB-10E7-4D94-9ADC-2CBD25B6F75E}"/>
              </a:ext>
            </a:extLst>
          </p:cNvPr>
          <p:cNvPicPr/>
          <p:nvPr/>
        </p:nvPicPr>
        <p:blipFill>
          <a:blip r:embed="rId2">
            <a:extLst>
              <a:ext uri="{28A0092B-C50C-407E-A947-70E740481C1C}">
                <a14:useLocalDpi xmlns:a14="http://schemas.microsoft.com/office/drawing/2010/main" val="0"/>
              </a:ext>
            </a:extLst>
          </a:blip>
          <a:stretch>
            <a:fillRect/>
          </a:stretch>
        </p:blipFill>
        <p:spPr>
          <a:xfrm>
            <a:off x="1248230" y="3895122"/>
            <a:ext cx="9506856" cy="2962877"/>
          </a:xfrm>
          <a:prstGeom prst="rect">
            <a:avLst/>
          </a:prstGeom>
        </p:spPr>
      </p:pic>
    </p:spTree>
    <p:extLst>
      <p:ext uri="{BB962C8B-B14F-4D97-AF65-F5344CB8AC3E}">
        <p14:creationId xmlns:p14="http://schemas.microsoft.com/office/powerpoint/2010/main" val="102969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0950" y="1392674"/>
            <a:ext cx="2226700" cy="369332"/>
          </a:xfrm>
          <a:prstGeom prst="rect">
            <a:avLst/>
          </a:prstGeom>
        </p:spPr>
        <p:txBody>
          <a:bodyPr wrap="non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THEME 2  JAVASCRIPT</a:t>
            </a:r>
            <a:endParaRPr lang="fr-FR" dirty="0"/>
          </a:p>
        </p:txBody>
      </p:sp>
    </p:spTree>
    <p:extLst>
      <p:ext uri="{BB962C8B-B14F-4D97-AF65-F5344CB8AC3E}">
        <p14:creationId xmlns:p14="http://schemas.microsoft.com/office/powerpoint/2010/main" val="396931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 y="993333"/>
            <a:ext cx="11178540" cy="4884350"/>
          </a:xfrm>
          <a:prstGeom prst="rect">
            <a:avLst/>
          </a:prstGeom>
        </p:spPr>
        <p:txBody>
          <a:bodyPr wrap="square">
            <a:spAutoFit/>
          </a:bodyPr>
          <a:lstStyle/>
          <a:p>
            <a:pPr algn="just">
              <a:lnSpc>
                <a:spcPct val="107000"/>
              </a:lnSpc>
              <a:spcAft>
                <a:spcPts val="800"/>
              </a:spcAft>
            </a:pPr>
            <a:r>
              <a:rPr lang="fr-FR" sz="2400" b="1" kern="1800" dirty="0" smtClean="0">
                <a:latin typeface="Times New Roman" panose="02020603050405020304" pitchFamily="18" charset="0"/>
                <a:ea typeface="Times New Roman" panose="02020603050405020304" pitchFamily="18" charset="0"/>
                <a:cs typeface="Times New Roman" panose="02020603050405020304" pitchFamily="18" charset="0"/>
              </a:rPr>
              <a:t>      Qu'est-ce </a:t>
            </a:r>
            <a:r>
              <a:rPr lang="fr-FR" sz="2400" b="1" kern="1800" dirty="0">
                <a:latin typeface="Times New Roman" panose="02020603050405020304" pitchFamily="18" charset="0"/>
                <a:ea typeface="Times New Roman" panose="02020603050405020304" pitchFamily="18" charset="0"/>
                <a:cs typeface="Times New Roman" panose="02020603050405020304" pitchFamily="18" charset="0"/>
              </a:rPr>
              <a:t>que le JavaScript ?</a:t>
            </a:r>
            <a:r>
              <a:rPr lang="fr-FR"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2400" dirty="0">
                <a:latin typeface="Times New Roman" panose="02020603050405020304" pitchFamily="18" charset="0"/>
                <a:ea typeface="Times New Roman" panose="02020603050405020304" pitchFamily="18" charset="0"/>
                <a:cs typeface="Times New Roman" panose="02020603050405020304" pitchFamily="18" charset="0"/>
              </a:rPr>
              <a:t>Bienvenue dans le cours JavaScript pour débutants sur le MDN. Dans ce premier article nous donnons une description générale de JavaScript en présentant le « pourquoi » et le « comment » du JavaScript. L'objectif est que vous compreniez bien son but.</a:t>
            </a: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200"/>
              </a:spcBef>
            </a:pPr>
            <a:r>
              <a:rPr lang="fr-FR" sz="2400" b="1" u="sng" dirty="0">
                <a:latin typeface="Times New Roman" panose="02020603050405020304" pitchFamily="18" charset="0"/>
                <a:ea typeface="Times New Roman" panose="02020603050405020304" pitchFamily="18" charset="0"/>
                <a:cs typeface="Times New Roman" panose="02020603050405020304" pitchFamily="18" charset="0"/>
                <a:hlinkClick r:id="rId2" tooltip="Permalink to Une définition générale"/>
              </a:rPr>
              <a:t>Une définition générale</a:t>
            </a:r>
            <a:endParaRPr lang="fr-FR" sz="24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fr-FR" sz="2400" dirty="0">
                <a:latin typeface="Times New Roman" panose="02020603050405020304" pitchFamily="18" charset="0"/>
                <a:ea typeface="Times New Roman" panose="02020603050405020304" pitchFamily="18" charset="0"/>
                <a:cs typeface="Times New Roman" panose="02020603050405020304" pitchFamily="18" charset="0"/>
              </a:rPr>
              <a:t>JavaScript est un langage de programmation qui permet d'implémenter des mécanismes complexes sur une page web. À chaque fois qu'une page web fait plus que simplement afficher du contenu statique — afficher du contenu mis à jour à des temps déterminés, des cartes interactives, des animations 2D/3D, des menus vidéo défilants, ou autre, JavaScript a de bonnes chances d'être impliqué. C'est la troisième couche des technologies standards du web, les deux premières (</a:t>
            </a:r>
            <a:r>
              <a:rPr lang="fr-FR" sz="2400" u="sng" dirty="0">
                <a:latin typeface="Times New Roman" panose="02020603050405020304" pitchFamily="18" charset="0"/>
                <a:ea typeface="Times New Roman" panose="02020603050405020304" pitchFamily="18" charset="0"/>
                <a:cs typeface="Times New Roman" panose="02020603050405020304" pitchFamily="18" charset="0"/>
                <a:hlinkClick r:id="rId3"/>
              </a:rPr>
              <a:t>HTML</a:t>
            </a:r>
            <a:r>
              <a:rPr lang="fr-FR" sz="2400" dirty="0">
                <a:latin typeface="Times New Roman" panose="02020603050405020304" pitchFamily="18" charset="0"/>
                <a:ea typeface="Times New Roman" panose="02020603050405020304" pitchFamily="18" charset="0"/>
                <a:cs typeface="Times New Roman" panose="02020603050405020304" pitchFamily="18" charset="0"/>
              </a:rPr>
              <a:t> et </a:t>
            </a:r>
            <a:r>
              <a:rPr lang="fr-FR" sz="2400" u="sng" dirty="0">
                <a:latin typeface="Times New Roman" panose="02020603050405020304" pitchFamily="18" charset="0"/>
                <a:ea typeface="Times New Roman" panose="02020603050405020304" pitchFamily="18" charset="0"/>
                <a:cs typeface="Times New Roman" panose="02020603050405020304" pitchFamily="18" charset="0"/>
                <a:hlinkClick r:id="rId4"/>
              </a:rPr>
              <a:t>CSS</a:t>
            </a:r>
            <a:r>
              <a:rPr lang="fr-FR" sz="2400" dirty="0">
                <a:latin typeface="Times New Roman" panose="02020603050405020304" pitchFamily="18" charset="0"/>
                <a:ea typeface="Times New Roman" panose="02020603050405020304" pitchFamily="18" charset="0"/>
                <a:cs typeface="Times New Roman" panose="02020603050405020304" pitchFamily="18" charset="0"/>
              </a:rPr>
              <a:t>) étant couvertes bien plus en détail dans d'autres tutoriels sur MDN.</a:t>
            </a:r>
            <a:endParaRPr lang="fr-FR"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65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https://developer.mozilla.org/en-US/docs/Learn/JavaScript/First_steps/What_is_JavaScript/cake.png"/>
          <p:cNvPicPr/>
          <p:nvPr/>
        </p:nvPicPr>
        <p:blipFill>
          <a:blip r:embed="rId2">
            <a:extLst>
              <a:ext uri="{28A0092B-C50C-407E-A947-70E740481C1C}">
                <a14:useLocalDpi xmlns:a14="http://schemas.microsoft.com/office/drawing/2010/main" val="0"/>
              </a:ext>
            </a:extLst>
          </a:blip>
          <a:srcRect/>
          <a:stretch>
            <a:fillRect/>
          </a:stretch>
        </p:blipFill>
        <p:spPr bwMode="auto">
          <a:xfrm>
            <a:off x="2011681" y="469582"/>
            <a:ext cx="7978140" cy="5199698"/>
          </a:xfrm>
          <a:prstGeom prst="rect">
            <a:avLst/>
          </a:prstGeom>
          <a:noFill/>
          <a:ln>
            <a:noFill/>
          </a:ln>
        </p:spPr>
      </p:pic>
    </p:spTree>
    <p:extLst>
      <p:ext uri="{BB962C8B-B14F-4D97-AF65-F5344CB8AC3E}">
        <p14:creationId xmlns:p14="http://schemas.microsoft.com/office/powerpoint/2010/main" val="3012491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358</TotalTime>
  <Words>347</Words>
  <Application>Microsoft Office PowerPoint</Application>
  <PresentationFormat>Grand écran</PresentationFormat>
  <Paragraphs>39</Paragraphs>
  <Slides>11</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11</vt:i4>
      </vt:variant>
    </vt:vector>
  </HeadingPairs>
  <TitlesOfParts>
    <vt:vector size="20" baseType="lpstr">
      <vt:lpstr>Arial</vt:lpstr>
      <vt:lpstr>Calibri</vt:lpstr>
      <vt:lpstr>Century Gothic</vt:lpstr>
      <vt:lpstr>Poppins</vt:lpstr>
      <vt:lpstr>Segoe UI</vt:lpstr>
      <vt:lpstr>Symbol</vt:lpstr>
      <vt:lpstr>Times New Roman</vt:lpstr>
      <vt:lpstr>Wingdings 3</vt:lpstr>
      <vt:lpstr>Ion</vt:lpstr>
      <vt:lpstr>THEME 1: AJAX</vt:lpstr>
      <vt:lpstr>                                  Définition du mot AJAX   Le terme AJAX : Asynchronous JavaScript and XML      SIGNIFIE désigne une technologie qui s'est popularisée dans le domaine de la création de sites internet. Elle est principalement utilisée pour apporter de l'interactivité au sein des pages d'un site web tout en économisant les ressources serveur.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AJAX</dc:title>
  <dc:creator>LATITUDE</dc:creator>
  <cp:lastModifiedBy>ThePilot237</cp:lastModifiedBy>
  <cp:revision>14</cp:revision>
  <dcterms:created xsi:type="dcterms:W3CDTF">2022-06-02T09:07:00Z</dcterms:created>
  <dcterms:modified xsi:type="dcterms:W3CDTF">2022-06-10T12:34:53Z</dcterms:modified>
</cp:coreProperties>
</file>