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9" autoAdjust="0"/>
    <p:restoredTop sz="94660"/>
  </p:normalViewPr>
  <p:slideViewPr>
    <p:cSldViewPr snapToGrid="0">
      <p:cViewPr varScale="1">
        <p:scale>
          <a:sx n="66" d="100"/>
          <a:sy n="66" d="100"/>
        </p:scale>
        <p:origin x="687"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dirty="0"/>
              <a:t>6/2/2022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6/2/2022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a:t>Modifiez le style du titre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a:t>Cliquez pour 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6/2/2022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6/2/2022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6/2/2022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796027F-7875-4030-9381-8BD8C4F21935}" type="datetimeFigureOut">
              <a:rPr lang="en-US" dirty="0"/>
              <a:t>6/2/2022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6/2/2022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6/2/2022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6/2/2022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6/2/2022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7" name="Date Placeholder 4"/>
          <p:cNvSpPr>
            <a:spLocks noGrp="1"/>
          </p:cNvSpPr>
          <p:nvPr>
            <p:ph type="dt" sz="half" idx="10"/>
          </p:nvPr>
        </p:nvSpPr>
        <p:spPr/>
        <p:txBody>
          <a:bodyPr/>
          <a:lstStyle/>
          <a:p>
            <a:fld id="{4509A250-FF31-4206-8172-F9D3106AACB1}" type="datetimeFigureOut">
              <a:rPr lang="en-US" dirty="0"/>
              <a:t>6/2/2022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dirty="0"/>
              <a:t>6/2/2022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6/2/2022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journaldunet.com/media/publishers/1420930-facebook-connexion-logo-recherche-gratuite/" TargetMode="External"/><Relationship Id="rId2" Type="http://schemas.openxmlformats.org/officeDocument/2006/relationships/hyperlink" Target="https://www.journaldunet.com/web-tech/developpeur/1132120-angularjs-le-framework-javascript-de-google-au-crible/"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www.journaldunet.fr/web-tech/dictionnaire-du-webmastering/1203337-serveur-informatique-definition-traduction/"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journaldunet.fr/web-tech/dictionnaire-du-webmastering/1203277-css-cascading-style-sheets-definition-traduction/" TargetMode="External"/><Relationship Id="rId2" Type="http://schemas.openxmlformats.org/officeDocument/2006/relationships/hyperlink" Target="https://www.journaldunet.fr/web-tech/dictionnaire-du-webmastering/1203615-xml-extensible-markup-language-definition-traduction/"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di.centralesupelec.fr/appliouaibe/Cours/HTTP"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ww.journaldunet.fr/web-tech/dictionnaire-du-webmastering/1203599-script-definition/"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623ACC-8EA1-4B52-AC73-C7DB3B4A61FB}"/>
              </a:ext>
            </a:extLst>
          </p:cNvPr>
          <p:cNvSpPr>
            <a:spLocks noGrp="1"/>
          </p:cNvSpPr>
          <p:nvPr>
            <p:ph type="ctrTitle"/>
          </p:nvPr>
        </p:nvSpPr>
        <p:spPr/>
        <p:txBody>
          <a:bodyPr/>
          <a:lstStyle/>
          <a:p>
            <a:r>
              <a:rPr lang="fr-FR" dirty="0"/>
              <a:t>THEME: AJAX</a:t>
            </a:r>
          </a:p>
        </p:txBody>
      </p:sp>
      <p:sp>
        <p:nvSpPr>
          <p:cNvPr id="3" name="Sous-titre 2">
            <a:extLst>
              <a:ext uri="{FF2B5EF4-FFF2-40B4-BE49-F238E27FC236}">
                <a16:creationId xmlns:a16="http://schemas.microsoft.com/office/drawing/2014/main" id="{94357F9E-48FC-498F-ADFC-33CB1E39F2B3}"/>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1939886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FA7ADF76-61F8-4A75-AD36-3FD382A70054}"/>
              </a:ext>
            </a:extLst>
          </p:cNvPr>
          <p:cNvSpPr txBox="1"/>
          <p:nvPr/>
        </p:nvSpPr>
        <p:spPr>
          <a:xfrm>
            <a:off x="442685" y="584228"/>
            <a:ext cx="11306629" cy="5887317"/>
          </a:xfrm>
          <a:prstGeom prst="rect">
            <a:avLst/>
          </a:prstGeom>
          <a:noFill/>
        </p:spPr>
        <p:txBody>
          <a:bodyPr wrap="square">
            <a:spAutoFit/>
          </a:bodyPr>
          <a:lstStyle/>
          <a:p>
            <a:pPr algn="just">
              <a:lnSpc>
                <a:spcPct val="150000"/>
              </a:lnSpc>
              <a:spcBef>
                <a:spcPts val="630"/>
              </a:spcBef>
              <a:spcAft>
                <a:spcPts val="540"/>
              </a:spcAft>
            </a:pPr>
            <a:r>
              <a:rPr lang="fr-FR" sz="2400" b="1" u="sng" spc="-30" dirty="0">
                <a:effectLst/>
                <a:latin typeface="Times New Roman" panose="02020603050405020304" pitchFamily="18" charset="0"/>
                <a:ea typeface="Times New Roman" panose="02020603050405020304" pitchFamily="18" charset="0"/>
                <a:cs typeface="Times New Roman" panose="02020603050405020304" pitchFamily="18" charset="0"/>
              </a:rPr>
              <a:t>Quels sont les principaux </a:t>
            </a:r>
            <a:r>
              <a:rPr lang="fr-FR" sz="2400" b="1" u="sng" spc="-30" dirty="0" err="1">
                <a:effectLst/>
                <a:latin typeface="Times New Roman" panose="02020603050405020304" pitchFamily="18" charset="0"/>
                <a:ea typeface="Times New Roman" panose="02020603050405020304" pitchFamily="18" charset="0"/>
                <a:cs typeface="Times New Roman" panose="02020603050405020304" pitchFamily="18" charset="0"/>
              </a:rPr>
              <a:t>frameworks</a:t>
            </a:r>
            <a:r>
              <a:rPr lang="fr-FR" sz="2400" b="1" u="sng" spc="-30" dirty="0">
                <a:effectLst/>
                <a:latin typeface="Times New Roman" panose="02020603050405020304" pitchFamily="18" charset="0"/>
                <a:ea typeface="Times New Roman" panose="02020603050405020304" pitchFamily="18" charset="0"/>
                <a:cs typeface="Times New Roman" panose="02020603050405020304" pitchFamily="18" charset="0"/>
              </a:rPr>
              <a:t> JavaScript ?</a:t>
            </a:r>
            <a:endParaRPr lang="fr-FR"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Bef>
                <a:spcPts val="600"/>
              </a:spcBef>
              <a:spcAft>
                <a:spcPts val="600"/>
              </a:spcAft>
            </a:pPr>
            <a:r>
              <a:rPr lang="fr-FR" sz="2000" spc="-30" dirty="0">
                <a:effectLst/>
                <a:latin typeface="Times New Roman" panose="02020603050405020304" pitchFamily="18" charset="0"/>
                <a:ea typeface="Times New Roman" panose="02020603050405020304" pitchFamily="18" charset="0"/>
                <a:cs typeface="Times New Roman" panose="02020603050405020304" pitchFamily="18" charset="0"/>
              </a:rPr>
              <a:t>Il existe de nombreux </a:t>
            </a:r>
            <a:r>
              <a:rPr lang="fr-FR" sz="2000" spc="-30" dirty="0" err="1">
                <a:effectLst/>
                <a:latin typeface="Times New Roman" panose="02020603050405020304" pitchFamily="18" charset="0"/>
                <a:ea typeface="Times New Roman" panose="02020603050405020304" pitchFamily="18" charset="0"/>
                <a:cs typeface="Times New Roman" panose="02020603050405020304" pitchFamily="18" charset="0"/>
              </a:rPr>
              <a:t>frameworks</a:t>
            </a:r>
            <a:r>
              <a:rPr lang="fr-FR" sz="2000" spc="-30" dirty="0">
                <a:effectLst/>
                <a:latin typeface="Times New Roman" panose="02020603050405020304" pitchFamily="18" charset="0"/>
                <a:ea typeface="Times New Roman" panose="02020603050405020304" pitchFamily="18" charset="0"/>
                <a:cs typeface="Times New Roman" panose="02020603050405020304" pitchFamily="18" charset="0"/>
              </a:rPr>
              <a:t> JavaScript orientés vers les interfaces web (ou "orientés client"). Les trois plus connus sont </a:t>
            </a:r>
            <a:r>
              <a:rPr lang="fr-FR" sz="2000" b="1" spc="-30" dirty="0" err="1">
                <a:effectLst/>
                <a:latin typeface="Times New Roman" panose="02020603050405020304" pitchFamily="18" charset="0"/>
                <a:ea typeface="Times New Roman" panose="02020603050405020304" pitchFamily="18" charset="0"/>
                <a:cs typeface="Times New Roman" panose="02020603050405020304" pitchFamily="18" charset="0"/>
              </a:rPr>
              <a:t>Jquery</a:t>
            </a:r>
            <a:r>
              <a:rPr lang="fr-FR" sz="2000"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2000" b="1" u="sng" spc="-30" dirty="0">
                <a:effectLst/>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AngularJS</a:t>
            </a:r>
            <a:r>
              <a:rPr lang="fr-FR" sz="2000" spc="-30" dirty="0">
                <a:effectLst/>
                <a:latin typeface="Times New Roman" panose="02020603050405020304" pitchFamily="18" charset="0"/>
                <a:ea typeface="Times New Roman" panose="02020603050405020304" pitchFamily="18" charset="0"/>
                <a:cs typeface="Times New Roman" panose="02020603050405020304" pitchFamily="18" charset="0"/>
              </a:rPr>
              <a:t> (qui a été initialement développé par Google) et </a:t>
            </a:r>
            <a:r>
              <a:rPr lang="fr-FR" sz="2000" b="1" spc="-30" dirty="0" err="1">
                <a:effectLst/>
                <a:latin typeface="Times New Roman" panose="02020603050405020304" pitchFamily="18" charset="0"/>
                <a:ea typeface="Times New Roman" panose="02020603050405020304" pitchFamily="18" charset="0"/>
                <a:cs typeface="Times New Roman" panose="02020603050405020304" pitchFamily="18" charset="0"/>
              </a:rPr>
              <a:t>React</a:t>
            </a:r>
            <a:r>
              <a:rPr lang="fr-FR" sz="2000" b="1"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2000" spc="-30" dirty="0">
                <a:effectLst/>
                <a:latin typeface="Times New Roman" panose="02020603050405020304" pitchFamily="18" charset="0"/>
                <a:ea typeface="Times New Roman" panose="02020603050405020304" pitchFamily="18" charset="0"/>
                <a:cs typeface="Times New Roman" panose="02020603050405020304" pitchFamily="18" charset="0"/>
              </a:rPr>
              <a:t>(qui, lui, est né chez </a:t>
            </a:r>
            <a:r>
              <a:rPr lang="fr-FR" sz="2000" u="sng" spc="-30" dirty="0">
                <a:effectLst/>
                <a:latin typeface="Times New Roman" panose="02020603050405020304" pitchFamily="18"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Facebook</a:t>
            </a:r>
            <a:r>
              <a:rPr lang="fr-FR" sz="2000" spc="-30" dirty="0">
                <a:effectLst/>
                <a:latin typeface="Times New Roman" panose="02020603050405020304" pitchFamily="18" charset="0"/>
                <a:ea typeface="Times New Roman" panose="02020603050405020304" pitchFamily="18" charset="0"/>
                <a:cs typeface="Times New Roman" panose="02020603050405020304" pitchFamily="18" charset="0"/>
              </a:rPr>
              <a:t>). Il existe néanmoins quelques infrastructures JavaScript open source orientées serveur, même si ce langage n'avait pas été conçu dans cette optique au départ. La plus célèbre d'entre elles n'est autre que </a:t>
            </a:r>
            <a:r>
              <a:rPr lang="fr-FR" sz="2000" b="1" spc="-30" dirty="0" err="1">
                <a:effectLst/>
                <a:latin typeface="Times New Roman" panose="02020603050405020304" pitchFamily="18" charset="0"/>
                <a:ea typeface="Times New Roman" panose="02020603050405020304" pitchFamily="18" charset="0"/>
                <a:cs typeface="Times New Roman" panose="02020603050405020304" pitchFamily="18" charset="0"/>
              </a:rPr>
              <a:t>NodeJS</a:t>
            </a:r>
            <a:r>
              <a:rPr lang="fr-FR" sz="2000" spc="-3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fr-FR"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85800" algn="just">
              <a:lnSpc>
                <a:spcPct val="150000"/>
              </a:lnSpc>
            </a:pPr>
            <a:r>
              <a:rPr lang="fr-FR" sz="2000" spc="-30" dirty="0">
                <a:effectLst/>
                <a:latin typeface="Times New Roman" panose="02020603050405020304" pitchFamily="18" charset="0"/>
                <a:ea typeface="Calibri" panose="020F0502020204030204" pitchFamily="34" charset="0"/>
                <a:cs typeface="Times New Roman" panose="02020603050405020304" pitchFamily="18" charset="0"/>
              </a:rPr>
              <a:t>Le langage JavaScript est principalement employé pour améliorer l'ergonomie d'un site Internet et/ou d'une interface applicative utilisateur. Il sert également à intégrer des effets esthétiques, toutefois rarement indispensables. Son principal intérêt réside dans son mode de fonctionnement : le langage JavaScript offre en effet la possibilité d'exécuter un code sans être contraint de recharger une page web. En cela, il joue un rôle dans l'amélioration de la rapidité de chargement des pages, un critère d'ergonomie  et de référencement de plus en plus important. </a:t>
            </a:r>
            <a:endParaRPr lang="fr-FR"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685800" algn="just">
              <a:lnSpc>
                <a:spcPct val="150000"/>
              </a:lnSpc>
              <a:spcAft>
                <a:spcPts val="800"/>
              </a:spcAft>
            </a:pPr>
            <a:r>
              <a:rPr lang="fr-FR" sz="2000" spc="-30"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FR"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47938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3AC183-21F7-475F-885D-932B0F02AE8A}"/>
              </a:ext>
            </a:extLst>
          </p:cNvPr>
          <p:cNvSpPr>
            <a:spLocks noGrp="1"/>
          </p:cNvSpPr>
          <p:nvPr>
            <p:ph type="ctrTitle"/>
          </p:nvPr>
        </p:nvSpPr>
        <p:spPr>
          <a:xfrm>
            <a:off x="370114" y="1219200"/>
            <a:ext cx="9951585" cy="3329581"/>
          </a:xfrm>
        </p:spPr>
        <p:txBody>
          <a:bodyPr/>
          <a:lstStyle/>
          <a:p>
            <a:pPr>
              <a:lnSpc>
                <a:spcPct val="200000"/>
              </a:lnSpc>
              <a:spcBef>
                <a:spcPts val="630"/>
              </a:spcBef>
              <a:spcAft>
                <a:spcPts val="540"/>
              </a:spcAft>
            </a:pPr>
            <a:b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br>
            <a:b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br>
            <a:b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br>
            <a:b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br>
            <a:b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br>
            <a:b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br>
            <a:b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br>
            <a:b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br>
            <a:b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br>
            <a:b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br>
            <a:b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br>
            <a:b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br>
            <a:b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br>
            <a:b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br>
            <a:b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br>
            <a:b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br>
            <a:b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br>
            <a:b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br>
            <a:b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br>
            <a:b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br>
            <a:b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br>
            <a:b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br>
            <a:b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br>
            <a:b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br>
            <a:b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br>
            <a:b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br>
            <a:b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br>
            <a:b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br>
            <a:b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br>
            <a:b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br>
            <a:b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br>
            <a:b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br>
            <a:b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br>
            <a:br>
              <a:rPr lang="fr-FR" sz="2800" b="1" u="sng" spc="-30" dirty="0">
                <a:solidFill>
                  <a:schemeClr val="tx1"/>
                </a:solidFill>
                <a:effectLst/>
                <a:latin typeface="Poppins" panose="00000500000000000000" pitchFamily="2" charset="0"/>
                <a:ea typeface="Times New Roman" panose="02020603050405020304" pitchFamily="18" charset="0"/>
                <a:cs typeface="Times New Roman" panose="02020603050405020304" pitchFamily="18" charset="0"/>
              </a:rPr>
            </a:br>
            <a:r>
              <a:rPr lang="fr-FR" sz="2800" b="1" u="sng" spc="-30" dirty="0">
                <a:solidFill>
                  <a:schemeClr val="tx1"/>
                </a:solidFill>
                <a:effectLst/>
                <a:latin typeface="Poppins" panose="00000500000000000000" pitchFamily="2" charset="0"/>
                <a:ea typeface="Times New Roman" panose="02020603050405020304" pitchFamily="18" charset="0"/>
                <a:cs typeface="Times New Roman" panose="02020603050405020304" pitchFamily="18" charset="0"/>
              </a:rPr>
              <a:t>Définition du mot AJAX</a:t>
            </a:r>
            <a:br>
              <a:rPr lang="fr-FR" sz="280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br>
              <a:rPr lang="fr-FR" sz="280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br>
              <a:rPr lang="fr-FR" sz="2800" u="sng"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fr-FR" sz="2000" b="1" kern="0" spc="-3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Le terme AJAX : </a:t>
            </a:r>
            <a:r>
              <a:rPr lang="fr-FR" sz="2000" b="1" kern="0" spc="-3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Asynchronous</a:t>
            </a:r>
            <a:r>
              <a:rPr lang="fr-FR" sz="2000" b="1" kern="0" spc="-3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JavaScript and XML     </a:t>
            </a:r>
            <a:br>
              <a:rPr lang="fr-FR" sz="2000" b="1" kern="0" spc="-3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fr-FR" sz="2000" b="1" kern="0" spc="-3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SIGNIFIE</a:t>
            </a:r>
            <a:br>
              <a:rPr lang="fr-FR" sz="20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fr-FR" sz="2000" spc="-3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désigne une technologie qui s'est popularisée dans le domaine de la création de sites internet. Elle est principalement utilisée pour apporter de l'interactivité au sein des pages d'un site web tout en économisant les ressources </a:t>
            </a:r>
            <a:r>
              <a:rPr lang="fr-FR" sz="2000" u="sng" spc="-3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tooltip="Serveurs">
                  <a:extLst>
                    <a:ext uri="{A12FA001-AC4F-418D-AE19-62706E023703}">
                      <ahyp:hlinkClr xmlns:ahyp="http://schemas.microsoft.com/office/drawing/2018/hyperlinkcolor" val="tx"/>
                    </a:ext>
                  </a:extLst>
                </a:hlinkClick>
              </a:rPr>
              <a:t>serveur</a:t>
            </a:r>
            <a:r>
              <a:rPr lang="fr-FR" sz="2000" spc="-3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br>
              <a:rPr lang="fr-FR"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fr-FR" sz="2000"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t> </a:t>
            </a:r>
            <a:br>
              <a:rPr lang="fr-FR" sz="2000" dirty="0">
                <a:effectLst/>
                <a:latin typeface="Calibri" panose="020F0502020204030204" pitchFamily="34" charset="0"/>
                <a:ea typeface="Calibri" panose="020F0502020204030204" pitchFamily="34" charset="0"/>
                <a:cs typeface="Times New Roman" panose="02020603050405020304" pitchFamily="18" charset="0"/>
              </a:rPr>
            </a:br>
            <a:endParaRPr lang="fr-FR" sz="2000" dirty="0"/>
          </a:p>
        </p:txBody>
      </p:sp>
      <p:sp>
        <p:nvSpPr>
          <p:cNvPr id="3" name="Sous-titre 2">
            <a:extLst>
              <a:ext uri="{FF2B5EF4-FFF2-40B4-BE49-F238E27FC236}">
                <a16:creationId xmlns:a16="http://schemas.microsoft.com/office/drawing/2014/main" id="{E1C75440-4F13-4738-AB08-5DE80FA3FE05}"/>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462460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685A0BC5-4A94-4EDE-916E-6AE6E9C956AB}"/>
              </a:ext>
            </a:extLst>
          </p:cNvPr>
          <p:cNvSpPr txBox="1"/>
          <p:nvPr/>
        </p:nvSpPr>
        <p:spPr>
          <a:xfrm>
            <a:off x="638628" y="384491"/>
            <a:ext cx="11313885" cy="6964471"/>
          </a:xfrm>
          <a:prstGeom prst="rect">
            <a:avLst/>
          </a:prstGeom>
          <a:noFill/>
        </p:spPr>
        <p:txBody>
          <a:bodyPr wrap="square">
            <a:spAutoFit/>
          </a:bodyPr>
          <a:lstStyle/>
          <a:p>
            <a:pPr>
              <a:lnSpc>
                <a:spcPct val="150000"/>
              </a:lnSpc>
              <a:spcBef>
                <a:spcPts val="600"/>
              </a:spcBef>
              <a:spcAft>
                <a:spcPts val="600"/>
              </a:spcAft>
            </a:pPr>
            <a:r>
              <a:rPr lang="fr-FR" sz="2000"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t>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Bef>
                <a:spcPts val="600"/>
              </a:spcBef>
              <a:spcAft>
                <a:spcPts val="600"/>
              </a:spcAft>
              <a:buFont typeface="+mj-lt"/>
              <a:buAutoNum type="romanUcParenR"/>
            </a:pPr>
            <a:r>
              <a:rPr lang="fr-FR" sz="2400" spc="-30" dirty="0">
                <a:effectLst/>
                <a:latin typeface="Poppins" panose="00000500000000000000" pitchFamily="2" charset="0"/>
                <a:ea typeface="Times New Roman" panose="02020603050405020304" pitchFamily="18" charset="0"/>
                <a:cs typeface="Times New Roman" panose="02020603050405020304" pitchFamily="18" charset="0"/>
              </a:rPr>
              <a:t>DESCRIPTION</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50000"/>
              </a:lnSpc>
              <a:spcBef>
                <a:spcPts val="600"/>
              </a:spcBef>
              <a:spcAft>
                <a:spcPts val="600"/>
              </a:spcAft>
            </a:pPr>
            <a:r>
              <a:rPr lang="fr-FR" sz="2000" spc="-3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685800">
              <a:lnSpc>
                <a:spcPct val="150000"/>
              </a:lnSpc>
              <a:spcBef>
                <a:spcPts val="600"/>
              </a:spcBef>
              <a:spcAft>
                <a:spcPts val="600"/>
              </a:spcAft>
            </a:pPr>
            <a:r>
              <a:rPr lang="fr-FR" sz="2000" spc="-30" dirty="0">
                <a:effectLst/>
                <a:latin typeface="Times New Roman" panose="02020603050405020304" pitchFamily="18" charset="0"/>
                <a:ea typeface="Calibri" panose="020F0502020204030204" pitchFamily="34" charset="0"/>
                <a:cs typeface="Times New Roman" panose="02020603050405020304" pitchFamily="18" charset="0"/>
              </a:rPr>
              <a:t>En effet, </a:t>
            </a:r>
            <a:r>
              <a:rPr lang="fr-FR" sz="2000" b="1" dirty="0">
                <a:effectLst/>
                <a:latin typeface="Times New Roman" panose="02020603050405020304" pitchFamily="18" charset="0"/>
                <a:ea typeface="Calibri" panose="020F0502020204030204" pitchFamily="34" charset="0"/>
                <a:cs typeface="Times New Roman" panose="02020603050405020304" pitchFamily="18" charset="0"/>
              </a:rPr>
              <a:t>AJAX</a:t>
            </a:r>
            <a:r>
              <a:rPr lang="fr-FR" sz="2000" dirty="0">
                <a:effectLst/>
                <a:latin typeface="Times New Roman" panose="02020603050405020304" pitchFamily="18" charset="0"/>
                <a:ea typeface="Calibri" panose="020F0502020204030204" pitchFamily="34" charset="0"/>
                <a:cs typeface="Times New Roman" panose="02020603050405020304" pitchFamily="18" charset="0"/>
              </a:rPr>
              <a:t> permet de communiquer avec le serveur à l'aide de code Javascript en arrière-plan pendant que la page est affichée à l'écran. Ainsi le contenu de la page peut être modifié sans qu'il soit nécessaire de faire transiter et afficher la page en entier. Elle est particulièrement utilisée pour la mise à jour des formulaires et des paniers sur la plupart des sites web. C'est une technologie asynchrone : le code de la page continue de s'exécuter pendant que l'appel vers le serveur est effectué. </a:t>
            </a:r>
          </a:p>
          <a:p>
            <a:pPr marL="685800">
              <a:lnSpc>
                <a:spcPct val="150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50000"/>
              </a:lnSpc>
              <a:spcBef>
                <a:spcPts val="600"/>
              </a:spcBef>
              <a:spcAft>
                <a:spcPts val="600"/>
              </a:spcAft>
            </a:pPr>
            <a:r>
              <a:rPr lang="fr-FR" sz="2000" spc="-30" dirty="0">
                <a:effectLst/>
                <a:latin typeface="Times New Roman" panose="02020603050405020304" pitchFamily="18" charset="0"/>
                <a:ea typeface="Times New Roman" panose="02020603050405020304" pitchFamily="18" charset="0"/>
                <a:cs typeface="Times New Roman" panose="02020603050405020304" pitchFamily="18" charset="0"/>
              </a:rPr>
              <a:t>       La mise en place de communication en </a:t>
            </a:r>
            <a:r>
              <a:rPr lang="fr-FR" sz="2000" b="1" spc="-30" dirty="0">
                <a:effectLst/>
                <a:latin typeface="Times New Roman" panose="02020603050405020304" pitchFamily="18" charset="0"/>
                <a:ea typeface="Times New Roman" panose="02020603050405020304" pitchFamily="18" charset="0"/>
                <a:cs typeface="Times New Roman" panose="02020603050405020304" pitchFamily="18" charset="0"/>
              </a:rPr>
              <a:t>AJAX</a:t>
            </a:r>
            <a:r>
              <a:rPr lang="fr-FR" sz="2000" spc="-30" dirty="0">
                <a:effectLst/>
                <a:latin typeface="Times New Roman" panose="02020603050405020304" pitchFamily="18" charset="0"/>
                <a:ea typeface="Times New Roman" panose="02020603050405020304" pitchFamily="18" charset="0"/>
                <a:cs typeface="Times New Roman" panose="02020603050405020304" pitchFamily="18" charset="0"/>
              </a:rPr>
              <a:t> utilise exclusivement le JavaScript. Les langages de mise en forme comme </a:t>
            </a:r>
            <a:r>
              <a:rPr lang="fr-FR" sz="2000" u="sng" spc="-30" dirty="0">
                <a:effectLst/>
                <a:latin typeface="Times New Roman" panose="02020603050405020304" pitchFamily="18" charset="0"/>
                <a:ea typeface="Times New Roman" panose="02020603050405020304" pitchFamily="18" charset="0"/>
                <a:cs typeface="Times New Roman" panose="02020603050405020304" pitchFamily="18" charset="0"/>
                <a:hlinkClick r:id="rId2" tooltip="Extensible Markup Language">
                  <a:extLst>
                    <a:ext uri="{A12FA001-AC4F-418D-AE19-62706E023703}">
                      <ahyp:hlinkClr xmlns:ahyp="http://schemas.microsoft.com/office/drawing/2018/hyperlinkcolor" val="tx"/>
                    </a:ext>
                  </a:extLst>
                </a:hlinkClick>
              </a:rPr>
              <a:t>XML</a:t>
            </a:r>
            <a:r>
              <a:rPr lang="fr-FR" sz="2000" spc="-30" dirty="0">
                <a:effectLst/>
                <a:latin typeface="Times New Roman" panose="02020603050405020304" pitchFamily="18" charset="0"/>
                <a:ea typeface="Times New Roman" panose="02020603050405020304" pitchFamily="18" charset="0"/>
                <a:cs typeface="Times New Roman" panose="02020603050405020304" pitchFamily="18" charset="0"/>
              </a:rPr>
              <a:t> ou JSON peuvent également être utilisés pour formater les données. Pour changer l'affichage, les codes HTML et </a:t>
            </a:r>
            <a:r>
              <a:rPr lang="fr-FR" sz="2000" u="sng" spc="-30" dirty="0">
                <a:effectLst/>
                <a:latin typeface="Times New Roman" panose="02020603050405020304" pitchFamily="18" charset="0"/>
                <a:ea typeface="Times New Roman" panose="02020603050405020304" pitchFamily="18" charset="0"/>
                <a:cs typeface="Times New Roman" panose="02020603050405020304" pitchFamily="18" charset="0"/>
                <a:hlinkClick r:id="rId3" tooltip="CSS">
                  <a:extLst>
                    <a:ext uri="{A12FA001-AC4F-418D-AE19-62706E023703}">
                      <ahyp:hlinkClr xmlns:ahyp="http://schemas.microsoft.com/office/drawing/2018/hyperlinkcolor" val="tx"/>
                    </a:ext>
                  </a:extLst>
                </a:hlinkClick>
              </a:rPr>
              <a:t>CSS</a:t>
            </a:r>
            <a:r>
              <a:rPr lang="fr-FR" sz="2000" spc="-30" dirty="0">
                <a:effectLst/>
                <a:latin typeface="Times New Roman" panose="02020603050405020304" pitchFamily="18" charset="0"/>
                <a:ea typeface="Times New Roman" panose="02020603050405020304" pitchFamily="18" charset="0"/>
                <a:cs typeface="Times New Roman" panose="02020603050405020304" pitchFamily="18" charset="0"/>
              </a:rPr>
              <a:t> de la page sont modifiés.</a:t>
            </a:r>
            <a:endParaRPr lang="fr-FR"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85800">
              <a:lnSpc>
                <a:spcPct val="150000"/>
              </a:lnSpc>
              <a:spcBef>
                <a:spcPts val="600"/>
              </a:spcBef>
              <a:spcAft>
                <a:spcPts val="600"/>
              </a:spcAft>
            </a:pP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91407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4B87938C-0ABC-4246-8A3A-7EA59E4AD327}"/>
              </a:ext>
            </a:extLst>
          </p:cNvPr>
          <p:cNvSpPr txBox="1"/>
          <p:nvPr/>
        </p:nvSpPr>
        <p:spPr>
          <a:xfrm>
            <a:off x="326572" y="672138"/>
            <a:ext cx="11306628" cy="8331576"/>
          </a:xfrm>
          <a:prstGeom prst="rect">
            <a:avLst/>
          </a:prstGeom>
          <a:noFill/>
        </p:spPr>
        <p:txBody>
          <a:bodyPr wrap="square">
            <a:spAutoFit/>
          </a:bodyPr>
          <a:lstStyle/>
          <a:p>
            <a:pPr marL="342900" lvl="0" indent="-342900">
              <a:spcBef>
                <a:spcPts val="600"/>
              </a:spcBef>
              <a:spcAft>
                <a:spcPts val="600"/>
              </a:spcAft>
              <a:buFont typeface="+mj-lt"/>
              <a:buAutoNum type="romanUcParenR"/>
            </a:pPr>
            <a:r>
              <a:rPr lang="fr-FR" sz="2400" spc="-30" dirty="0">
                <a:effectLst/>
                <a:latin typeface="Times New Roman" panose="02020603050405020304" pitchFamily="18" charset="0"/>
                <a:ea typeface="Times New Roman" panose="02020603050405020304" pitchFamily="18" charset="0"/>
                <a:cs typeface="Times New Roman" panose="02020603050405020304" pitchFamily="18" charset="0"/>
              </a:rPr>
              <a:t>UTILISATIONDE AJAX</a:t>
            </a:r>
            <a:endParaRPr lang="fr-FR"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r>
              <a:rPr lang="fr-FR" sz="2000" spc="-3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2000" dirty="0">
                <a:effectLst/>
                <a:latin typeface="Times New Roman" panose="02020603050405020304" pitchFamily="18" charset="0"/>
                <a:ea typeface="Calibri" panose="020F0502020204030204" pitchFamily="34" charset="0"/>
                <a:cs typeface="Times New Roman" panose="02020603050405020304" pitchFamily="18" charset="0"/>
              </a:rPr>
              <a:t>Ajax il fonctionne généralement de la façon suivante, il y a un internaute qui arrive sur votre site Internet, sur votre page Web, la page web s’affiche dans le navigateur et l’internaute effectue des interactions, il remplit un formulaire, il clique sur tel ou tel bouton, au moment de ses actions, des actions de l’utilisateur c’est pris en charge par les événements JavaScript, on les récupère, et là le code JavaScript il lance une requête </a:t>
            </a:r>
            <a:r>
              <a:rPr lang="fr-FR" sz="2000" dirty="0" err="1">
                <a:effectLst/>
                <a:latin typeface="Times New Roman" panose="02020603050405020304" pitchFamily="18" charset="0"/>
                <a:ea typeface="Calibri" panose="020F0502020204030204" pitchFamily="34" charset="0"/>
                <a:cs typeface="Times New Roman" panose="02020603050405020304" pitchFamily="18" charset="0"/>
              </a:rPr>
              <a:t>XMLHttpRequest</a:t>
            </a:r>
            <a:r>
              <a:rPr lang="fr-FR" sz="2000" dirty="0">
                <a:effectLst/>
                <a:latin typeface="Times New Roman" panose="02020603050405020304" pitchFamily="18" charset="0"/>
                <a:ea typeface="Calibri" panose="020F0502020204030204" pitchFamily="34" charset="0"/>
                <a:cs typeface="Times New Roman" panose="02020603050405020304" pitchFamily="18" charset="0"/>
              </a:rPr>
              <a:t> vers le serveur, donc pour récupérer un fichier XML, interroger un fichier PHP, etc., le fichier XML, ou le fichier PHP, toutes les données sont renvoyées vers le navigateur de l’utilisateur, après analyse </a:t>
            </a:r>
          </a:p>
          <a:p>
            <a:pPr>
              <a:lnSpc>
                <a:spcPct val="150000"/>
              </a:lnSpc>
            </a:pPr>
            <a:endParaRPr lang="fr-FR" sz="2000" dirty="0">
              <a:latin typeface="Times New Roman" panose="02020603050405020304" pitchFamily="18" charset="0"/>
              <a:cs typeface="Times New Roman" panose="02020603050405020304" pitchFamily="18" charset="0"/>
            </a:endParaRPr>
          </a:p>
          <a:p>
            <a:pPr>
              <a:lnSpc>
                <a:spcPct val="150000"/>
              </a:lnSpc>
            </a:pPr>
            <a:r>
              <a:rPr lang="fr-FR" sz="2000" dirty="0">
                <a:effectLst/>
                <a:latin typeface="Times New Roman" panose="02020603050405020304" pitchFamily="18" charset="0"/>
                <a:ea typeface="Calibri" panose="020F0502020204030204" pitchFamily="34" charset="0"/>
                <a:cs typeface="Times New Roman" panose="02020603050405020304" pitchFamily="18" charset="0"/>
              </a:rPr>
              <a:t>           JavaScript, bien évidemment, et ensuite c’est le DOM qui entre en charge, le DOM va récupérer des éléments de la page HTML, tel ou tel paragraphe, telle ou telle div, telle ou telle image, et via le JavaScript ça va être traité et affiché de façon dynamique dans la page HTML que l’internaute est en train de manipuler.</a:t>
            </a:r>
            <a:br>
              <a:rPr lang="fr-FR" sz="2000" dirty="0">
                <a:effectLst/>
                <a:latin typeface="Times New Roman" panose="02020603050405020304" pitchFamily="18" charset="0"/>
                <a:ea typeface="Calibri" panose="020F0502020204030204" pitchFamily="34" charset="0"/>
                <a:cs typeface="Times New Roman" panose="02020603050405020304" pitchFamily="18" charset="0"/>
              </a:rPr>
            </a:br>
            <a:r>
              <a:rPr lang="fr-FR" sz="2000" dirty="0">
                <a:effectLst/>
                <a:latin typeface="Times New Roman" panose="02020603050405020304" pitchFamily="18" charset="0"/>
                <a:ea typeface="Calibri" panose="020F0502020204030204" pitchFamily="34" charset="0"/>
                <a:cs typeface="Times New Roman" panose="02020603050405020304" pitchFamily="18" charset="0"/>
              </a:rPr>
              <a:t>Toute cette procédure se passe de façon complètement transparente pour l’internaute, et il n’y a pas besoin de recharger la page, c’est génial, donc d’une part Ajax permet d’accélérer grandement l’affichage des pages web, parce qu’on ne recharge pas toute la page, juste cette partie d’élément qui nous intéresse, et ça apporte un bien meilleur confort pour l’utilisateur vu qu’il n’y a pas la page qui se recharge, il n’y a que la zone sur laquelle il travaille qui se recharge, il est guidé, complètement rassuré dans son expérience utilisateur avec votre site Internet.</a:t>
            </a:r>
            <a:endParaRPr lang="fr-F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6647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4CE3C8E2-4B58-420B-8C6D-5B4BE66B215A}"/>
              </a:ext>
            </a:extLst>
          </p:cNvPr>
          <p:cNvSpPr txBox="1"/>
          <p:nvPr/>
        </p:nvSpPr>
        <p:spPr>
          <a:xfrm>
            <a:off x="754743" y="450351"/>
            <a:ext cx="11038114" cy="3169394"/>
          </a:xfrm>
          <a:prstGeom prst="rect">
            <a:avLst/>
          </a:prstGeom>
          <a:noFill/>
        </p:spPr>
        <p:txBody>
          <a:bodyPr wrap="square">
            <a:spAutoFit/>
          </a:bodyPr>
          <a:lstStyle/>
          <a:p>
            <a:pPr marL="685800">
              <a:lnSpc>
                <a:spcPct val="150000"/>
              </a:lnSpc>
              <a:spcBef>
                <a:spcPts val="600"/>
              </a:spcBef>
              <a:spcAft>
                <a:spcPts val="600"/>
              </a:spcAft>
            </a:pPr>
            <a:r>
              <a:rPr lang="fr-FR" sz="2000" b="1" dirty="0">
                <a:effectLst/>
                <a:latin typeface="Times New Roman" panose="02020603050405020304" pitchFamily="18" charset="0"/>
                <a:ea typeface="Times New Roman" panose="02020603050405020304" pitchFamily="18" charset="0"/>
                <a:cs typeface="Times New Roman" panose="02020603050405020304" pitchFamily="18" charset="0"/>
              </a:rPr>
              <a:t>Requêtes HTPP en AJAX</a:t>
            </a:r>
            <a:endParaRPr lang="fr-FR"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spcAft>
                <a:spcPts val="800"/>
              </a:spcAft>
            </a:pPr>
            <a:r>
              <a:rPr lang="fr-FR" dirty="0">
                <a:effectLst/>
                <a:latin typeface="Times New Roman" panose="02020603050405020304" pitchFamily="18" charset="0"/>
                <a:ea typeface="Times New Roman" panose="02020603050405020304" pitchFamily="18" charset="0"/>
                <a:cs typeface="Times New Roman" panose="02020603050405020304" pitchFamily="18" charset="0"/>
              </a:rPr>
              <a:t>      L'objet essentiel qui permet de faire des </a:t>
            </a:r>
            <a:r>
              <a:rPr lang="fr-FR" dirty="0">
                <a:effectLst/>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requêtes HTTP</a:t>
            </a:r>
            <a:r>
              <a:rPr lang="fr-FR" dirty="0">
                <a:effectLst/>
                <a:latin typeface="Times New Roman" panose="02020603050405020304" pitchFamily="18" charset="0"/>
                <a:ea typeface="Times New Roman" panose="02020603050405020304" pitchFamily="18" charset="0"/>
                <a:cs typeface="Times New Roman" panose="02020603050405020304" pitchFamily="18" charset="0"/>
              </a:rPr>
              <a:t> en javascript est </a:t>
            </a:r>
            <a:r>
              <a:rPr lang="fr-FR" dirty="0" err="1">
                <a:effectLst/>
                <a:latin typeface="Times New Roman" panose="02020603050405020304" pitchFamily="18" charset="0"/>
                <a:ea typeface="Times New Roman" panose="02020603050405020304" pitchFamily="18" charset="0"/>
                <a:cs typeface="Times New Roman" panose="02020603050405020304" pitchFamily="18" charset="0"/>
              </a:rPr>
              <a:t>XMLHttpRequest</a:t>
            </a:r>
            <a:r>
              <a:rPr lang="fr-FR" dirty="0">
                <a:effectLst/>
                <a:latin typeface="Times New Roman" panose="02020603050405020304" pitchFamily="18" charset="0"/>
                <a:ea typeface="Times New Roman" panose="02020603050405020304" pitchFamily="18" charset="0"/>
                <a:cs typeface="Times New Roman" panose="02020603050405020304" pitchFamily="18" charset="0"/>
              </a:rPr>
              <a:t>. On doit faire un certain nombre de choix:</a:t>
            </a:r>
            <a:endParaRPr lang="fr-FR"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180"/>
              </a:spcAft>
              <a:buSzPts val="1000"/>
              <a:buFont typeface="Symbol" panose="05050102010706020507" pitchFamily="18" charset="2"/>
              <a:buChar char=""/>
              <a:tabLst>
                <a:tab pos="457200" algn="l"/>
              </a:tabLst>
            </a:pPr>
            <a:r>
              <a:rPr lang="fr-FR" dirty="0">
                <a:effectLst/>
                <a:latin typeface="Times New Roman" panose="02020603050405020304" pitchFamily="18" charset="0"/>
                <a:ea typeface="Times New Roman" panose="02020603050405020304" pitchFamily="18" charset="0"/>
                <a:cs typeface="Times New Roman" panose="02020603050405020304" pitchFamily="18" charset="0"/>
              </a:rPr>
              <a:t>mode synchrone ou asynchrone</a:t>
            </a:r>
            <a:endParaRPr lang="fr-FR"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180"/>
              </a:spcAft>
              <a:buSzPts val="1000"/>
              <a:buFont typeface="Symbol" panose="05050102010706020507" pitchFamily="18" charset="2"/>
              <a:buChar char=""/>
              <a:tabLst>
                <a:tab pos="457200" algn="l"/>
              </a:tabLst>
            </a:pPr>
            <a:r>
              <a:rPr lang="fr-FR" dirty="0">
                <a:effectLst/>
                <a:latin typeface="Times New Roman" panose="02020603050405020304" pitchFamily="18" charset="0"/>
                <a:ea typeface="Times New Roman" panose="02020603050405020304" pitchFamily="18" charset="0"/>
                <a:cs typeface="Times New Roman" panose="02020603050405020304" pitchFamily="18" charset="0"/>
              </a:rPr>
              <a:t>type de requête: POST, GET, PUT</a:t>
            </a:r>
            <a:endParaRPr lang="fr-FR"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180"/>
              </a:spcAft>
              <a:buSzPts val="1000"/>
              <a:buFont typeface="Symbol" panose="05050102010706020507" pitchFamily="18" charset="2"/>
              <a:buChar char=""/>
              <a:tabLst>
                <a:tab pos="457200" algn="l"/>
              </a:tabLst>
            </a:pPr>
            <a:r>
              <a:rPr lang="fr-FR" dirty="0">
                <a:effectLst/>
                <a:latin typeface="Times New Roman" panose="02020603050405020304" pitchFamily="18" charset="0"/>
                <a:ea typeface="Times New Roman" panose="02020603050405020304" pitchFamily="18" charset="0"/>
                <a:cs typeface="Times New Roman" panose="02020603050405020304" pitchFamily="18" charset="0"/>
              </a:rPr>
              <a:t>format d'échange: XML ou JSON</a:t>
            </a:r>
            <a:endParaRPr lang="fr-FR" dirty="0">
              <a:effectLst/>
              <a:latin typeface="Times New Roman" panose="02020603050405020304" pitchFamily="18" charset="0"/>
              <a:ea typeface="Calibri" panose="020F0502020204030204" pitchFamily="34" charset="0"/>
              <a:cs typeface="Times New Roman" panose="02020603050405020304" pitchFamily="18" charset="0"/>
            </a:endParaRPr>
          </a:p>
          <a:p>
            <a:pPr marL="609600">
              <a:lnSpc>
                <a:spcPct val="107000"/>
              </a:lnSpc>
              <a:spcAft>
                <a:spcPts val="180"/>
              </a:spcAft>
            </a:pPr>
            <a:r>
              <a:rPr lang="fr-FR"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Image 3">
            <a:extLst>
              <a:ext uri="{FF2B5EF4-FFF2-40B4-BE49-F238E27FC236}">
                <a16:creationId xmlns:a16="http://schemas.microsoft.com/office/drawing/2014/main" id="{E3688978-E080-4355-99E2-493954AB84A3}"/>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284515" y="3314944"/>
            <a:ext cx="8933541" cy="3339855"/>
          </a:xfrm>
          <a:prstGeom prst="rect">
            <a:avLst/>
          </a:prstGeom>
        </p:spPr>
      </p:pic>
    </p:spTree>
    <p:extLst>
      <p:ext uri="{BB962C8B-B14F-4D97-AF65-F5344CB8AC3E}">
        <p14:creationId xmlns:p14="http://schemas.microsoft.com/office/powerpoint/2010/main" val="3301261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64A5CF47-8CEB-4710-A81F-84EEAAF1A00A}"/>
              </a:ext>
            </a:extLst>
          </p:cNvPr>
          <p:cNvSpPr txBox="1"/>
          <p:nvPr/>
        </p:nvSpPr>
        <p:spPr>
          <a:xfrm>
            <a:off x="224972" y="1133661"/>
            <a:ext cx="11742056" cy="2761462"/>
          </a:xfrm>
          <a:prstGeom prst="rect">
            <a:avLst/>
          </a:prstGeom>
          <a:noFill/>
        </p:spPr>
        <p:txBody>
          <a:bodyPr wrap="square">
            <a:spAutoFit/>
          </a:bodyPr>
          <a:lstStyle/>
          <a:p>
            <a:pPr>
              <a:lnSpc>
                <a:spcPct val="150000"/>
              </a:lnSpc>
              <a:spcBef>
                <a:spcPts val="1200"/>
              </a:spcBef>
              <a:spcAft>
                <a:spcPts val="375"/>
              </a:spcAft>
            </a:pPr>
            <a:r>
              <a:rPr lang="fr-FR" sz="2800" b="1" u="sng" dirty="0">
                <a:effectLst/>
                <a:latin typeface="Times New Roman" panose="02020603050405020304" pitchFamily="18" charset="0"/>
                <a:ea typeface="Times New Roman" panose="02020603050405020304" pitchFamily="18" charset="0"/>
                <a:cs typeface="Times New Roman" panose="02020603050405020304" pitchFamily="18" charset="0"/>
              </a:rPr>
              <a:t>Mode synchrone</a:t>
            </a:r>
          </a:p>
          <a:p>
            <a:pPr algn="l">
              <a:lnSpc>
                <a:spcPct val="150000"/>
              </a:lnSpc>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Tant que la requête n'a pas abouti, la fenêtre reste bloquée et l'utilisateur ne peut pas interagir avec elle.</a:t>
            </a:r>
          </a:p>
          <a:p>
            <a:pPr>
              <a:lnSpc>
                <a:spcPct val="150000"/>
              </a:lnSpc>
              <a:spcAft>
                <a:spcPts val="800"/>
              </a:spcAft>
            </a:pP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Dans ce mode, la requête est "instantanée", et l'exécution du code </a:t>
            </a:r>
            <a:r>
              <a:rPr lang="fr-FR" sz="2000" dirty="0" err="1">
                <a:effectLst/>
                <a:latin typeface="Times New Roman" panose="02020603050405020304" pitchFamily="18" charset="0"/>
                <a:ea typeface="Times New Roman" panose="02020603050405020304" pitchFamily="18" charset="0"/>
                <a:cs typeface="Times New Roman" panose="02020603050405020304" pitchFamily="18" charset="0"/>
              </a:rPr>
              <a:t>javasript</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peut continuer sans interruption. L'interaction de l'utilisateur avec la page n'est pas impactée.</a:t>
            </a:r>
            <a:endParaRPr lang="fr-FR"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Bef>
                <a:spcPts val="600"/>
              </a:spcBef>
              <a:spcAft>
                <a:spcPts val="420"/>
              </a:spcAft>
            </a:pP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L'idée est d'utiliser une fonction de callback qui sera utilisée pour traiter la requête lorsqu'elle aura abouti</a:t>
            </a:r>
            <a:r>
              <a:rPr lang="fr-FR"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Image 3">
            <a:extLst>
              <a:ext uri="{FF2B5EF4-FFF2-40B4-BE49-F238E27FC236}">
                <a16:creationId xmlns:a16="http://schemas.microsoft.com/office/drawing/2014/main" id="{D52588FB-10E7-4D94-9ADC-2CBD25B6F75E}"/>
              </a:ext>
            </a:extLst>
          </p:cNvPr>
          <p:cNvPicPr/>
          <p:nvPr/>
        </p:nvPicPr>
        <p:blipFill>
          <a:blip r:embed="rId2">
            <a:extLst>
              <a:ext uri="{28A0092B-C50C-407E-A947-70E740481C1C}">
                <a14:useLocalDpi xmlns:a14="http://schemas.microsoft.com/office/drawing/2010/main" val="0"/>
              </a:ext>
            </a:extLst>
          </a:blip>
          <a:stretch>
            <a:fillRect/>
          </a:stretch>
        </p:blipFill>
        <p:spPr>
          <a:xfrm>
            <a:off x="1248230" y="3895122"/>
            <a:ext cx="9506856" cy="2962877"/>
          </a:xfrm>
          <a:prstGeom prst="rect">
            <a:avLst/>
          </a:prstGeom>
        </p:spPr>
      </p:pic>
    </p:spTree>
    <p:extLst>
      <p:ext uri="{BB962C8B-B14F-4D97-AF65-F5344CB8AC3E}">
        <p14:creationId xmlns:p14="http://schemas.microsoft.com/office/powerpoint/2010/main" val="1029699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E1F944-768F-436A-8154-E6C3ECF0B38A}"/>
              </a:ext>
            </a:extLst>
          </p:cNvPr>
          <p:cNvSpPr>
            <a:spLocks noGrp="1"/>
          </p:cNvSpPr>
          <p:nvPr>
            <p:ph type="ctrTitle"/>
          </p:nvPr>
        </p:nvSpPr>
        <p:spPr>
          <a:xfrm>
            <a:off x="1154954" y="1447800"/>
            <a:ext cx="10086359" cy="3329581"/>
          </a:xfrm>
        </p:spPr>
        <p:txBody>
          <a:bodyPr/>
          <a:lstStyle/>
          <a:p>
            <a:r>
              <a:rPr lang="fr-FR" u="sng" dirty="0"/>
              <a:t>EXPOSE II</a:t>
            </a:r>
            <a:r>
              <a:rPr lang="fr-FR" dirty="0"/>
              <a:t>) JAVASCRIP</a:t>
            </a:r>
          </a:p>
        </p:txBody>
      </p:sp>
      <p:sp>
        <p:nvSpPr>
          <p:cNvPr id="3" name="Sous-titre 2">
            <a:extLst>
              <a:ext uri="{FF2B5EF4-FFF2-40B4-BE49-F238E27FC236}">
                <a16:creationId xmlns:a16="http://schemas.microsoft.com/office/drawing/2014/main" id="{6DAAE2CD-0D33-4BC1-8350-24DE092BB068}"/>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201581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7E44AE2A-BB55-4C6E-B1DE-C4FED2E5D010}"/>
              </a:ext>
            </a:extLst>
          </p:cNvPr>
          <p:cNvSpPr txBox="1"/>
          <p:nvPr/>
        </p:nvSpPr>
        <p:spPr>
          <a:xfrm>
            <a:off x="406400" y="2681797"/>
            <a:ext cx="11139714" cy="1578445"/>
          </a:xfrm>
          <a:prstGeom prst="rect">
            <a:avLst/>
          </a:prstGeom>
          <a:noFill/>
        </p:spPr>
        <p:txBody>
          <a:bodyPr wrap="square">
            <a:spAutoFit/>
          </a:bodyPr>
          <a:lstStyle/>
          <a:p>
            <a:pPr>
              <a:lnSpc>
                <a:spcPct val="150000"/>
              </a:lnSpc>
              <a:spcBef>
                <a:spcPts val="630"/>
              </a:spcBef>
              <a:spcAft>
                <a:spcPts val="540"/>
              </a:spcAft>
            </a:pPr>
            <a:r>
              <a:rPr lang="fr-FR" sz="2400" b="1" u="sng" spc="-30" dirty="0">
                <a:effectLst/>
                <a:latin typeface="Times New Roman" panose="02020603050405020304" pitchFamily="18" charset="0"/>
                <a:ea typeface="Times New Roman" panose="02020603050405020304" pitchFamily="18" charset="0"/>
                <a:cs typeface="Times New Roman" panose="02020603050405020304" pitchFamily="18" charset="0"/>
              </a:rPr>
              <a:t>Définition du mot Javascript</a:t>
            </a:r>
            <a:endParaRPr lang="fr-FR"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r>
              <a:rPr lang="fr-FR" sz="2000" b="1" spc="-30" dirty="0">
                <a:effectLst/>
                <a:latin typeface="Times New Roman" panose="02020603050405020304" pitchFamily="18" charset="0"/>
                <a:ea typeface="Calibri" panose="020F0502020204030204" pitchFamily="34" charset="0"/>
                <a:cs typeface="Times New Roman" panose="02020603050405020304" pitchFamily="18" charset="0"/>
              </a:rPr>
              <a:t>JavaScript</a:t>
            </a:r>
            <a:r>
              <a:rPr lang="fr-FR" sz="2000" spc="-30" dirty="0">
                <a:effectLst/>
                <a:latin typeface="Times New Roman" panose="02020603050405020304" pitchFamily="18" charset="0"/>
                <a:ea typeface="Calibri" panose="020F0502020204030204" pitchFamily="34" charset="0"/>
                <a:cs typeface="Times New Roman" panose="02020603050405020304" pitchFamily="18" charset="0"/>
              </a:rPr>
              <a:t> désigne un langage de développement informatique, et plus précisément un </a:t>
            </a:r>
            <a:r>
              <a:rPr lang="fr-FR" sz="2000" b="1" spc="-30" dirty="0">
                <a:effectLst/>
                <a:latin typeface="Times New Roman" panose="02020603050405020304" pitchFamily="18" charset="0"/>
                <a:ea typeface="Calibri" panose="020F0502020204030204" pitchFamily="34" charset="0"/>
                <a:cs typeface="Times New Roman" panose="02020603050405020304" pitchFamily="18" charset="0"/>
              </a:rPr>
              <a:t>langage de </a:t>
            </a:r>
            <a:r>
              <a:rPr lang="fr-FR" sz="2000" b="1" u="sng" spc="-30" dirty="0">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script</a:t>
            </a:r>
            <a:r>
              <a:rPr lang="fr-FR" sz="2000" b="1" spc="-30" dirty="0">
                <a:effectLst/>
                <a:latin typeface="Times New Roman" panose="02020603050405020304" pitchFamily="18" charset="0"/>
                <a:ea typeface="Calibri" panose="020F0502020204030204" pitchFamily="34" charset="0"/>
                <a:cs typeface="Times New Roman" panose="02020603050405020304" pitchFamily="18" charset="0"/>
              </a:rPr>
              <a:t> orienté objet</a:t>
            </a:r>
            <a:endParaRPr lang="fr-F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7502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248F44D1-3711-45DF-B964-C7835AA686BE}"/>
              </a:ext>
            </a:extLst>
          </p:cNvPr>
          <p:cNvSpPr txBox="1"/>
          <p:nvPr/>
        </p:nvSpPr>
        <p:spPr>
          <a:xfrm>
            <a:off x="290285" y="1514106"/>
            <a:ext cx="10827657" cy="4652877"/>
          </a:xfrm>
          <a:prstGeom prst="rect">
            <a:avLst/>
          </a:prstGeom>
          <a:noFill/>
        </p:spPr>
        <p:txBody>
          <a:bodyPr wrap="square">
            <a:spAutoFit/>
          </a:bodyPr>
          <a:lstStyle/>
          <a:p>
            <a:pPr marL="685800">
              <a:lnSpc>
                <a:spcPct val="150000"/>
              </a:lnSpc>
              <a:spcAft>
                <a:spcPts val="800"/>
              </a:spcAft>
            </a:pPr>
            <a:r>
              <a:rPr lang="fr-FR" sz="2800" u="sng" dirty="0">
                <a:effectLst/>
                <a:latin typeface="Times New Roman" panose="02020603050405020304" pitchFamily="18" charset="0"/>
                <a:ea typeface="Calibri" panose="020F0502020204030204" pitchFamily="34" charset="0"/>
                <a:cs typeface="Times New Roman" panose="02020603050405020304" pitchFamily="18" charset="0"/>
              </a:rPr>
              <a:t>FRAMEWORK</a:t>
            </a:r>
          </a:p>
          <a:p>
            <a:pPr>
              <a:lnSpc>
                <a:spcPct val="150000"/>
              </a:lnSpc>
            </a:pPr>
            <a:r>
              <a:rPr lang="fr-FR" sz="2400" spc="-30" dirty="0">
                <a:effectLst/>
                <a:latin typeface="Times New Roman" panose="02020603050405020304" pitchFamily="18" charset="0"/>
                <a:ea typeface="Calibri" panose="020F0502020204030204" pitchFamily="34" charset="0"/>
                <a:cs typeface="Times New Roman" panose="02020603050405020304" pitchFamily="18" charset="0"/>
              </a:rPr>
              <a:t>Le langage JavaScript est principalement employé pour améliorer l'ergonomie d'un site Internet et/ou d'une interface applicative utilisateur. Il sert également à intégrer des effets esthétiques, toutefois rarement indispensables. Son principal intérêt réside dans son mode de fonctionnement : le langage JavaScript offre en effet la possibilité d'exécuter un code sans être contraint de recharger une page web. En cela, il joue un rôle dans l'amélioration de la rapidité de chargement des pages, un critère d'ergonomie et de référencement de plus en plus important</a:t>
            </a:r>
            <a:endParaRPr lang="fr-F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38731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1710</TotalTime>
  <Words>958</Words>
  <Application>Microsoft Office PowerPoint</Application>
  <PresentationFormat>Grand écran</PresentationFormat>
  <Paragraphs>31</Paragraphs>
  <Slides>10</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10</vt:i4>
      </vt:variant>
    </vt:vector>
  </HeadingPairs>
  <TitlesOfParts>
    <vt:vector size="18" baseType="lpstr">
      <vt:lpstr>Arial</vt:lpstr>
      <vt:lpstr>Calibri</vt:lpstr>
      <vt:lpstr>Century Gothic</vt:lpstr>
      <vt:lpstr>Poppins</vt:lpstr>
      <vt:lpstr>Symbol</vt:lpstr>
      <vt:lpstr>Times New Roman</vt:lpstr>
      <vt:lpstr>Wingdings 3</vt:lpstr>
      <vt:lpstr>Ion</vt:lpstr>
      <vt:lpstr>THEME: AJAX</vt:lpstr>
      <vt:lpstr>                                  Définition du mot AJAX   Le terme AJAX : Asynchronous JavaScript and XML      SIGNIFIE désigne une technologie qui s'est popularisée dans le domaine de la création de sites internet. Elle est principalement utilisée pour apporter de l'interactivité au sein des pages d'un site web tout en économisant les ressources serveur.   </vt:lpstr>
      <vt:lpstr>Présentation PowerPoint</vt:lpstr>
      <vt:lpstr>Présentation PowerPoint</vt:lpstr>
      <vt:lpstr>Présentation PowerPoint</vt:lpstr>
      <vt:lpstr>Présentation PowerPoint</vt:lpstr>
      <vt:lpstr>EXPOSE II) JAVASCRIP</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 AJAX</dc:title>
  <dc:creator>LATITUDE</dc:creator>
  <cp:lastModifiedBy>LATITUDE</cp:lastModifiedBy>
  <cp:revision>12</cp:revision>
  <dcterms:created xsi:type="dcterms:W3CDTF">2022-06-02T09:07:00Z</dcterms:created>
  <dcterms:modified xsi:type="dcterms:W3CDTF">2022-06-03T13:37:15Z</dcterms:modified>
</cp:coreProperties>
</file>