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8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876423" y="4091435"/>
            <a:ext cx="8791575" cy="1655762"/>
          </a:xfrm>
        </p:spPr>
        <p:txBody>
          <a:bodyPr/>
          <a:lstStyle/>
          <a:p>
            <a:endParaRPr lang="fr-FR" dirty="0"/>
          </a:p>
        </p:txBody>
      </p:sp>
      <p:sp>
        <p:nvSpPr>
          <p:cNvPr id="4" name="Titre 3"/>
          <p:cNvSpPr>
            <a:spLocks noGrp="1"/>
          </p:cNvSpPr>
          <p:nvPr>
            <p:ph type="ctrTitle"/>
          </p:nvPr>
        </p:nvSpPr>
        <p:spPr>
          <a:xfrm>
            <a:off x="1876422" y="1212515"/>
            <a:ext cx="8791575" cy="2387600"/>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INTRODUCTION AU CLOUD        COMPUTING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u="sng" dirty="0">
                <a:solidFill>
                  <a:schemeClr val="bg1"/>
                </a:solidFill>
                <a:latin typeface="Times New Roman" panose="02020603050405020304" pitchFamily="18" charset="0"/>
                <a:cs typeface="Times New Roman" panose="02020603050405020304" pitchFamily="18" charset="0"/>
              </a:rPr>
              <a:t>THEME </a:t>
            </a:r>
            <a:r>
              <a:rPr lang="en-US" dirty="0">
                <a:solidFill>
                  <a:schemeClr val="bg1"/>
                </a:solidFill>
                <a:latin typeface="Times New Roman" panose="02020603050405020304" pitchFamily="18" charset="0"/>
                <a:cs typeface="Times New Roman" panose="02020603050405020304" pitchFamily="18" charset="0"/>
              </a:rPr>
              <a:t>: SECURITER DES APPLICATIONs DU CLOUD</a:t>
            </a:r>
            <a:endParaRPr lang="fr-F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658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682" y="0"/>
            <a:ext cx="11140225" cy="1835374"/>
          </a:xfrm>
          <a:prstGeom prst="rect">
            <a:avLst/>
          </a:prstGeom>
        </p:spPr>
        <p:txBody>
          <a:bodyPr wrap="square">
            <a:spAutoFit/>
          </a:bodyPr>
          <a:lstStyle/>
          <a:p>
            <a:pPr>
              <a:lnSpc>
                <a:spcPct val="115000"/>
              </a:lnSpc>
              <a:spcAft>
                <a:spcPts val="10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 </a:t>
            </a:r>
            <a:r>
              <a:rPr lang="en-US" sz="2400" u="sng"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L’authentification</a:t>
            </a:r>
            <a:r>
              <a:rPr lang="en-US" sz="24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u="sng"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4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les </a:t>
            </a:r>
            <a:r>
              <a:rPr lang="en-US" sz="2400" u="sng"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certificats</a:t>
            </a:r>
            <a:endParaRPr lang="fr-FR" sz="24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Cette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fonctionnalité</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permet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aux clients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d’adopter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résistante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au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hameçonnage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s’authentifier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avec un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certificat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X.509 sur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l’infrastructure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clé</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publique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(PKI)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entreprise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les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certificats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Azure AD</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rcRect/>
          <a:stretch>
            <a:fillRect/>
          </a:stretch>
        </p:blipFill>
        <p:spPr bwMode="auto">
          <a:xfrm>
            <a:off x="2332484" y="1835374"/>
            <a:ext cx="5626660" cy="1909226"/>
          </a:xfrm>
          <a:prstGeom prst="rect">
            <a:avLst/>
          </a:prstGeom>
          <a:noFill/>
          <a:ln>
            <a:noFill/>
          </a:ln>
        </p:spPr>
      </p:pic>
      <p:sp>
        <p:nvSpPr>
          <p:cNvPr id="4" name="Rectangle 3"/>
          <p:cNvSpPr/>
          <p:nvPr/>
        </p:nvSpPr>
        <p:spPr>
          <a:xfrm>
            <a:off x="862885" y="3744600"/>
            <a:ext cx="10288073" cy="4375557"/>
          </a:xfrm>
          <a:prstGeom prst="rect">
            <a:avLst/>
          </a:prstGeom>
        </p:spPr>
        <p:txBody>
          <a:bodyPr wrap="square">
            <a:spAutoFit/>
          </a:bodyPr>
          <a:lstStyle/>
          <a:p>
            <a:pPr>
              <a:lnSpc>
                <a:spcPct val="150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2) </a:t>
            </a: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Avantages clés de l’utilisation de l’authentification basée sur les certificats Azure AD</a:t>
            </a:r>
          </a:p>
          <a:p>
            <a:pPr>
              <a:lnSpc>
                <a:spcPct val="150000"/>
              </a:lnSpc>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Avantages</a:t>
            </a:r>
          </a:p>
          <a:p>
            <a:pPr>
              <a:lnSpc>
                <a:spcPct val="150000"/>
              </a:lnSpc>
            </a:pPr>
            <a:r>
              <a:rPr lang="fr-FR" sz="2000" dirty="0">
                <a:solidFill>
                  <a:schemeClr val="bg1"/>
                </a:solidFill>
                <a:latin typeface="Times New Roman" panose="02020603050405020304" pitchFamily="18" charset="0"/>
                <a:cs typeface="Times New Roman" panose="02020603050405020304" pitchFamily="18" charset="0"/>
              </a:rPr>
              <a:t>Sécuriser : Les mots de passe locaux n’ont pas besoin d’être stockés dans le cloud sous quelque forme que ce soit.</a:t>
            </a:r>
          </a:p>
          <a:p>
            <a:pPr>
              <a:lnSpc>
                <a:spcPct val="150000"/>
              </a:lnSpc>
            </a:pPr>
            <a:r>
              <a:rPr lang="fr-FR" sz="2000" dirty="0">
                <a:solidFill>
                  <a:schemeClr val="bg1"/>
                </a:solidFill>
                <a:latin typeface="Times New Roman" panose="02020603050405020304" pitchFamily="18" charset="0"/>
                <a:cs typeface="Times New Roman" panose="02020603050405020304" pitchFamily="18" charset="0"/>
              </a:rPr>
              <a:t>- L’interface utilisateur du portail pour configurer des stratégies d’authentification afin de déterminer les certificats mono facteurs et multi facteurs.</a:t>
            </a:r>
          </a:p>
          <a:p>
            <a:pPr>
              <a:lnSpc>
                <a:spcPct val="150000"/>
              </a:lnSpc>
            </a:pPr>
            <a:endParaRPr lang="fr-FR" sz="2000" dirty="0"/>
          </a:p>
          <a:p>
            <a:pPr>
              <a:lnSpc>
                <a:spcPct val="150000"/>
              </a:lnSpc>
            </a:pPr>
            <a:endParaRPr lang="fr-FR" sz="2000" dirty="0"/>
          </a:p>
          <a:p>
            <a:pPr>
              <a:lnSpc>
                <a:spcPct val="150000"/>
              </a:lnSpc>
            </a:pP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38476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69" y="203223"/>
            <a:ext cx="11990231" cy="8315097"/>
          </a:xfrm>
          <a:prstGeom prst="rect">
            <a:avLst/>
          </a:prstGeom>
        </p:spPr>
        <p:txBody>
          <a:bodyPr wrap="square">
            <a:spAutoFit/>
          </a:bodyPr>
          <a:lstStyle/>
          <a:p>
            <a:pPr>
              <a:lnSpc>
                <a:spcPct val="150000"/>
              </a:lnSpc>
              <a:spcAft>
                <a:spcPts val="1000"/>
              </a:spcAft>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a:t>
            </a:r>
            <a:r>
              <a:rPr lang="fr-FR" sz="24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l'authentification biométrique</a:t>
            </a:r>
          </a:p>
          <a:p>
            <a:pPr>
              <a:lnSpc>
                <a:spcPct val="150000"/>
              </a:lnSpc>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Biométrie est un terme technique pour désigner les traits physiques ou comportementaux des humains. L'authentification biométrique est un concept de sécurité des données. Les solutions d'authentification biométrique créent un modèle généré par les données qui représente l'individu. Avec ce modèle et ces informations biométriques, les systèmes de sécurité peuvent authentifier l'accès aux applications et aux autres ressources du réseau. L'authentification biométrique devient rapidement un composant populaire des stratégies d'authentification multifactorielle.</a:t>
            </a:r>
          </a:p>
          <a:p>
            <a:pPr>
              <a:lnSpc>
                <a:spcPct val="150000"/>
              </a:lnSpc>
            </a:pP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solidFill>
                  <a:schemeClr val="bg1"/>
                </a:solidFill>
                <a:latin typeface="Times New Roman" panose="02020603050405020304" pitchFamily="18" charset="0"/>
                <a:cs typeface="Times New Roman" panose="02020603050405020304" pitchFamily="18" charset="0"/>
              </a:rPr>
              <a:t>Types de méthodes d'authentification biométrique</a:t>
            </a:r>
          </a:p>
          <a:p>
            <a:pPr marL="342900" indent="-342900">
              <a:lnSpc>
                <a:spcPct val="150000"/>
              </a:lnSpc>
              <a:buFont typeface="Wingdings" panose="05000000000000000000" pitchFamily="2" charset="2"/>
              <a:buChar char="§"/>
            </a:pPr>
            <a:r>
              <a:rPr lang="fr-FR" sz="2000" dirty="0">
                <a:solidFill>
                  <a:schemeClr val="bg1"/>
                </a:solidFill>
                <a:latin typeface="Times New Roman" panose="02020603050405020304" pitchFamily="18" charset="0"/>
                <a:cs typeface="Times New Roman" panose="02020603050405020304" pitchFamily="18" charset="0"/>
              </a:rPr>
              <a:t>     Reconnaissance faciale : Lors de l'authentification, les principes de ce processus sont numérisés pour permettre à un smartphone ou un appareil mobile de reconnaître un visage de la même manière.</a:t>
            </a:r>
          </a:p>
          <a:p>
            <a:pPr marL="342900" indent="-342900">
              <a:lnSpc>
                <a:spcPct val="150000"/>
              </a:lnSpc>
              <a:buFont typeface="Wingdings" panose="05000000000000000000" pitchFamily="2" charset="2"/>
              <a:buChar char="§"/>
            </a:pPr>
            <a:r>
              <a:rPr lang="fr-FR" sz="2000" dirty="0">
                <a:solidFill>
                  <a:schemeClr val="bg1"/>
                </a:solidFill>
                <a:latin typeface="Times New Roman" panose="02020603050405020304" pitchFamily="18" charset="0"/>
                <a:cs typeface="Times New Roman" panose="02020603050405020304" pitchFamily="18" charset="0"/>
              </a:rPr>
              <a:t>Reconnaissance d'empreintes digitales</a:t>
            </a:r>
          </a:p>
          <a:p>
            <a:pPr marL="342900" indent="-342900">
              <a:lnSpc>
                <a:spcPct val="150000"/>
              </a:lnSpc>
              <a:buFont typeface="Wingdings" panose="05000000000000000000" pitchFamily="2" charset="2"/>
              <a:buChar char="§"/>
            </a:pPr>
            <a:r>
              <a:rPr lang="fr-FR" sz="2000" dirty="0">
                <a:solidFill>
                  <a:schemeClr val="bg1"/>
                </a:solidFill>
                <a:latin typeface="Times New Roman" panose="02020603050405020304" pitchFamily="18" charset="0"/>
                <a:cs typeface="Times New Roman" panose="02020603050405020304" pitchFamily="18" charset="0"/>
              </a:rPr>
              <a:t>Reconnaissance oculaire</a:t>
            </a:r>
          </a:p>
          <a:p>
            <a:pPr marL="342900" indent="-342900">
              <a:lnSpc>
                <a:spcPct val="150000"/>
              </a:lnSpc>
              <a:buFont typeface="Wingdings" panose="05000000000000000000" pitchFamily="2" charset="2"/>
              <a:buChar char="§"/>
            </a:pPr>
            <a:r>
              <a:rPr lang="fr-FR" sz="2000" dirty="0">
                <a:solidFill>
                  <a:schemeClr val="bg1"/>
                </a:solidFill>
                <a:latin typeface="Times New Roman" panose="02020603050405020304" pitchFamily="18" charset="0"/>
                <a:cs typeface="Times New Roman" panose="02020603050405020304" pitchFamily="18" charset="0"/>
              </a:rPr>
              <a:t>Reconnaissance vocale</a:t>
            </a:r>
          </a:p>
          <a:p>
            <a:pPr marL="342900" indent="-342900">
              <a:buFont typeface="Wingdings" panose="05000000000000000000" pitchFamily="2" charset="2"/>
              <a:buChar char="§"/>
            </a:pPr>
            <a:endParaRPr lang="fr-FR" sz="2000" dirty="0"/>
          </a:p>
          <a:p>
            <a:pPr marL="342900" lvl="0" indent="-342900">
              <a:buFont typeface="Wingdings" panose="05000000000000000000" pitchFamily="2" charset="2"/>
              <a:buChar char="§"/>
            </a:pPr>
            <a:endParaRPr lang="fr-FR" sz="2000" dirty="0"/>
          </a:p>
          <a:p>
            <a:pPr>
              <a:lnSpc>
                <a:spcPct val="150000"/>
              </a:lnSpc>
            </a:pP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6710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rcRect/>
          <a:stretch>
            <a:fillRect/>
          </a:stretch>
        </p:blipFill>
        <p:spPr bwMode="auto">
          <a:xfrm>
            <a:off x="1545465" y="797618"/>
            <a:ext cx="8654603" cy="3890292"/>
          </a:xfrm>
          <a:prstGeom prst="rect">
            <a:avLst/>
          </a:prstGeom>
          <a:noFill/>
          <a:ln>
            <a:noFill/>
          </a:ln>
        </p:spPr>
      </p:pic>
    </p:spTree>
    <p:extLst>
      <p:ext uri="{BB962C8B-B14F-4D97-AF65-F5344CB8AC3E}">
        <p14:creationId xmlns:p14="http://schemas.microsoft.com/office/powerpoint/2010/main" val="237148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2099256" y="360610"/>
            <a:ext cx="8023538" cy="72121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2400" dirty="0">
                <a:latin typeface="Times New Roman" panose="02020603050405020304" pitchFamily="18" charset="0"/>
                <a:cs typeface="Times New Roman" panose="02020603050405020304" pitchFamily="18" charset="0"/>
              </a:rPr>
              <a:t>                 III) AUTORISATION SUR LE CLOUD</a:t>
            </a:r>
          </a:p>
        </p:txBody>
      </p:sp>
      <p:sp>
        <p:nvSpPr>
          <p:cNvPr id="3" name="Rectangle 2"/>
          <p:cNvSpPr/>
          <p:nvPr/>
        </p:nvSpPr>
        <p:spPr>
          <a:xfrm>
            <a:off x="1828800" y="1615053"/>
            <a:ext cx="8564451" cy="1421992"/>
          </a:xfrm>
          <a:prstGeom prst="rect">
            <a:avLst/>
          </a:prstGeom>
        </p:spPr>
        <p:txBody>
          <a:bodyPr wrap="square">
            <a:spAutoFit/>
          </a:bodyPr>
          <a:lstStyle/>
          <a:p>
            <a:pPr>
              <a:lnSpc>
                <a:spcPct val="150000"/>
              </a:lnSpc>
            </a:pPr>
            <a:r>
              <a:rPr lang="fr-FR" sz="2000" dirty="0">
                <a:solidFill>
                  <a:schemeClr val="bg1"/>
                </a:solidFill>
                <a:latin typeface="Times New Roman" panose="02020603050405020304" pitchFamily="18" charset="0"/>
                <a:cs typeface="Times New Roman" panose="02020603050405020304" pitchFamily="18" charset="0"/>
              </a:rPr>
              <a:t>     L'autorisation est la responsabilité d'une autorité, telle que le chef de département, dans le domaine d'application, mais est souvent délégué à un gardien tel qu'un administrateur système.</a:t>
            </a:r>
          </a:p>
        </p:txBody>
      </p:sp>
    </p:spTree>
    <p:extLst>
      <p:ext uri="{BB962C8B-B14F-4D97-AF65-F5344CB8AC3E}">
        <p14:creationId xmlns:p14="http://schemas.microsoft.com/office/powerpoint/2010/main" val="4250894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1236370" y="334852"/>
            <a:ext cx="9929613" cy="72121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2400" dirty="0"/>
              <a:t> </a:t>
            </a:r>
          </a:p>
          <a:p>
            <a:r>
              <a:rPr lang="fr-FR" sz="2400" dirty="0"/>
              <a:t>IV </a:t>
            </a:r>
            <a:r>
              <a:rPr lang="fr-FR" sz="2400" dirty="0">
                <a:latin typeface="Times New Roman" panose="02020603050405020304" pitchFamily="18" charset="0"/>
                <a:cs typeface="Times New Roman" panose="02020603050405020304" pitchFamily="18" charset="0"/>
              </a:rPr>
              <a:t>) DIFFERENCE ENTRE L'AUTHENTIFICATION ET L'AUTORISATION</a:t>
            </a:r>
          </a:p>
          <a:p>
            <a:endParaRPr lang="fr-FR"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1159099" y="1486264"/>
            <a:ext cx="10006884" cy="1015663"/>
          </a:xfrm>
          <a:prstGeom prst="rect">
            <a:avLst/>
          </a:prstGeom>
        </p:spPr>
        <p:txBody>
          <a:bodyPr wrap="square">
            <a:spAutoFit/>
          </a:bodyPr>
          <a:lstStyle/>
          <a:p>
            <a:pPr>
              <a:lnSpc>
                <a:spcPct val="150000"/>
              </a:lnSpc>
            </a:pPr>
            <a:r>
              <a:rPr lang="fr-FR" sz="2000" dirty="0">
                <a:latin typeface="Times New Roman" panose="02020603050405020304" pitchFamily="18" charset="0"/>
                <a:cs typeface="Times New Roman" panose="02020603050405020304" pitchFamily="18" charset="0"/>
              </a:rPr>
              <a:t>       L’authentification confirme que les utilisateurs sont bien ce qu’ils prétendent être. L’autorisation donne à ces utilisateurs le droit d’accéder à une ressource</a:t>
            </a:r>
          </a:p>
        </p:txBody>
      </p:sp>
    </p:spTree>
    <p:extLst>
      <p:ext uri="{BB962C8B-B14F-4D97-AF65-F5344CB8AC3E}">
        <p14:creationId xmlns:p14="http://schemas.microsoft.com/office/powerpoint/2010/main" val="123033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978794" y="373488"/>
            <a:ext cx="10393251" cy="85000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2400" dirty="0">
                <a:latin typeface="Times New Roman" panose="02020603050405020304" pitchFamily="18" charset="0"/>
                <a:cs typeface="Times New Roman" panose="02020603050405020304" pitchFamily="18" charset="0"/>
              </a:rPr>
              <a:t>V) LES TYPES D'ATTANAUE SUR LES APPLICATION SUR LE  CLOUD</a:t>
            </a:r>
          </a:p>
        </p:txBody>
      </p:sp>
      <p:sp>
        <p:nvSpPr>
          <p:cNvPr id="3" name="Rectangle 2"/>
          <p:cNvSpPr/>
          <p:nvPr/>
        </p:nvSpPr>
        <p:spPr>
          <a:xfrm>
            <a:off x="1146220" y="1223493"/>
            <a:ext cx="11045780" cy="1605568"/>
          </a:xfrm>
          <a:prstGeom prst="rect">
            <a:avLst/>
          </a:prstGeom>
        </p:spPr>
        <p:txBody>
          <a:bodyPr wrap="square">
            <a:spAutoFit/>
          </a:bodyPr>
          <a:lstStyle/>
          <a:p>
            <a:pPr marL="342900" indent="-342900">
              <a:lnSpc>
                <a:spcPct val="150000"/>
              </a:lnSpc>
              <a:spcAft>
                <a:spcPts val="1000"/>
              </a:spcAft>
              <a:buFont typeface="Wingdings" panose="05000000000000000000" pitchFamily="2" charset="2"/>
              <a:buChar char="Ø"/>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les attaques XSS (Cross Site Scripting) :</a:t>
            </a:r>
          </a:p>
          <a:p>
            <a:pPr>
              <a:lnSpc>
                <a:spcPct val="150000"/>
              </a:lnSpc>
              <a:spcAft>
                <a:spcPts val="1000"/>
              </a:spcAft>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 cross site Scripting (abrégé XSS), est un type de faille de sécurité des sites web permettant d'injecter du contenu dans une page, permettant ainsi de provoquer des actions sur les navigateurs web visitant la page.</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366896" y="2824634"/>
            <a:ext cx="7202108" cy="4029075"/>
          </a:xfrm>
          <a:prstGeom prst="rect">
            <a:avLst/>
          </a:prstGeom>
          <a:noFill/>
          <a:ln>
            <a:noFill/>
          </a:ln>
        </p:spPr>
      </p:pic>
    </p:spTree>
    <p:extLst>
      <p:ext uri="{BB962C8B-B14F-4D97-AF65-F5344CB8AC3E}">
        <p14:creationId xmlns:p14="http://schemas.microsoft.com/office/powerpoint/2010/main" val="25493697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792" y="167626"/>
            <a:ext cx="11844270" cy="498663"/>
          </a:xfrm>
          <a:prstGeom prst="rect">
            <a:avLst/>
          </a:prstGeom>
        </p:spPr>
        <p:txBody>
          <a:bodyPr wrap="square">
            <a:spAutoFit/>
          </a:bodyPr>
          <a:lstStyle/>
          <a:p>
            <a:pPr marL="285750" indent="-285750">
              <a:lnSpc>
                <a:spcPct val="150000"/>
              </a:lnSpc>
              <a:spcAft>
                <a:spcPts val="1000"/>
              </a:spcAft>
              <a:buFont typeface="Wingdings" panose="05000000000000000000" pitchFamily="2" charset="2"/>
              <a:buChar char="Ø"/>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Les attaques de </a:t>
            </a:r>
            <a:r>
              <a:rPr lang="fr-FR"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Spoofing</a:t>
            </a: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3" name="Rectangle 2"/>
          <p:cNvSpPr/>
          <p:nvPr/>
        </p:nvSpPr>
        <p:spPr>
          <a:xfrm>
            <a:off x="309090" y="666289"/>
            <a:ext cx="11578107" cy="1477328"/>
          </a:xfrm>
          <a:prstGeom prst="rect">
            <a:avLst/>
          </a:prstGeom>
        </p:spPr>
        <p:txBody>
          <a:bodyPr wrap="square">
            <a:spAutoFit/>
          </a:bodyPr>
          <a:lstStyle/>
          <a:p>
            <a:pPr>
              <a:lnSpc>
                <a:spcPct val="150000"/>
              </a:lnSpc>
            </a:pPr>
            <a:r>
              <a:rPr lang="fr-FR" sz="2000" dirty="0">
                <a:solidFill>
                  <a:srgbClr val="202124"/>
                </a:solidFill>
                <a:latin typeface="Times New Roman" panose="02020603050405020304" pitchFamily="18" charset="0"/>
                <a:cs typeface="Times New Roman" panose="02020603050405020304" pitchFamily="18" charset="0"/>
              </a:rPr>
              <a:t>Le </a:t>
            </a:r>
            <a:r>
              <a:rPr lang="fr-FR" sz="2000" b="1" dirty="0" err="1">
                <a:solidFill>
                  <a:srgbClr val="202124"/>
                </a:solidFill>
                <a:latin typeface="Times New Roman" panose="02020603050405020304" pitchFamily="18" charset="0"/>
                <a:cs typeface="Times New Roman" panose="02020603050405020304" pitchFamily="18" charset="0"/>
              </a:rPr>
              <a:t>spoofing</a:t>
            </a:r>
            <a:r>
              <a:rPr lang="fr-FR" sz="2000" dirty="0">
                <a:solidFill>
                  <a:srgbClr val="202124"/>
                </a:solidFill>
                <a:latin typeface="Times New Roman" panose="02020603050405020304" pitchFamily="18" charset="0"/>
                <a:cs typeface="Times New Roman" panose="02020603050405020304" pitchFamily="18" charset="0"/>
              </a:rPr>
              <a:t>, ou usurpation, est un cyber crime qui se produit lorsque quelqu'un usurpe l'identité d'une marque ou d'une personne de confiance et se fait passer pour elle dans l'objectif d'accéder à des données personnelles sensibles.</a:t>
            </a:r>
            <a:endParaRPr lang="fr-FR" sz="2000"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1429550" y="2088281"/>
            <a:ext cx="9646277" cy="4724400"/>
          </a:xfrm>
          <a:prstGeom prst="rect">
            <a:avLst/>
          </a:prstGeom>
        </p:spPr>
      </p:pic>
    </p:spTree>
    <p:extLst>
      <p:ext uri="{BB962C8B-B14F-4D97-AF65-F5344CB8AC3E}">
        <p14:creationId xmlns:p14="http://schemas.microsoft.com/office/powerpoint/2010/main" val="10545947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245" y="0"/>
            <a:ext cx="10766738" cy="3708708"/>
          </a:xfrm>
          <a:prstGeom prst="rect">
            <a:avLst/>
          </a:prstGeom>
        </p:spPr>
        <p:txBody>
          <a:bodyPr wrap="square">
            <a:spAutoFit/>
          </a:bodyPr>
          <a:lstStyle/>
          <a:p>
            <a:pPr>
              <a:lnSpc>
                <a:spcPct val="150000"/>
              </a:lnSpc>
              <a:spcAft>
                <a:spcPts val="1000"/>
              </a:spcAft>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nSpc>
                <a:spcPct val="150000"/>
              </a:lnSpc>
              <a:spcAft>
                <a:spcPts val="1000"/>
              </a:spcAft>
              <a:buFont typeface="Wingdings" panose="05000000000000000000" pitchFamily="2" charset="2"/>
              <a:buChar char="Ø"/>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Balayage de port:</a:t>
            </a:r>
          </a:p>
          <a:p>
            <a:pPr>
              <a:lnSpc>
                <a:spcPct val="150000"/>
              </a:lnSpc>
              <a:spcAft>
                <a:spcPts val="1000"/>
              </a:spcAft>
            </a:pPr>
            <a:r>
              <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L'attaque par balayage de port permet de découvrir des ports de communication exploitables. Cette attaque peut être évitée grâce à des systèmes de sécurité comme un pare-feu ou encore un système de détection d'intrusion.</a:t>
            </a:r>
          </a:p>
          <a:p>
            <a:pPr marL="342900" indent="-342900">
              <a:lnSpc>
                <a:spcPct val="150000"/>
              </a:lnSpc>
              <a:buFont typeface="Wingdings" panose="05000000000000000000" pitchFamily="2" charset="2"/>
              <a:buChar char="Ø"/>
            </a:pPr>
            <a:r>
              <a:rPr lang="fr-FR" sz="2000" dirty="0">
                <a:solidFill>
                  <a:schemeClr val="bg1"/>
                </a:solidFill>
                <a:latin typeface="Times New Roman" panose="02020603050405020304" pitchFamily="18" charset="0"/>
                <a:cs typeface="Times New Roman" panose="02020603050405020304" pitchFamily="18" charset="0"/>
              </a:rPr>
              <a:t>Attaques par déni de service :</a:t>
            </a:r>
          </a:p>
          <a:p>
            <a:pPr>
              <a:lnSpc>
                <a:spcPct val="150000"/>
              </a:lnSpc>
            </a:pPr>
            <a:r>
              <a:rPr lang="fr-FR" sz="2000" dirty="0">
                <a:solidFill>
                  <a:schemeClr val="bg1"/>
                </a:solidFill>
                <a:latin typeface="Times New Roman" panose="02020603050405020304" pitchFamily="18" charset="0"/>
                <a:cs typeface="Times New Roman" panose="02020603050405020304" pitchFamily="18" charset="0"/>
              </a:rPr>
              <a:t>L'attaque par déni de service a pour but de rendre un service indisponible par une surcharge réseau. </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rcRect/>
          <a:stretch>
            <a:fillRect/>
          </a:stretch>
        </p:blipFill>
        <p:spPr bwMode="auto">
          <a:xfrm>
            <a:off x="1957589" y="3708708"/>
            <a:ext cx="6787165" cy="2667000"/>
          </a:xfrm>
          <a:prstGeom prst="rect">
            <a:avLst/>
          </a:prstGeom>
          <a:noFill/>
          <a:ln>
            <a:noFill/>
          </a:ln>
        </p:spPr>
      </p:pic>
    </p:spTree>
    <p:extLst>
      <p:ext uri="{BB962C8B-B14F-4D97-AF65-F5344CB8AC3E}">
        <p14:creationId xmlns:p14="http://schemas.microsoft.com/office/powerpoint/2010/main" val="191002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5020" y="346588"/>
            <a:ext cx="4223555" cy="461665"/>
          </a:xfrm>
          <a:prstGeom prst="rect">
            <a:avLst/>
          </a:prstGeom>
        </p:spPr>
        <p:txBody>
          <a:bodyPr wrap="square">
            <a:spAutoFit/>
          </a:bodyPr>
          <a:lstStyle/>
          <a:p>
            <a:r>
              <a:rPr lang="fr-FR" sz="2400" dirty="0">
                <a:solidFill>
                  <a:schemeClr val="bg1"/>
                </a:solidFill>
                <a:latin typeface="Times New Roman" panose="02020603050405020304" pitchFamily="18" charset="0"/>
                <a:cs typeface="Times New Roman" panose="02020603050405020304" pitchFamily="18" charset="0"/>
              </a:rPr>
              <a:t>                  SECURISER  IASS</a:t>
            </a:r>
          </a:p>
        </p:txBody>
      </p:sp>
      <p:sp>
        <p:nvSpPr>
          <p:cNvPr id="4" name="Rectangle 3"/>
          <p:cNvSpPr/>
          <p:nvPr/>
        </p:nvSpPr>
        <p:spPr>
          <a:xfrm>
            <a:off x="1803040" y="916220"/>
            <a:ext cx="9749307" cy="2862322"/>
          </a:xfrm>
          <a:prstGeom prst="rect">
            <a:avLst/>
          </a:prstGeom>
        </p:spPr>
        <p:txBody>
          <a:bodyPr wrap="square">
            <a:spAutoFit/>
          </a:bodyPr>
          <a:lstStyle/>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Une sélection rigoureuse du prestataire. </a:t>
            </a:r>
          </a:p>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Une capacité applicatives a toutes épreuves: mise a jour </a:t>
            </a:r>
            <a:r>
              <a:rPr lang="fr-FR" sz="2000" dirty="0" err="1">
                <a:solidFill>
                  <a:schemeClr val="bg1"/>
                </a:solidFill>
                <a:latin typeface="Times New Roman" panose="02020603050405020304" pitchFamily="18" charset="0"/>
                <a:cs typeface="Times New Roman" panose="02020603050405020304" pitchFamily="18" charset="0"/>
              </a:rPr>
              <a:t>regulier,scan</a:t>
            </a:r>
            <a:r>
              <a:rPr lang="fr-FR" sz="2000" dirty="0">
                <a:solidFill>
                  <a:schemeClr val="bg1"/>
                </a:solidFill>
                <a:latin typeface="Times New Roman" panose="02020603050405020304" pitchFamily="18" charset="0"/>
                <a:cs typeface="Times New Roman" panose="02020603050405020304" pitchFamily="18" charset="0"/>
              </a:rPr>
              <a:t> de vulnérabilité</a:t>
            </a:r>
          </a:p>
          <a:p>
            <a:pPr marL="342900" indent="-34290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 Une gestion de l'authentification correcte: authentification multi facteur, </a:t>
            </a:r>
          </a:p>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Un chiffrement de donner: chiffrement de disques , chiffrement de SGBD, réseaux et sauvegarde.</a:t>
            </a:r>
          </a:p>
          <a:p>
            <a:pPr>
              <a:lnSpc>
                <a:spcPct val="150000"/>
              </a:lnSpc>
            </a:pPr>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584232" y="3593876"/>
            <a:ext cx="2629822" cy="461665"/>
          </a:xfrm>
          <a:prstGeom prst="rect">
            <a:avLst/>
          </a:prstGeom>
        </p:spPr>
        <p:txBody>
          <a:bodyPr wrap="none">
            <a:spAutoFit/>
          </a:bodyPr>
          <a:lstStyle/>
          <a:p>
            <a:r>
              <a:rPr lang="fr-FR" sz="2400" dirty="0">
                <a:solidFill>
                  <a:schemeClr val="bg1"/>
                </a:solidFill>
                <a:latin typeface="Times New Roman" panose="02020603050405020304" pitchFamily="18" charset="0"/>
                <a:cs typeface="Times New Roman" panose="02020603050405020304" pitchFamily="18" charset="0"/>
              </a:rPr>
              <a:t>SECURISER PASS</a:t>
            </a:r>
          </a:p>
        </p:txBody>
      </p:sp>
      <p:sp>
        <p:nvSpPr>
          <p:cNvPr id="7" name="Rectangle 6"/>
          <p:cNvSpPr/>
          <p:nvPr/>
        </p:nvSpPr>
        <p:spPr>
          <a:xfrm>
            <a:off x="1803040" y="4155361"/>
            <a:ext cx="6096000" cy="2400657"/>
          </a:xfrm>
          <a:prstGeom prst="rect">
            <a:avLst/>
          </a:prstGeom>
        </p:spPr>
        <p:txBody>
          <a:bodyPr>
            <a:spAutoFit/>
          </a:bodyPr>
          <a:lstStyle/>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Changer les éléments par défauts. </a:t>
            </a:r>
          </a:p>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Sécuriser l' </a:t>
            </a:r>
            <a:r>
              <a:rPr lang="fr-FR" sz="2000" dirty="0" err="1">
                <a:solidFill>
                  <a:schemeClr val="bg1"/>
                </a:solidFill>
                <a:latin typeface="Times New Roman" panose="02020603050405020304" pitchFamily="18" charset="0"/>
                <a:cs typeface="Times New Roman" panose="02020603050405020304" pitchFamily="18" charset="0"/>
              </a:rPr>
              <a:t>acces</a:t>
            </a:r>
            <a:r>
              <a:rPr lang="fr-FR" sz="2000" dirty="0">
                <a:solidFill>
                  <a:schemeClr val="bg1"/>
                </a:solidFill>
                <a:latin typeface="Times New Roman" panose="02020603050405020304" pitchFamily="18" charset="0"/>
                <a:cs typeface="Times New Roman" panose="02020603050405020304" pitchFamily="18" charset="0"/>
              </a:rPr>
              <a:t> a l'application(</a:t>
            </a:r>
            <a:r>
              <a:rPr lang="fr-FR" sz="2000" dirty="0" err="1">
                <a:solidFill>
                  <a:schemeClr val="bg1"/>
                </a:solidFill>
                <a:latin typeface="Times New Roman" panose="02020603050405020304" pitchFamily="18" charset="0"/>
                <a:cs typeface="Times New Roman" panose="02020603050405020304" pitchFamily="18" charset="0"/>
              </a:rPr>
              <a:t>ssh</a:t>
            </a:r>
            <a:r>
              <a:rPr lang="fr-FR" sz="2000" dirty="0">
                <a:solidFill>
                  <a:schemeClr val="bg1"/>
                </a:solidFill>
                <a:latin typeface="Times New Roman" panose="02020603050405020304" pitchFamily="18" charset="0"/>
                <a:cs typeface="Times New Roman" panose="02020603050405020304" pitchFamily="18" charset="0"/>
              </a:rPr>
              <a:t>, </a:t>
            </a:r>
            <a:r>
              <a:rPr lang="fr-FR" sz="2000" dirty="0" err="1">
                <a:solidFill>
                  <a:schemeClr val="bg1"/>
                </a:solidFill>
                <a:latin typeface="Times New Roman" panose="02020603050405020304" pitchFamily="18" charset="0"/>
                <a:cs typeface="Times New Roman" panose="02020603050405020304" pitchFamily="18" charset="0"/>
              </a:rPr>
              <a:t>ipsec</a:t>
            </a:r>
            <a:r>
              <a:rPr lang="fr-FR" sz="2000" dirty="0">
                <a:solidFill>
                  <a:schemeClr val="bg1"/>
                </a:solidFill>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Sécuriser l'</a:t>
            </a:r>
            <a:r>
              <a:rPr lang="fr-FR" sz="2000" dirty="0" err="1">
                <a:solidFill>
                  <a:schemeClr val="bg1"/>
                </a:solidFill>
                <a:latin typeface="Times New Roman" panose="02020603050405020304" pitchFamily="18" charset="0"/>
                <a:cs typeface="Times New Roman" panose="02020603050405020304" pitchFamily="18" charset="0"/>
              </a:rPr>
              <a:t>acces</a:t>
            </a:r>
            <a:r>
              <a:rPr lang="fr-FR" sz="2000" dirty="0">
                <a:solidFill>
                  <a:schemeClr val="bg1"/>
                </a:solidFill>
                <a:latin typeface="Times New Roman" panose="02020603050405020304" pitchFamily="18" charset="0"/>
                <a:cs typeface="Times New Roman" panose="02020603050405020304" pitchFamily="18" charset="0"/>
              </a:rPr>
              <a:t> au SGBD </a:t>
            </a:r>
          </a:p>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Mettre en places des firewall pour chaque services T</a:t>
            </a:r>
          </a:p>
          <a:p>
            <a:pPr marL="285750" indent="-285750">
              <a:lnSpc>
                <a:spcPct val="150000"/>
              </a:lnSpc>
              <a:buFont typeface="Wingdings" panose="05000000000000000000" pitchFamily="2" charset="2"/>
              <a:buChar char="q"/>
            </a:pPr>
            <a:r>
              <a:rPr lang="fr-FR" sz="2000" dirty="0">
                <a:solidFill>
                  <a:schemeClr val="bg1"/>
                </a:solidFill>
                <a:latin typeface="Times New Roman" panose="02020603050405020304" pitchFamily="18" charset="0"/>
                <a:cs typeface="Times New Roman" panose="02020603050405020304" pitchFamily="18" charset="0"/>
              </a:rPr>
              <a:t>ester et auditer les application</a:t>
            </a:r>
          </a:p>
        </p:txBody>
      </p:sp>
    </p:spTree>
    <p:extLst>
      <p:ext uri="{BB962C8B-B14F-4D97-AF65-F5344CB8AC3E}">
        <p14:creationId xmlns:p14="http://schemas.microsoft.com/office/powerpoint/2010/main" val="261572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6362" y="501134"/>
            <a:ext cx="2241319" cy="461665"/>
          </a:xfrm>
          <a:prstGeom prst="rect">
            <a:avLst/>
          </a:prstGeom>
        </p:spPr>
        <p:txBody>
          <a:bodyPr wrap="none">
            <a:spAutoFit/>
          </a:bodyPr>
          <a:lstStyle/>
          <a:p>
            <a:r>
              <a:rPr lang="fr-FR" sz="2400" dirty="0">
                <a:solidFill>
                  <a:schemeClr val="bg1"/>
                </a:solidFill>
              </a:rPr>
              <a:t>SECURISER SASS</a:t>
            </a:r>
          </a:p>
        </p:txBody>
      </p:sp>
      <p:sp>
        <p:nvSpPr>
          <p:cNvPr id="3" name="Rectangle 2"/>
          <p:cNvSpPr/>
          <p:nvPr/>
        </p:nvSpPr>
        <p:spPr>
          <a:xfrm>
            <a:off x="2764664" y="1396112"/>
            <a:ext cx="6096000" cy="1631216"/>
          </a:xfrm>
          <a:prstGeom prst="rect">
            <a:avLst/>
          </a:prstGeom>
        </p:spPr>
        <p:txBody>
          <a:bodyPr>
            <a:spAutoFit/>
          </a:bodyPr>
          <a:lstStyle/>
          <a:p>
            <a:pPr marL="285750" indent="-285750" algn="just">
              <a:buFont typeface="Wingdings" panose="05000000000000000000" pitchFamily="2" charset="2"/>
              <a:buChar char="q"/>
            </a:pPr>
            <a:r>
              <a:rPr lang="fr-FR" sz="2000" dirty="0">
                <a:solidFill>
                  <a:schemeClr val="bg1"/>
                </a:solidFill>
              </a:rPr>
              <a:t>Auditer le prestataire au niveau de la sécurité informatique</a:t>
            </a:r>
          </a:p>
          <a:p>
            <a:pPr marL="342900" indent="-342900" algn="just">
              <a:buFont typeface="Wingdings" panose="05000000000000000000" pitchFamily="2" charset="2"/>
              <a:buChar char="q"/>
            </a:pPr>
            <a:r>
              <a:rPr lang="fr-FR" sz="2000" dirty="0">
                <a:solidFill>
                  <a:schemeClr val="bg1"/>
                </a:solidFill>
              </a:rPr>
              <a:t>es Chiffrer les donnes sensibles sans le prestataire Disposer des solution d'extraction de donnes sous forme standard</a:t>
            </a:r>
          </a:p>
        </p:txBody>
      </p:sp>
    </p:spTree>
    <p:extLst>
      <p:ext uri="{BB962C8B-B14F-4D97-AF65-F5344CB8AC3E}">
        <p14:creationId xmlns:p14="http://schemas.microsoft.com/office/powerpoint/2010/main" val="285491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2163651" y="1159099"/>
            <a:ext cx="7997780" cy="78561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panose="02020603050405020304" pitchFamily="18" charset="0"/>
                <a:cs typeface="Times New Roman" panose="02020603050405020304" pitchFamily="18" charset="0"/>
              </a:rPr>
              <a:t>PRESENTER PAR NGUEDON QUELINE JODELLE </a:t>
            </a:r>
            <a:endParaRPr lang="fr-F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349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rcRect/>
          <a:stretch>
            <a:fillRect/>
          </a:stretch>
        </p:blipFill>
        <p:spPr bwMode="auto">
          <a:xfrm>
            <a:off x="746974" y="399244"/>
            <a:ext cx="10547797" cy="5769735"/>
          </a:xfrm>
          <a:prstGeom prst="rect">
            <a:avLst/>
          </a:prstGeom>
          <a:noFill/>
          <a:ln>
            <a:noFill/>
          </a:ln>
        </p:spPr>
      </p:pic>
    </p:spTree>
    <p:extLst>
      <p:ext uri="{BB962C8B-B14F-4D97-AF65-F5344CB8AC3E}">
        <p14:creationId xmlns:p14="http://schemas.microsoft.com/office/powerpoint/2010/main" val="3681925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2434108" y="270456"/>
            <a:ext cx="7443988" cy="90152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CONCLUSION</a:t>
            </a:r>
            <a:endParaRPr lang="fr-FR" sz="2800" dirty="0"/>
          </a:p>
        </p:txBody>
      </p:sp>
      <p:sp>
        <p:nvSpPr>
          <p:cNvPr id="3" name="Rectangle 2"/>
          <p:cNvSpPr/>
          <p:nvPr/>
        </p:nvSpPr>
        <p:spPr>
          <a:xfrm>
            <a:off x="1841678" y="1685784"/>
            <a:ext cx="10586434" cy="2862322"/>
          </a:xfrm>
          <a:prstGeom prst="rect">
            <a:avLst/>
          </a:prstGeom>
        </p:spPr>
        <p:txBody>
          <a:bodyPr wrap="square">
            <a:spAutoFit/>
          </a:bodyPr>
          <a:lstStyle/>
          <a:p>
            <a:pPr marL="285750" indent="-285750">
              <a:lnSpc>
                <a:spcPct val="150000"/>
              </a:lnSpc>
              <a:buFont typeface="Wingdings" panose="05000000000000000000" pitchFamily="2" charset="2"/>
              <a:buChar char="q"/>
            </a:pPr>
            <a:r>
              <a:rPr lang="fr-FR" sz="2400" dirty="0">
                <a:solidFill>
                  <a:schemeClr val="bg1"/>
                </a:solidFill>
                <a:latin typeface="Times New Roman" panose="02020603050405020304" pitchFamily="18" charset="0"/>
                <a:cs typeface="Times New Roman" panose="02020603050405020304" pitchFamily="18" charset="0"/>
              </a:rPr>
              <a:t>Quelques réponses aux question précédentes </a:t>
            </a:r>
          </a:p>
          <a:p>
            <a:pPr marL="285750" indent="-285750">
              <a:lnSpc>
                <a:spcPct val="150000"/>
              </a:lnSpc>
              <a:buFont typeface="Wingdings" panose="05000000000000000000" pitchFamily="2" charset="2"/>
              <a:buChar char="q"/>
            </a:pPr>
            <a:r>
              <a:rPr lang="fr-FR" sz="2400" dirty="0">
                <a:solidFill>
                  <a:schemeClr val="bg1"/>
                </a:solidFill>
                <a:latin typeface="Times New Roman" panose="02020603050405020304" pitchFamily="18" charset="0"/>
                <a:cs typeface="Times New Roman" panose="02020603050405020304" pitchFamily="18" charset="0"/>
              </a:rPr>
              <a:t>La sécurité des applications du cloud sont faites en majeur partie par le propriétaire et un peu par le fournisseur</a:t>
            </a:r>
          </a:p>
          <a:p>
            <a:pPr marL="285750" indent="-285750">
              <a:lnSpc>
                <a:spcPct val="150000"/>
              </a:lnSpc>
              <a:buFont typeface="Wingdings" panose="05000000000000000000" pitchFamily="2" charset="2"/>
              <a:buChar char="q"/>
            </a:pPr>
            <a:r>
              <a:rPr lang="fr-FR" sz="2400" dirty="0">
                <a:solidFill>
                  <a:schemeClr val="bg1"/>
                </a:solidFill>
                <a:latin typeface="Times New Roman" panose="02020603050405020304" pitchFamily="18" charset="0"/>
                <a:cs typeface="Times New Roman" panose="02020603050405020304" pitchFamily="18" charset="0"/>
              </a:rPr>
              <a:t> Il est difficiles d'identifier une attaques d'applications dons nous devons mettre en places des mesures de sécurité</a:t>
            </a:r>
          </a:p>
        </p:txBody>
      </p:sp>
    </p:spTree>
    <p:extLst>
      <p:ext uri="{BB962C8B-B14F-4D97-AF65-F5344CB8AC3E}">
        <p14:creationId xmlns:p14="http://schemas.microsoft.com/office/powerpoint/2010/main" val="11354699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772732" y="229136"/>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INTRODUCTION</a:t>
            </a:r>
            <a:endParaRPr lang="fr-FR" dirty="0"/>
          </a:p>
        </p:txBody>
      </p:sp>
      <p:sp>
        <p:nvSpPr>
          <p:cNvPr id="3" name="Flèche droite 2"/>
          <p:cNvSpPr/>
          <p:nvPr/>
        </p:nvSpPr>
        <p:spPr>
          <a:xfrm>
            <a:off x="5228822" y="129316"/>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4" name="Organigramme : Alternative 3"/>
          <p:cNvSpPr/>
          <p:nvPr/>
        </p:nvSpPr>
        <p:spPr>
          <a:xfrm>
            <a:off x="772732" y="1298075"/>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AUTHENTIFICATION</a:t>
            </a:r>
            <a:endParaRPr lang="fr-FR" dirty="0"/>
          </a:p>
        </p:txBody>
      </p:sp>
      <p:sp>
        <p:nvSpPr>
          <p:cNvPr id="5" name="Organigramme : Alternative 4"/>
          <p:cNvSpPr/>
          <p:nvPr/>
        </p:nvSpPr>
        <p:spPr>
          <a:xfrm>
            <a:off x="903668" y="2400967"/>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AUTORISATION</a:t>
            </a:r>
            <a:endParaRPr lang="fr-FR" dirty="0"/>
          </a:p>
        </p:txBody>
      </p:sp>
      <p:sp>
        <p:nvSpPr>
          <p:cNvPr id="6" name="Organigramme : Alternative 5"/>
          <p:cNvSpPr/>
          <p:nvPr/>
        </p:nvSpPr>
        <p:spPr>
          <a:xfrm>
            <a:off x="946598" y="5554754"/>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CONCLUSION</a:t>
            </a:r>
            <a:endParaRPr lang="fr-FR" dirty="0"/>
          </a:p>
        </p:txBody>
      </p:sp>
      <p:sp>
        <p:nvSpPr>
          <p:cNvPr id="7" name="Organigramme : Alternative 6"/>
          <p:cNvSpPr/>
          <p:nvPr/>
        </p:nvSpPr>
        <p:spPr>
          <a:xfrm>
            <a:off x="903668" y="3432437"/>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TYPE D’ATTAQUES SUR LE CLOUD</a:t>
            </a:r>
            <a:endParaRPr lang="fr-FR" dirty="0"/>
          </a:p>
        </p:txBody>
      </p:sp>
      <p:sp>
        <p:nvSpPr>
          <p:cNvPr id="8" name="Organigramme : Alternative 7"/>
          <p:cNvSpPr/>
          <p:nvPr/>
        </p:nvSpPr>
        <p:spPr>
          <a:xfrm>
            <a:off x="903668" y="4488689"/>
            <a:ext cx="4456090"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SECURITER SASS</a:t>
            </a:r>
          </a:p>
          <a:p>
            <a:pPr algn="ctr"/>
            <a:r>
              <a:rPr lang="en-US" dirty="0"/>
              <a:t>IASS PASS</a:t>
            </a:r>
            <a:endParaRPr lang="fr-FR" dirty="0"/>
          </a:p>
        </p:txBody>
      </p:sp>
      <p:sp>
        <p:nvSpPr>
          <p:cNvPr id="9" name="Flèche droite 8"/>
          <p:cNvSpPr/>
          <p:nvPr/>
        </p:nvSpPr>
        <p:spPr>
          <a:xfrm>
            <a:off x="5228822" y="1177063"/>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0" name="Flèche droite 9"/>
          <p:cNvSpPr/>
          <p:nvPr/>
        </p:nvSpPr>
        <p:spPr>
          <a:xfrm>
            <a:off x="5359758" y="2239021"/>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1" name="Flèche droite 10"/>
          <p:cNvSpPr/>
          <p:nvPr/>
        </p:nvSpPr>
        <p:spPr>
          <a:xfrm>
            <a:off x="5359758" y="3364870"/>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2" name="Flèche droite 11"/>
          <p:cNvSpPr/>
          <p:nvPr/>
        </p:nvSpPr>
        <p:spPr>
          <a:xfrm>
            <a:off x="5402688" y="5403089"/>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3" name="Flèche droite 12"/>
          <p:cNvSpPr/>
          <p:nvPr/>
        </p:nvSpPr>
        <p:spPr>
          <a:xfrm>
            <a:off x="5359758" y="4346837"/>
            <a:ext cx="3567448" cy="11591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07730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Alternative 1"/>
          <p:cNvSpPr/>
          <p:nvPr/>
        </p:nvSpPr>
        <p:spPr>
          <a:xfrm>
            <a:off x="2060619" y="412124"/>
            <a:ext cx="7959143" cy="8113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INTRODUCTION</a:t>
            </a:r>
            <a:endParaRPr lang="fr-FR" sz="3200" dirty="0"/>
          </a:p>
        </p:txBody>
      </p:sp>
      <p:sp>
        <p:nvSpPr>
          <p:cNvPr id="3" name="Rectangle 2"/>
          <p:cNvSpPr/>
          <p:nvPr/>
        </p:nvSpPr>
        <p:spPr>
          <a:xfrm>
            <a:off x="708339" y="1249251"/>
            <a:ext cx="10109915" cy="5463034"/>
          </a:xfrm>
          <a:prstGeom prst="rect">
            <a:avLst/>
          </a:prstGeom>
        </p:spPr>
        <p:txBody>
          <a:bodyPr wrap="square">
            <a:spAutoFit/>
          </a:bodyPr>
          <a:lstStyle/>
          <a:p>
            <a:pPr>
              <a:lnSpc>
                <a:spcPct val="150000"/>
              </a:lnSpc>
              <a:spcAft>
                <a:spcPts val="1000"/>
              </a:spcAft>
            </a:pPr>
            <a:r>
              <a:rPr lang="fr-FR" dirty="0">
                <a:latin typeface="Calibri" panose="020F0502020204030204" pitchFamily="34" charset="0"/>
                <a:ea typeface="Times New Roman" panose="02020603050405020304" pitchFamily="18" charset="0"/>
                <a:cs typeface="Calibri" panose="020F0502020204030204" pitchFamily="34" charset="0"/>
              </a:rPr>
              <a:t>        </a:t>
            </a:r>
            <a:r>
              <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 Cloud </a:t>
            </a:r>
            <a:r>
              <a:rPr lang="fr-FR"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Computing</a:t>
            </a:r>
            <a:r>
              <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est maintenant le fondement . l'utilisation d'Internet, Email, moteurs de recherche, réseaux sociaux, médias en streaming, et d'autres services sont désormais hébergés dans "le Cloud " . Les collections des grands serveurs des produits de base en cours d'exécution .l'accessibilité et la centralisation du Cloud </a:t>
            </a:r>
            <a:r>
              <a:rPr lang="fr-FR"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Computing</a:t>
            </a:r>
            <a:r>
              <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crée également de nouvelles opportunités pour les failles de sécurité. </a:t>
            </a:r>
          </a:p>
          <a:p>
            <a:pPr>
              <a:lnSpc>
                <a:spcPct val="150000"/>
              </a:lnSpc>
              <a:spcAft>
                <a:spcPts val="100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cette</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effet</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nous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pouvons</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se poser des questions </a:t>
            </a:r>
            <a:r>
              <a:rPr lang="en-US"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comme</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suite :</a:t>
            </a:r>
          </a:p>
          <a:p>
            <a:pPr>
              <a:lnSpc>
                <a:spcPct val="150000"/>
              </a:lnSpc>
              <a:spcAft>
                <a:spcPts val="1000"/>
              </a:spcAft>
            </a:pP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endParaRPr lang="fr-F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0668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rganigramme : Alternative 2"/>
          <p:cNvSpPr/>
          <p:nvPr/>
        </p:nvSpPr>
        <p:spPr>
          <a:xfrm>
            <a:off x="1403798" y="371218"/>
            <a:ext cx="9684912"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spcAft>
                <a:spcPts val="1000"/>
              </a:spcAft>
            </a:pPr>
            <a:r>
              <a:rPr lang="fr-FR" sz="2400" dirty="0">
                <a:latin typeface="Times New Roman" panose="02020603050405020304" pitchFamily="18" charset="0"/>
                <a:cs typeface="Times New Roman" panose="02020603050405020304" pitchFamily="18" charset="0"/>
              </a:rPr>
              <a:t>Comment faire pour mettre en place la protection des application du cloud</a:t>
            </a:r>
          </a:p>
        </p:txBody>
      </p:sp>
      <p:sp>
        <p:nvSpPr>
          <p:cNvPr id="4" name="Organigramme : Alternative 3"/>
          <p:cNvSpPr/>
          <p:nvPr/>
        </p:nvSpPr>
        <p:spPr>
          <a:xfrm>
            <a:off x="1438141" y="3530421"/>
            <a:ext cx="9547538"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a:latin typeface="Times New Roman" panose="02020603050405020304" pitchFamily="18" charset="0"/>
                <a:cs typeface="Times New Roman" panose="02020603050405020304" pitchFamily="18" charset="0"/>
              </a:rPr>
              <a:t>sur le Cloud, vous êtes responsable de la sécurité de vos applications, tout simplement parce que ce sont vos applications.</a:t>
            </a:r>
          </a:p>
        </p:txBody>
      </p:sp>
      <p:sp>
        <p:nvSpPr>
          <p:cNvPr id="5" name="Organigramme : Alternative 4"/>
          <p:cNvSpPr/>
          <p:nvPr/>
        </p:nvSpPr>
        <p:spPr>
          <a:xfrm>
            <a:off x="1451020" y="2446572"/>
            <a:ext cx="9547538"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a:latin typeface="Times New Roman" panose="02020603050405020304" pitchFamily="18" charset="0"/>
                <a:cs typeface="Times New Roman" panose="02020603050405020304" pitchFamily="18" charset="0"/>
              </a:rPr>
              <a:t>Si votre application est déployée sur le Cloud, comment savoir si — ou quand — elle fait l’objet d’une attaque ?</a:t>
            </a:r>
          </a:p>
        </p:txBody>
      </p:sp>
      <p:sp>
        <p:nvSpPr>
          <p:cNvPr id="6" name="Organigramme : Alternative 5"/>
          <p:cNvSpPr/>
          <p:nvPr/>
        </p:nvSpPr>
        <p:spPr>
          <a:xfrm>
            <a:off x="1403798" y="1408895"/>
            <a:ext cx="9684912"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a:latin typeface="Times New Roman" panose="02020603050405020304" pitchFamily="18" charset="0"/>
                <a:cs typeface="Times New Roman" panose="02020603050405020304" pitchFamily="18" charset="0"/>
              </a:rPr>
              <a:t>Dans le cloud nous allons parler de </a:t>
            </a:r>
            <a:r>
              <a:rPr lang="fr-FR" sz="2400" dirty="0" err="1">
                <a:latin typeface="Times New Roman" panose="02020603050405020304" pitchFamily="18" charset="0"/>
                <a:cs typeface="Times New Roman" panose="02020603050405020304" pitchFamily="18" charset="0"/>
              </a:rPr>
              <a:t>securiter</a:t>
            </a:r>
            <a:r>
              <a:rPr lang="fr-FR" sz="2400" dirty="0">
                <a:latin typeface="Times New Roman" panose="02020603050405020304" pitchFamily="18" charset="0"/>
                <a:cs typeface="Times New Roman" panose="02020603050405020304" pitchFamily="18" charset="0"/>
              </a:rPr>
              <a:t> selon le PASS , IASS, SASS</a:t>
            </a:r>
          </a:p>
        </p:txBody>
      </p:sp>
      <p:sp>
        <p:nvSpPr>
          <p:cNvPr id="8" name="Organigramme : Alternative 7"/>
          <p:cNvSpPr/>
          <p:nvPr/>
        </p:nvSpPr>
        <p:spPr>
          <a:xfrm>
            <a:off x="1541172" y="4677983"/>
            <a:ext cx="9547538" cy="914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a:latin typeface="Times New Roman" panose="02020603050405020304" pitchFamily="18" charset="0"/>
                <a:cs typeface="Times New Roman" panose="02020603050405020304" pitchFamily="18" charset="0"/>
              </a:rPr>
              <a:t>Dans la suite de notre travail nous allons vous parler de authentification et de l'</a:t>
            </a:r>
            <a:r>
              <a:rPr lang="fr-FR" sz="2400" dirty="0" err="1">
                <a:latin typeface="Times New Roman" panose="02020603050405020304" pitchFamily="18" charset="0"/>
                <a:cs typeface="Times New Roman" panose="02020603050405020304" pitchFamily="18" charset="0"/>
              </a:rPr>
              <a:t>authorisation</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32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6045" y="647784"/>
            <a:ext cx="4256550" cy="556434"/>
          </a:xfrm>
          <a:prstGeom prst="rect">
            <a:avLst/>
          </a:prstGeom>
        </p:spPr>
        <p:txBody>
          <a:bodyPr wrap="none">
            <a:spAutoFit/>
          </a:bodyPr>
          <a:lstStyle/>
          <a:p>
            <a:pPr>
              <a:lnSpc>
                <a:spcPct val="115000"/>
              </a:lnSpc>
              <a:spcAft>
                <a:spcPts val="1000"/>
              </a:spcAft>
            </a:pPr>
            <a:r>
              <a:rPr lang="fr-FR" sz="2800" dirty="0">
                <a:latin typeface="Calibri" panose="020F0502020204030204" pitchFamily="34" charset="0"/>
                <a:ea typeface="Times New Roman" panose="02020603050405020304" pitchFamily="18" charset="0"/>
                <a:cs typeface="Calibri" panose="020F0502020204030204" pitchFamily="34" charset="0"/>
              </a:rPr>
              <a:t>I )   </a:t>
            </a:r>
            <a:r>
              <a:rPr lang="fr-FR" sz="28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AUTHENTIFICATION </a:t>
            </a:r>
            <a:endParaRPr lang="fr-FR" sz="280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978796" y="1360645"/>
            <a:ext cx="10637948" cy="1754326"/>
          </a:xfrm>
          <a:prstGeom prst="rect">
            <a:avLst/>
          </a:prstGeom>
        </p:spPr>
        <p:txBody>
          <a:bodyPr wrap="square">
            <a:spAutoFit/>
          </a:bodyPr>
          <a:lstStyle/>
          <a:p>
            <a:pPr lvl="1">
              <a:lnSpc>
                <a:spcPct val="150000"/>
              </a:lnSpc>
            </a:pPr>
            <a:r>
              <a:rPr lang="fr-FR" sz="2400" dirty="0">
                <a:solidFill>
                  <a:schemeClr val="bg1">
                    <a:lumMod val="65000"/>
                    <a:lumOff val="35000"/>
                  </a:schemeClr>
                </a:solidFill>
                <a:latin typeface="Times New Roman" panose="02020603050405020304" pitchFamily="18" charset="0"/>
                <a:cs typeface="Times New Roman" panose="02020603050405020304" pitchFamily="18" charset="0"/>
              </a:rPr>
              <a:t>     L’authentification est une procédure, par laquelle un système informatique certifie l’identité d’une personne ou d’un ordinateur. Le but de cette procédure étant d’autoriser la personne à accéder à certaines ressources sécurisées.</a:t>
            </a:r>
          </a:p>
        </p:txBody>
      </p:sp>
    </p:spTree>
    <p:extLst>
      <p:ext uri="{BB962C8B-B14F-4D97-AF65-F5344CB8AC3E}">
        <p14:creationId xmlns:p14="http://schemas.microsoft.com/office/powerpoint/2010/main" val="138164509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rganigramme : Alternative 2"/>
          <p:cNvSpPr/>
          <p:nvPr/>
        </p:nvSpPr>
        <p:spPr>
          <a:xfrm>
            <a:off x="2318198" y="283335"/>
            <a:ext cx="7547019" cy="92727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2400" dirty="0"/>
              <a:t>   </a:t>
            </a:r>
            <a:r>
              <a:rPr lang="fr-FR" sz="2400" dirty="0">
                <a:latin typeface="Times New Roman" panose="02020603050405020304" pitchFamily="18" charset="0"/>
                <a:cs typeface="Times New Roman" panose="02020603050405020304" pitchFamily="18" charset="0"/>
              </a:rPr>
              <a:t>II</a:t>
            </a:r>
            <a:r>
              <a:rPr lang="en-US" sz="2400" dirty="0">
                <a:latin typeface="Times New Roman" panose="02020603050405020304" pitchFamily="18" charset="0"/>
                <a:cs typeface="Times New Roman" panose="02020603050405020304" pitchFamily="18" charset="0"/>
              </a:rPr>
              <a:t>)  LES</a:t>
            </a:r>
            <a:r>
              <a:rPr lang="fr-F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DIFFERENTS TYPE D'AUHTENTIFICATION </a:t>
            </a:r>
            <a:endParaRPr lang="fr-FR" sz="2400" dirty="0"/>
          </a:p>
        </p:txBody>
      </p:sp>
      <p:sp>
        <p:nvSpPr>
          <p:cNvPr id="4" name="Rectangle 3"/>
          <p:cNvSpPr/>
          <p:nvPr/>
        </p:nvSpPr>
        <p:spPr>
          <a:xfrm>
            <a:off x="3044065" y="1497791"/>
            <a:ext cx="5354415" cy="418513"/>
          </a:xfrm>
          <a:prstGeom prst="rect">
            <a:avLst/>
          </a:prstGeom>
        </p:spPr>
        <p:txBody>
          <a:bodyPr wrap="none">
            <a:spAutoFit/>
          </a:bodyPr>
          <a:lstStyle/>
          <a:p>
            <a:pPr>
              <a:lnSpc>
                <a:spcPct val="115000"/>
              </a:lnSpc>
              <a:spcAft>
                <a:spcPts val="1000"/>
              </a:spcAft>
            </a:pPr>
            <a:r>
              <a:rPr lang="en-US" dirty="0">
                <a:latin typeface="Calibri" panose="020F0502020204030204" pitchFamily="34" charset="0"/>
                <a:ea typeface="Times New Roman" panose="02020603050405020304" pitchFamily="18" charset="0"/>
                <a:cs typeface="Calibri" panose="020F0502020204030204" pitchFamily="34" charset="0"/>
              </a:rPr>
              <a:t>A)  </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AUTHENTIFICATION PAR MOT DE PASSE</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850006" y="1916304"/>
            <a:ext cx="11230377" cy="1200329"/>
          </a:xfrm>
          <a:prstGeom prst="rect">
            <a:avLst/>
          </a:prstGeom>
        </p:spPr>
        <p:txBody>
          <a:bodyPr wrap="square">
            <a:spAutoFit/>
          </a:bodyPr>
          <a:lstStyle/>
          <a:p>
            <a:pPr>
              <a:lnSpc>
                <a:spcPct val="150000"/>
              </a:lnSpc>
              <a:spcAft>
                <a:spcPts val="10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L’authentification</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unique par mot de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passe</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prend</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charge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toutes</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les applications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basées</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le Cloud qui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possèdent</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une</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page de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connexion</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HTML.</a:t>
            </a:r>
            <a:endParaRPr lang="fr-F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2169687" y="3122968"/>
            <a:ext cx="7463710" cy="2582319"/>
          </a:xfrm>
          <a:prstGeom prst="rect">
            <a:avLst/>
          </a:prstGeom>
          <a:noFill/>
          <a:ln>
            <a:noFill/>
          </a:ln>
        </p:spPr>
      </p:pic>
    </p:spTree>
    <p:extLst>
      <p:ext uri="{BB962C8B-B14F-4D97-AF65-F5344CB8AC3E}">
        <p14:creationId xmlns:p14="http://schemas.microsoft.com/office/powerpoint/2010/main" val="256198372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795" y="94117"/>
            <a:ext cx="10586433" cy="6273512"/>
          </a:xfrm>
          <a:prstGeom prst="rect">
            <a:avLst/>
          </a:prstGeom>
        </p:spPr>
        <p:txBody>
          <a:bodyPr wrap="square">
            <a:spAutoFit/>
          </a:bodyPr>
          <a:lstStyle/>
          <a:p>
            <a:pPr>
              <a:lnSpc>
                <a:spcPct val="150000"/>
              </a:lnSpc>
              <a:spcAft>
                <a:spcPts val="1000"/>
              </a:spcAft>
            </a:pP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Composants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du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système</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pP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Accède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application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des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formes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partir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My Apps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ou</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visitant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directement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le site</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pP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Navigateur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Web :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Composant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avec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lequel</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interagit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pour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accéder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l’URL</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externe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l’application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accède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l’application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des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formulaires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via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l’extension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MyApps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Arial" panose="020B0604020202020204" pitchFamily="34" charset="0"/>
              <a:buChar char="*"/>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extension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MyApps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Identifie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l’application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SSO (single sing-on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service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d’authentification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session et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qui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permet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 un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d’utilizer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ensemble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d’information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d’identification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basée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un mot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passe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configuré</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fournit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les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informations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d’identification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au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formulaire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connexion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L’extension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MyApps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installée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sur le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navigateur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Web.</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nSpc>
                <a:spcPct val="150000"/>
              </a:lnSpc>
              <a:spcAft>
                <a:spcPts val="1000"/>
              </a:spcAft>
              <a:buFont typeface="Arial" panose="020B0604020202020204" pitchFamily="34" charset="0"/>
              <a:buChar char="*"/>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Azure AD :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Authentifie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40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6" y="0"/>
            <a:ext cx="10882648" cy="2938753"/>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Times New Roman" panose="02020603050405020304" pitchFamily="18" charset="0"/>
                <a:cs typeface="Calibri" panose="020F0502020204030204" pitchFamily="34" charset="0"/>
              </a:rPr>
              <a:t> </a:t>
            </a:r>
            <a:endParaRPr lang="fr-FR"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b)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L’authentification</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multifacteur</a:t>
            </a:r>
            <a:endPar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L’authentification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multifacteur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processus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dans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lequel</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utilisateur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invité</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à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utiliser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des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formes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d’identification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supplémentaires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au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cours</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d’un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événement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connexion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Par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exemple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il</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peut</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s’agir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qui le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concerne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d’entrer</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un code sur son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téléphone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portable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ou</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de scanner son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empreinte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digitale</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Calibri" panose="020F0502020204030204" pitchFamily="34" charset="0"/>
              </a:rPr>
              <a:t> </a:t>
            </a:r>
            <a:endParaRPr lang="fr-FR"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rcRect/>
          <a:stretch>
            <a:fillRect/>
          </a:stretch>
        </p:blipFill>
        <p:spPr bwMode="auto">
          <a:xfrm>
            <a:off x="1783724" y="2647480"/>
            <a:ext cx="8603087" cy="2710131"/>
          </a:xfrm>
          <a:prstGeom prst="rect">
            <a:avLst/>
          </a:prstGeom>
          <a:noFill/>
          <a:ln>
            <a:noFill/>
          </a:ln>
        </p:spPr>
      </p:pic>
    </p:spTree>
    <p:extLst>
      <p:ext uri="{BB962C8B-B14F-4D97-AF65-F5344CB8AC3E}">
        <p14:creationId xmlns:p14="http://schemas.microsoft.com/office/powerpoint/2010/main" val="37909635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1453</TotalTime>
  <Words>1084</Words>
  <Application>Microsoft Office PowerPoint</Application>
  <PresentationFormat>Grand écran</PresentationFormat>
  <Paragraphs>82</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Calibri</vt:lpstr>
      <vt:lpstr>Times New Roman</vt:lpstr>
      <vt:lpstr>Tw Cen MT</vt:lpstr>
      <vt:lpstr>Wingdings</vt:lpstr>
      <vt:lpstr>Circuit</vt:lpstr>
      <vt:lpstr>INTRODUCTION AU CLOUD        COMPUTING  THEME : SECURITER DES APPLICATIONs DU CLOUD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N T R O D U C T I O N A U C L O U D C O M P U T I N G         S E C U R I T E R D E S A P P L I C A T I O N D U C L O U D</dc:title>
  <dc:creator>ThePilot237</dc:creator>
  <cp:lastModifiedBy>LATITUDE</cp:lastModifiedBy>
  <cp:revision>33</cp:revision>
  <dcterms:created xsi:type="dcterms:W3CDTF">2022-06-13T13:18:45Z</dcterms:created>
  <dcterms:modified xsi:type="dcterms:W3CDTF">2022-07-02T19:23:40Z</dcterms:modified>
</cp:coreProperties>
</file>