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103E88-A0FA-4AEB-902B-45DBE1B5D6F6}"/>
              </a:ext>
            </a:extLst>
          </p:cNvPr>
          <p:cNvSpPr/>
          <p:nvPr/>
        </p:nvSpPr>
        <p:spPr>
          <a:xfrm>
            <a:off x="2995149" y="1647825"/>
            <a:ext cx="5953125" cy="502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fr-FR" sz="2000" b="1" u="sng">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THEME</a:t>
            </a:r>
            <a:endParaRPr lang="en-US" sz="1100">
              <a:effectLst/>
              <a:ea typeface="Calibri" panose="020F0502020204030204" pitchFamily="34" charset="0"/>
              <a:cs typeface="Times New Roman" panose="02020603050405020304" pitchFamily="18" charset="0"/>
            </a:endParaRPr>
          </a:p>
        </p:txBody>
      </p:sp>
      <p:sp>
        <p:nvSpPr>
          <p:cNvPr id="15" name="Carré corné 15">
            <a:extLst>
              <a:ext uri="{FF2B5EF4-FFF2-40B4-BE49-F238E27FC236}">
                <a16:creationId xmlns:a16="http://schemas.microsoft.com/office/drawing/2014/main" id="{E26589FD-C70A-406C-B870-555D24004C89}"/>
              </a:ext>
            </a:extLst>
          </p:cNvPr>
          <p:cNvSpPr/>
          <p:nvPr/>
        </p:nvSpPr>
        <p:spPr>
          <a:xfrm>
            <a:off x="3128010" y="2276475"/>
            <a:ext cx="5935980" cy="1152525"/>
          </a:xfrm>
          <a:prstGeom prst="foldedCorner">
            <a:avLst/>
          </a:prstGeom>
          <a:ln/>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fr-FR"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LA CONCEPTION D’UN CAHIER DES CHARGES LOGICIEL, LA MODELISATION DES PROCESSUS DE GESTION ET LES PATRONS</a:t>
            </a:r>
            <a:r>
              <a:rPr lang="fr-FR" sz="20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DE CONCEPTION</a:t>
            </a:r>
            <a:endParaRPr lang="en-US" sz="11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fr-FR" sz="1100"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4DF469F0-2F33-4C7D-9806-195D02DBA129}"/>
              </a:ext>
            </a:extLst>
          </p:cNvPr>
          <p:cNvSpPr/>
          <p:nvPr/>
        </p:nvSpPr>
        <p:spPr>
          <a:xfrm>
            <a:off x="3798853" y="3619315"/>
            <a:ext cx="4185920" cy="6781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Rédigé</a:t>
            </a:r>
            <a:r>
              <a:rPr lang="en-US"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 </a:t>
            </a:r>
            <a:r>
              <a:rPr lang="en-US" sz="14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présenté</a:t>
            </a:r>
            <a:r>
              <a:rPr lang="en-US" sz="1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par:</a:t>
            </a:r>
            <a:endParaRPr lang="en-US" sz="1100" dirty="0">
              <a:effectLst/>
              <a:ea typeface="Calibri" panose="020F0502020204030204" pitchFamily="34" charset="0"/>
              <a:cs typeface="Times New Roman" panose="02020603050405020304" pitchFamily="18" charset="0"/>
            </a:endParaRPr>
          </a:p>
          <a:p>
            <a:pPr marL="342900" marR="0" lvl="0" indent="-342900" algn="ctr">
              <a:lnSpc>
                <a:spcPct val="107000"/>
              </a:lnSpc>
              <a:spcBef>
                <a:spcPts val="0"/>
              </a:spcBef>
              <a:spcAft>
                <a:spcPts val="800"/>
              </a:spcAft>
              <a:buFont typeface="Symbol" panose="05050102010706020507" pitchFamily="18" charset="2"/>
              <a:buChar char=""/>
            </a:pPr>
            <a:r>
              <a:rPr lang="fr-FR"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Esther ENO EFFIONG</a:t>
            </a:r>
            <a:endParaRPr lang="en-US" sz="1100" dirty="0">
              <a:effectLst/>
              <a:ea typeface="Calibri" panose="020F0502020204030204" pitchFamily="34" charset="0"/>
              <a:cs typeface="Times New Roman" panose="02020603050405020304" pitchFamily="18" charset="0"/>
            </a:endParaRPr>
          </a:p>
        </p:txBody>
      </p:sp>
      <p:pic>
        <p:nvPicPr>
          <p:cNvPr id="17" name="Image 16">
            <a:extLst>
              <a:ext uri="{FF2B5EF4-FFF2-40B4-BE49-F238E27FC236}">
                <a16:creationId xmlns:a16="http://schemas.microsoft.com/office/drawing/2014/main" id="{A77E0E4C-CFF6-4EF4-85AB-C19FB26B89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3519" y="0"/>
            <a:ext cx="2223351" cy="1152525"/>
          </a:xfrm>
          <a:prstGeom prst="rect">
            <a:avLst/>
          </a:prstGeom>
          <a:noFill/>
          <a:ln>
            <a:noFill/>
          </a:ln>
        </p:spPr>
      </p:pic>
      <p:sp>
        <p:nvSpPr>
          <p:cNvPr id="18" name="Rectangle 17">
            <a:extLst>
              <a:ext uri="{FF2B5EF4-FFF2-40B4-BE49-F238E27FC236}">
                <a16:creationId xmlns:a16="http://schemas.microsoft.com/office/drawing/2014/main" id="{2253F185-F20D-4E1C-9BB4-0C9375C45600}"/>
              </a:ext>
            </a:extLst>
          </p:cNvPr>
          <p:cNvSpPr/>
          <p:nvPr/>
        </p:nvSpPr>
        <p:spPr>
          <a:xfrm>
            <a:off x="4813471" y="4522470"/>
            <a:ext cx="2316480" cy="75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50000"/>
              </a:lnSpc>
              <a:spcBef>
                <a:spcPts val="0"/>
              </a:spcBef>
              <a:spcAft>
                <a:spcPts val="0"/>
              </a:spcAft>
            </a:pPr>
            <a:r>
              <a:rPr lang="fr-FR" sz="1400" b="1" i="1" dirty="0">
                <a:solidFill>
                  <a:srgbClr val="1F4E79"/>
                </a:solidFill>
                <a:effectLst/>
                <a:latin typeface="Times New Roman" panose="02020603050405020304" pitchFamily="18" charset="0"/>
                <a:ea typeface="Calibri" panose="020F0502020204030204" pitchFamily="34" charset="0"/>
                <a:cs typeface="Times New Roman" panose="02020603050405020304" pitchFamily="18" charset="0"/>
              </a:rPr>
              <a:t>FILIERE : Génie Logiciel</a:t>
            </a:r>
            <a:endParaRPr lang="en-US" sz="1100" dirty="0">
              <a:effectLst/>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fr-FR" sz="1400" b="1" i="1" dirty="0">
                <a:solidFill>
                  <a:srgbClr val="1F4E79"/>
                </a:solidFill>
                <a:effectLst/>
                <a:latin typeface="Times New Roman" panose="02020603050405020304" pitchFamily="18" charset="0"/>
                <a:ea typeface="Calibri" panose="020F0502020204030204" pitchFamily="34" charset="0"/>
                <a:cs typeface="Times New Roman" panose="02020603050405020304" pitchFamily="18" charset="0"/>
              </a:rPr>
              <a:t>Niveau : BAC + 2</a:t>
            </a:r>
            <a:endParaRPr lang="en-US" sz="1100" dirty="0">
              <a:effectLst/>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CD7E7F89-9FC2-4DB5-AD56-D54D9138A01C}"/>
              </a:ext>
            </a:extLst>
          </p:cNvPr>
          <p:cNvSpPr/>
          <p:nvPr/>
        </p:nvSpPr>
        <p:spPr>
          <a:xfrm>
            <a:off x="4564380" y="5501825"/>
            <a:ext cx="3063240" cy="727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fr-FR" sz="13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Supervisé par :</a:t>
            </a:r>
            <a:endParaRPr lang="en-US" sz="11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fr-FR" sz="13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 MBANJOCK Frédérick Didier</a:t>
            </a:r>
            <a:endParaRPr lang="en-US" sz="1100" dirty="0">
              <a:effectLst/>
              <a:ea typeface="Calibri" panose="020F0502020204030204" pitchFamily="34" charset="0"/>
              <a:cs typeface="Times New Roman" panose="02020603050405020304" pitchFamily="18" charset="0"/>
            </a:endParaRPr>
          </a:p>
        </p:txBody>
      </p:sp>
      <p:sp>
        <p:nvSpPr>
          <p:cNvPr id="20" name="Rectangle à coins arrondis 3">
            <a:extLst>
              <a:ext uri="{FF2B5EF4-FFF2-40B4-BE49-F238E27FC236}">
                <a16:creationId xmlns:a16="http://schemas.microsoft.com/office/drawing/2014/main" id="{05ED3AB6-05B3-45CE-A8DC-A31DB3CBE5A5}"/>
              </a:ext>
            </a:extLst>
          </p:cNvPr>
          <p:cNvSpPr/>
          <p:nvPr/>
        </p:nvSpPr>
        <p:spPr>
          <a:xfrm>
            <a:off x="7895947" y="6078615"/>
            <a:ext cx="3200400" cy="508616"/>
          </a:xfrm>
          <a:prstGeom prst="roundRect">
            <a:avLst/>
          </a:prstGeom>
          <a:ln/>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i="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ANNEE ACADEMIQUE : 2021 / 2022</a:t>
            </a:r>
            <a:endParaRPr lang="en-US" sz="110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5262425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AD01FD-9A34-4866-921C-D181D3404816}"/>
              </a:ext>
            </a:extLst>
          </p:cNvPr>
          <p:cNvSpPr/>
          <p:nvPr/>
        </p:nvSpPr>
        <p:spPr>
          <a:xfrm>
            <a:off x="1672492" y="188738"/>
            <a:ext cx="10019324" cy="5561844"/>
          </a:xfrm>
          <a:prstGeom prst="rect">
            <a:avLst/>
          </a:prstGeom>
        </p:spPr>
        <p:txBody>
          <a:bodyPr wrap="square">
            <a:spAutoFit/>
          </a:bodyPr>
          <a:lstStyle/>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Les </a:t>
            </a:r>
            <a:r>
              <a:rPr lang="fr-FR" b="1" dirty="0">
                <a:latin typeface="Times New Roman" panose="02020603050405020304" pitchFamily="18" charset="0"/>
                <a:ea typeface="Calibri" panose="020F0502020204030204" pitchFamily="34" charset="0"/>
                <a:cs typeface="Times New Roman" panose="02020603050405020304" pitchFamily="18" charset="0"/>
              </a:rPr>
              <a:t>principaux défauts </a:t>
            </a:r>
            <a:r>
              <a:rPr lang="fr-FR" dirty="0">
                <a:latin typeface="Times New Roman" panose="02020603050405020304" pitchFamily="18" charset="0"/>
                <a:ea typeface="Calibri" panose="020F0502020204030204" pitchFamily="34" charset="0"/>
                <a:cs typeface="Times New Roman" panose="02020603050405020304" pitchFamily="18" charset="0"/>
              </a:rPr>
              <a:t>de la </a:t>
            </a:r>
            <a:r>
              <a:rPr lang="fr-FR" dirty="0" err="1">
                <a:latin typeface="Times New Roman" panose="02020603050405020304" pitchFamily="18" charset="0"/>
                <a:ea typeface="Calibri" panose="020F0502020204030204" pitchFamily="34" charset="0"/>
                <a:cs typeface="Times New Roman" panose="02020603050405020304" pitchFamily="18" charset="0"/>
              </a:rPr>
              <a:t>redaction</a:t>
            </a:r>
            <a:r>
              <a:rPr lang="fr-FR" dirty="0">
                <a:latin typeface="Times New Roman" panose="02020603050405020304" pitchFamily="18" charset="0"/>
                <a:ea typeface="Calibri" panose="020F0502020204030204" pitchFamily="34" charset="0"/>
                <a:cs typeface="Times New Roman" panose="02020603050405020304" pitchFamily="18" charset="0"/>
              </a:rPr>
              <a:t> des exigences sont: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Le bruit: information non pertinente voire inutile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Le </a:t>
            </a:r>
            <a:r>
              <a:rPr lang="fr-FR" dirty="0" err="1">
                <a:latin typeface="Times New Roman" panose="02020603050405020304" pitchFamily="18" charset="0"/>
                <a:ea typeface="Calibri" panose="020F0502020204030204" pitchFamily="34" charset="0"/>
                <a:cs typeface="Times New Roman" panose="02020603050405020304" pitchFamily="18" charset="0"/>
              </a:rPr>
              <a:t>remods</a:t>
            </a:r>
            <a:r>
              <a:rPr lang="fr-FR" dirty="0">
                <a:latin typeface="Times New Roman" panose="02020603050405020304" pitchFamily="18" charset="0"/>
                <a:ea typeface="Calibri" panose="020F0502020204030204" pitchFamily="34" charset="0"/>
                <a:cs typeface="Times New Roman" panose="02020603050405020304" pitchFamily="18" charset="0"/>
              </a:rPr>
              <a:t>: forme de bruit qui modifie le texte a </a:t>
            </a:r>
            <a:r>
              <a:rPr lang="fr-FR" dirty="0" err="1">
                <a:latin typeface="Times New Roman" panose="02020603050405020304" pitchFamily="18" charset="0"/>
                <a:ea typeface="Calibri" panose="020F0502020204030204" pitchFamily="34" charset="0"/>
                <a:cs typeface="Times New Roman" panose="02020603050405020304" pitchFamily="18" charset="0"/>
              </a:rPr>
              <a:t>prosteriori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Le silence: </a:t>
            </a:r>
            <a:r>
              <a:rPr lang="fr-FR" dirty="0" err="1">
                <a:latin typeface="Times New Roman" panose="02020603050405020304" pitchFamily="18" charset="0"/>
                <a:ea typeface="Calibri" panose="020F0502020204030204" pitchFamily="34" charset="0"/>
                <a:cs typeface="Times New Roman" panose="02020603050405020304" pitchFamily="18" charset="0"/>
              </a:rPr>
              <a:t>abscence</a:t>
            </a:r>
            <a:r>
              <a:rPr lang="fr-FR" dirty="0">
                <a:latin typeface="Times New Roman" panose="02020603050405020304" pitchFamily="18" charset="0"/>
                <a:ea typeface="Calibri" panose="020F0502020204030204" pitchFamily="34" charset="0"/>
                <a:cs typeface="Times New Roman" panose="02020603050405020304" pitchFamily="18" charset="0"/>
              </a:rPr>
              <a:t> d'information ou de notions non explicitées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La sur-spécification: en dire trop sur la solution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L'incohérence: </a:t>
            </a:r>
            <a:r>
              <a:rPr lang="fr-FR" dirty="0" err="1">
                <a:latin typeface="Times New Roman" panose="02020603050405020304" pitchFamily="18" charset="0"/>
                <a:ea typeface="Calibri" panose="020F0502020204030204" pitchFamily="34" charset="0"/>
                <a:cs typeface="Times New Roman" panose="02020603050405020304" pitchFamily="18" charset="0"/>
              </a:rPr>
              <a:t>contadiction</a:t>
            </a:r>
            <a:r>
              <a:rPr lang="fr-FR" dirty="0">
                <a:latin typeface="Times New Roman" panose="02020603050405020304" pitchFamily="18" charset="0"/>
                <a:ea typeface="Calibri" panose="020F0502020204030204" pitchFamily="34" charset="0"/>
                <a:cs typeface="Times New Roman" panose="02020603050405020304" pitchFamily="18" charset="0"/>
              </a:rPr>
              <a:t> interne ou exigences incompatibles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a:t>
            </a:r>
            <a:r>
              <a:rPr lang="fr-FR" dirty="0" err="1">
                <a:latin typeface="Times New Roman" panose="02020603050405020304" pitchFamily="18" charset="0"/>
                <a:ea typeface="Calibri" panose="020F0502020204030204" pitchFamily="34" charset="0"/>
                <a:cs typeface="Times New Roman" panose="02020603050405020304" pitchFamily="18" charset="0"/>
              </a:rPr>
              <a:t>ambiguité</a:t>
            </a:r>
            <a:r>
              <a:rPr lang="fr-FR" dirty="0">
                <a:latin typeface="Times New Roman" panose="02020603050405020304" pitchFamily="18" charset="0"/>
                <a:ea typeface="Calibri" panose="020F0502020204030204" pitchFamily="34" charset="0"/>
                <a:cs typeface="Times New Roman" panose="02020603050405020304" pitchFamily="18" charset="0"/>
              </a:rPr>
              <a:t>: termes imprécis avec plusieurs interprétation possibles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L'exigence non vérifiable et/ou inexistante, la redondance, le non-respect du standard</a:t>
            </a:r>
          </a:p>
          <a:p>
            <a:pPr algn="just"/>
            <a:r>
              <a:rPr lang="fr-FR" dirty="0">
                <a:latin typeface="Times New Roman" panose="02020603050405020304" pitchFamily="18" charset="0"/>
                <a:cs typeface="Times New Roman" panose="02020603050405020304" pitchFamily="18" charset="0"/>
              </a:rPr>
              <a:t>Pour éviter ces défauts, une exigence doit être:</a:t>
            </a:r>
          </a:p>
          <a:p>
            <a:pPr algn="just"/>
            <a:endParaRPr lang="en-US" dirty="0">
              <a:latin typeface="Times New Roman" panose="02020603050405020304" pitchFamily="18" charset="0"/>
              <a:cs typeface="Times New Roman" panose="02020603050405020304" pitchFamily="18" charset="0"/>
            </a:endParaRPr>
          </a:p>
          <a:p>
            <a:pPr lvl="0" algn="just"/>
            <a:r>
              <a:rPr lang="fr-FR" dirty="0">
                <a:latin typeface="Times New Roman" panose="02020603050405020304" pitchFamily="18" charset="0"/>
                <a:cs typeface="Times New Roman" panose="02020603050405020304" pitchFamily="18" charset="0"/>
              </a:rPr>
              <a:t>*     Complète et précise: reflète les besoin de l'utilisateur afin qu'il puisse satisfaire ses besoins métiers, tout en étant parfaitement compréhensibles par toutes les parties prenantes. </a:t>
            </a:r>
            <a:r>
              <a:rPr lang="fr-FR" u="sng" dirty="0">
                <a:latin typeface="Times New Roman" panose="02020603050405020304" pitchFamily="18" charset="0"/>
                <a:cs typeface="Times New Roman" panose="02020603050405020304" pitchFamily="18" charset="0"/>
              </a:rPr>
              <a:t>Exemple: </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Lapplication</a:t>
            </a:r>
            <a:r>
              <a:rPr lang="fr-FR" dirty="0">
                <a:latin typeface="Times New Roman" panose="02020603050405020304" pitchFamily="18" charset="0"/>
                <a:cs typeface="Times New Roman" panose="02020603050405020304" pitchFamily="18" charset="0"/>
              </a:rPr>
              <a:t> devra utiliser les systèmes de paiements OM et </a:t>
            </a:r>
            <a:r>
              <a:rPr lang="fr-FR" dirty="0" err="1">
                <a:latin typeface="Times New Roman" panose="02020603050405020304" pitchFamily="18" charset="0"/>
                <a:cs typeface="Times New Roman" panose="02020603050405020304" pitchFamily="18" charset="0"/>
              </a:rPr>
              <a:t>MoMo</a:t>
            </a:r>
            <a:r>
              <a:rPr lang="fr-FR" dirty="0">
                <a:latin typeface="Times New Roman" panose="02020603050405020304" pitchFamily="18" charset="0"/>
                <a:cs typeface="Times New Roman" panose="02020603050405020304" pitchFamily="18" charset="0"/>
              </a:rPr>
              <a:t>" et non "L'application doit être intégrée aux système </a:t>
            </a:r>
            <a:r>
              <a:rPr lang="fr-FR" dirty="0" err="1">
                <a:latin typeface="Times New Roman" panose="02020603050405020304" pitchFamily="18" charset="0"/>
                <a:cs typeface="Times New Roman" panose="02020603050405020304" pitchFamily="18" charset="0"/>
              </a:rPr>
              <a:t>depaiement</a:t>
            </a:r>
            <a:r>
              <a:rPr lang="fr-FR"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R="0" lvl="0" algn="just">
              <a:lnSpc>
                <a:spcPct val="115000"/>
              </a:lnSpc>
              <a:spcBef>
                <a:spcPts val="0"/>
              </a:spcBef>
              <a:spcAft>
                <a:spcPts val="10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1605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64A976-0354-423F-9463-C8D560B5DE51}"/>
              </a:ext>
            </a:extLst>
          </p:cNvPr>
          <p:cNvSpPr/>
          <p:nvPr/>
        </p:nvSpPr>
        <p:spPr>
          <a:xfrm>
            <a:off x="1633491" y="822024"/>
            <a:ext cx="10209321" cy="4726230"/>
          </a:xfrm>
          <a:prstGeom prst="rect">
            <a:avLst/>
          </a:prstGeom>
        </p:spPr>
        <p:txBody>
          <a:bodyPr wrap="square">
            <a:spAutoFit/>
          </a:bodyPr>
          <a:lstStyle/>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Consistante: exigences non contradictoire ni redondante mais compatibles les unes avec les autres afin de clarifier les fonctionnalités demandées pour toutes les parties prenantes.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Mesurable: les exigences doivent être rédigées au niveau de la fonctionnalité de base du point de vue de l'utilisateur. L'exigence de haut niveau doit être décomposée par niveau de granularité afin de clarifier les exigences. Toutes les exigences doivent être présentées en tant qu'entités </a:t>
            </a:r>
            <a:r>
              <a:rPr lang="fr-FR" dirty="0" err="1">
                <a:latin typeface="Times New Roman" panose="02020603050405020304" pitchFamily="18" charset="0"/>
                <a:ea typeface="Calibri" panose="020F0502020204030204" pitchFamily="34" charset="0"/>
                <a:cs typeface="Times New Roman" panose="02020603050405020304" pitchFamily="18" charset="0"/>
              </a:rPr>
              <a:t>inviduelles</a:t>
            </a:r>
            <a:r>
              <a:rPr lang="fr-FR" dirty="0">
                <a:latin typeface="Times New Roman" panose="02020603050405020304" pitchFamily="18" charset="0"/>
                <a:ea typeface="Calibri" panose="020F0502020204030204" pitchFamily="34" charset="0"/>
                <a:cs typeface="Times New Roman" panose="02020603050405020304" pitchFamily="18" charset="0"/>
              </a:rPr>
              <a:t> et </a:t>
            </a:r>
            <a:r>
              <a:rPr lang="fr-FR" dirty="0" err="1">
                <a:latin typeface="Times New Roman" panose="02020603050405020304" pitchFamily="18" charset="0"/>
                <a:ea typeface="Calibri" panose="020F0502020204030204" pitchFamily="34" charset="0"/>
                <a:cs typeface="Times New Roman" panose="02020603050405020304" pitchFamily="18" charset="0"/>
              </a:rPr>
              <a:t>distintes</a:t>
            </a:r>
            <a:r>
              <a:rPr lang="fr-FR"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Vérifiable: pas de termes abstraites mais quantitatifs(exigences non fonctionnelles) et mesurables. Pour rendre une exigence vérifiable, il faut imaginer la manière dont elle sera </a:t>
            </a:r>
            <a:r>
              <a:rPr lang="fr-FR" dirty="0" err="1">
                <a:latin typeface="Times New Roman" panose="02020603050405020304" pitchFamily="18" charset="0"/>
                <a:ea typeface="Calibri" panose="020F0502020204030204" pitchFamily="34" charset="0"/>
                <a:cs typeface="Times New Roman" panose="02020603050405020304" pitchFamily="18" charset="0"/>
              </a:rPr>
              <a:t>verifiée</a:t>
            </a:r>
            <a:r>
              <a:rPr lang="fr-FR" dirty="0">
                <a:latin typeface="Times New Roman" panose="02020603050405020304" pitchFamily="18" charset="0"/>
                <a:ea typeface="Calibri" panose="020F0502020204030204" pitchFamily="34" charset="0"/>
                <a:cs typeface="Times New Roman" panose="02020603050405020304" pitchFamily="18" charset="0"/>
              </a:rPr>
              <a:t>, son critère de validation. Exemple: Le système doit avoir </a:t>
            </a:r>
            <a:r>
              <a:rPr lang="fr-FR" dirty="0" err="1">
                <a:latin typeface="Times New Roman" panose="02020603050405020304" pitchFamily="18" charset="0"/>
                <a:ea typeface="Calibri" panose="020F0502020204030204" pitchFamily="34" charset="0"/>
                <a:cs typeface="Times New Roman" panose="02020603050405020304" pitchFamily="18" charset="0"/>
              </a:rPr>
              <a:t>avoir</a:t>
            </a:r>
            <a:r>
              <a:rPr lang="fr-FR" dirty="0">
                <a:latin typeface="Times New Roman" panose="02020603050405020304" pitchFamily="18" charset="0"/>
                <a:ea typeface="Calibri" panose="020F0502020204030204" pitchFamily="34" charset="0"/>
                <a:cs typeface="Times New Roman" panose="02020603050405020304" pitchFamily="18" charset="0"/>
              </a:rPr>
              <a:t> de bonne performances --</a:t>
            </a:r>
            <a:r>
              <a:rPr lang="fr-FR" sz="1600" dirty="0">
                <a:latin typeface="T3Font_4"/>
                <a:ea typeface="Calibri" panose="020F0502020204030204" pitchFamily="34" charset="0"/>
                <a:cs typeface="T3Font_4"/>
              </a:rPr>
              <a:t>&gt; </a:t>
            </a:r>
            <a:r>
              <a:rPr lang="fr-FR" dirty="0">
                <a:latin typeface="Times New Roman" panose="02020603050405020304" pitchFamily="18" charset="0"/>
                <a:ea typeface="Calibri" panose="020F0502020204030204" pitchFamily="34" charset="0"/>
                <a:cs typeface="Times New Roman" panose="02020603050405020304" pitchFamily="18" charset="0"/>
              </a:rPr>
              <a:t>La page doit être chargée en 5 seconde.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Priorisée: le client est le meilleur juge pour prioriser ses besoins métiers. Mettre en place une priorité sur chaque exigence facilite l'arbitrage du périmètre du produit en cas de besoin.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Classée: Il inclut uniquement les réponses aux besoins fonctionnels des parties prenantes et non la mise en </a:t>
            </a:r>
            <a:r>
              <a:rPr lang="fr-FR" dirty="0" err="1">
                <a:latin typeface="Times New Roman" panose="02020603050405020304" pitchFamily="18" charset="0"/>
                <a:ea typeface="Calibri" panose="020F0502020204030204" pitchFamily="34" charset="0"/>
                <a:cs typeface="Times New Roman" panose="02020603050405020304" pitchFamily="18" charset="0"/>
              </a:rPr>
              <a:t>oeuvre</a:t>
            </a:r>
            <a:r>
              <a:rPr lang="fr-FR" dirty="0">
                <a:latin typeface="Times New Roman" panose="02020603050405020304" pitchFamily="18" charset="0"/>
                <a:ea typeface="Calibri" panose="020F0502020204030204" pitchFamily="34" charset="0"/>
                <a:cs typeface="Times New Roman" panose="02020603050405020304" pitchFamily="18" charset="0"/>
              </a:rPr>
              <a:t> ni la conception.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01172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3337DD-DBDA-48DB-B1F3-50DD1C64EC48}"/>
              </a:ext>
            </a:extLst>
          </p:cNvPr>
          <p:cNvSpPr/>
          <p:nvPr/>
        </p:nvSpPr>
        <p:spPr>
          <a:xfrm>
            <a:off x="1704514" y="505488"/>
            <a:ext cx="10031766" cy="3686458"/>
          </a:xfrm>
          <a:prstGeom prst="rect">
            <a:avLst/>
          </a:prstGeom>
        </p:spPr>
        <p:txBody>
          <a:bodyPr wrap="square">
            <a:spAutoFit/>
          </a:bodyPr>
          <a:lstStyle/>
          <a:p>
            <a:pPr algn="just">
              <a:lnSpc>
                <a:spcPct val="115000"/>
              </a:lnSpc>
              <a:spcAft>
                <a:spcPts val="1000"/>
              </a:spcAft>
            </a:pPr>
            <a:r>
              <a:rPr lang="fr-FR" sz="2400" b="1" dirty="0">
                <a:latin typeface="Times New Roman" panose="02020603050405020304" pitchFamily="18" charset="0"/>
                <a:ea typeface="Calibri" panose="020F0502020204030204" pitchFamily="34" charset="0"/>
                <a:cs typeface="Times New Roman" panose="02020603050405020304" pitchFamily="18" charset="0"/>
              </a:rPr>
              <a:t>SECTION II: LA MODÉLISATION DES PROCESSUS DE GESTION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La modélisation des processus est un exercice délicat ,surtout pour les personnes peu préparés, qui s'est </a:t>
            </a:r>
            <a:r>
              <a:rPr lang="fr-FR" dirty="0" err="1">
                <a:latin typeface="Times New Roman" panose="02020603050405020304" pitchFamily="18" charset="0"/>
                <a:ea typeface="Calibri" panose="020F0502020204030204" pitchFamily="34" charset="0"/>
                <a:cs typeface="Times New Roman" panose="02020603050405020304" pitchFamily="18" charset="0"/>
              </a:rPr>
              <a:t>repandue</a:t>
            </a:r>
            <a:r>
              <a:rPr lang="fr-FR" dirty="0">
                <a:latin typeface="Times New Roman" panose="02020603050405020304" pitchFamily="18" charset="0"/>
                <a:ea typeface="Calibri" panose="020F0502020204030204" pitchFamily="34" charset="0"/>
                <a:cs typeface="Times New Roman" panose="02020603050405020304" pitchFamily="18" charset="0"/>
              </a:rPr>
              <a:t> au cours des dernières années. Elle est une méthode permettant de représenter l'activité de l'entreprise dans l'optique de répondre plus rapidement à la demande du client et aux objectifs  de la société. On distingue 4 grandes étapes de modélisation des processus à savoir: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Définition de la stratégie de l'entreprise en les déclinant vers les objectifs fixés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Adapter le projet aux bénéfices recherchés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S'accorder</a:t>
            </a:r>
            <a:r>
              <a:rPr lang="en-US" dirty="0">
                <a:latin typeface="Times New Roman" panose="02020603050405020304" pitchFamily="18" charset="0"/>
                <a:ea typeface="Calibri" panose="020F0502020204030204" pitchFamily="34" charset="0"/>
                <a:cs typeface="Times New Roman" panose="02020603050405020304" pitchFamily="18" charset="0"/>
              </a:rPr>
              <a:t> sur la </a:t>
            </a:r>
            <a:r>
              <a:rPr lang="en-US" dirty="0" err="1">
                <a:latin typeface="Times New Roman" panose="02020603050405020304" pitchFamily="18" charset="0"/>
                <a:ea typeface="Calibri" panose="020F0502020204030204" pitchFamily="34" charset="0"/>
                <a:cs typeface="Times New Roman" panose="02020603050405020304" pitchFamily="18" charset="0"/>
              </a:rPr>
              <a:t>méthode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Choisir</a:t>
            </a:r>
            <a:r>
              <a:rPr lang="en-US" dirty="0">
                <a:latin typeface="Times New Roman" panose="02020603050405020304" pitchFamily="18" charset="0"/>
                <a:ea typeface="Calibri" panose="020F0502020204030204" pitchFamily="34" charset="0"/>
                <a:cs typeface="Times New Roman" panose="02020603050405020304" pitchFamily="18" charset="0"/>
              </a:rPr>
              <a:t> un bon </a:t>
            </a:r>
            <a:r>
              <a:rPr lang="en-US" dirty="0" err="1">
                <a:latin typeface="Times New Roman" panose="02020603050405020304" pitchFamily="18" charset="0"/>
                <a:ea typeface="Calibri" panose="020F0502020204030204" pitchFamily="34" charset="0"/>
                <a:cs typeface="Times New Roman" panose="02020603050405020304" pitchFamily="18" charset="0"/>
              </a:rPr>
              <a:t>outil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6336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39B396-B3CD-42B9-AA79-79DAF5238390}"/>
              </a:ext>
            </a:extLst>
          </p:cNvPr>
          <p:cNvSpPr/>
          <p:nvPr/>
        </p:nvSpPr>
        <p:spPr>
          <a:xfrm>
            <a:off x="1677880" y="451076"/>
            <a:ext cx="9099611" cy="3173497"/>
          </a:xfrm>
          <a:prstGeom prst="rect">
            <a:avLst/>
          </a:prstGeom>
        </p:spPr>
        <p:txBody>
          <a:bodyPr wrap="square">
            <a:spAutoFit/>
          </a:bodyPr>
          <a:lstStyle/>
          <a:p>
            <a:pPr algn="ctr">
              <a:lnSpc>
                <a:spcPct val="115000"/>
              </a:lnSpc>
              <a:spcAft>
                <a:spcPts val="10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SECTION III: LES DESIGNS-PARTERNS</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Le concept de Design-</a:t>
            </a:r>
            <a:r>
              <a:rPr lang="fr-FR" dirty="0" err="1">
                <a:latin typeface="Times New Roman" panose="02020603050405020304" pitchFamily="18" charset="0"/>
                <a:ea typeface="Calibri" panose="020F0502020204030204" pitchFamily="34" charset="0"/>
                <a:cs typeface="Times New Roman" panose="02020603050405020304" pitchFamily="18" charset="0"/>
              </a:rPr>
              <a:t>Parttern</a:t>
            </a:r>
            <a:r>
              <a:rPr lang="fr-FR" dirty="0">
                <a:latin typeface="Times New Roman" panose="02020603050405020304" pitchFamily="18" charset="0"/>
                <a:ea typeface="Calibri" panose="020F0502020204030204" pitchFamily="34" charset="0"/>
                <a:cs typeface="Times New Roman" panose="02020603050405020304" pitchFamily="18" charset="0"/>
              </a:rPr>
              <a:t> est </a:t>
            </a:r>
            <a:r>
              <a:rPr lang="fr-FR" dirty="0" err="1">
                <a:latin typeface="Times New Roman" panose="02020603050405020304" pitchFamily="18" charset="0"/>
                <a:ea typeface="Calibri" panose="020F0502020204030204" pitchFamily="34" charset="0"/>
                <a:cs typeface="Times New Roman" panose="02020603050405020304" pitchFamily="18" charset="0"/>
              </a:rPr>
              <a:t>développeé</a:t>
            </a:r>
            <a:r>
              <a:rPr lang="fr-FR" dirty="0">
                <a:latin typeface="Times New Roman" panose="02020603050405020304" pitchFamily="18" charset="0"/>
                <a:ea typeface="Calibri" panose="020F0502020204030204" pitchFamily="34" charset="0"/>
                <a:cs typeface="Times New Roman" panose="02020603050405020304" pitchFamily="18" charset="0"/>
              </a:rPr>
              <a:t> dans un ouvrage publié en 1995 par le "Gang of Four". Cette équipe qui regroupe Erich Gamma, Richard </a:t>
            </a:r>
            <a:r>
              <a:rPr lang="fr-FR" dirty="0" err="1">
                <a:latin typeface="Times New Roman" panose="02020603050405020304" pitchFamily="18" charset="0"/>
                <a:ea typeface="Calibri" panose="020F0502020204030204" pitchFamily="34" charset="0"/>
                <a:cs typeface="Times New Roman" panose="02020603050405020304" pitchFamily="18" charset="0"/>
              </a:rPr>
              <a:t>Helm</a:t>
            </a:r>
            <a:r>
              <a:rPr lang="fr-FR" dirty="0">
                <a:latin typeface="Times New Roman" panose="02020603050405020304" pitchFamily="18" charset="0"/>
                <a:ea typeface="Calibri" panose="020F0502020204030204" pitchFamily="34" charset="0"/>
                <a:cs typeface="Times New Roman" panose="02020603050405020304" pitchFamily="18" charset="0"/>
              </a:rPr>
              <a:t>, Ralph Johnson et John </a:t>
            </a:r>
            <a:r>
              <a:rPr lang="fr-FR" dirty="0" err="1">
                <a:latin typeface="Times New Roman" panose="02020603050405020304" pitchFamily="18" charset="0"/>
                <a:ea typeface="Calibri" panose="020F0502020204030204" pitchFamily="34" charset="0"/>
                <a:cs typeface="Times New Roman" panose="02020603050405020304" pitchFamily="18" charset="0"/>
              </a:rPr>
              <a:t>Vlissides</a:t>
            </a:r>
            <a:r>
              <a:rPr lang="fr-FR" dirty="0">
                <a:latin typeface="Times New Roman" panose="02020603050405020304" pitchFamily="18" charset="0"/>
                <a:ea typeface="Calibri" panose="020F0502020204030204" pitchFamily="34" charset="0"/>
                <a:cs typeface="Times New Roman" panose="02020603050405020304" pitchFamily="18" charset="0"/>
              </a:rPr>
              <a:t> </a:t>
            </a:r>
            <a:r>
              <a:rPr lang="fr-FR" dirty="0" err="1">
                <a:latin typeface="Times New Roman" panose="02020603050405020304" pitchFamily="18" charset="0"/>
                <a:ea typeface="Calibri" panose="020F0502020204030204" pitchFamily="34" charset="0"/>
                <a:cs typeface="Times New Roman" panose="02020603050405020304" pitchFamily="18" charset="0"/>
              </a:rPr>
              <a:t>intiyul</a:t>
            </a:r>
            <a:r>
              <a:rPr lang="fr-FR" dirty="0">
                <a:latin typeface="Times New Roman" panose="02020603050405020304" pitchFamily="18" charset="0"/>
                <a:ea typeface="Calibri" panose="020F0502020204030204" pitchFamily="34" charset="0"/>
                <a:cs typeface="Times New Roman" panose="02020603050405020304" pitchFamily="18" charset="0"/>
              </a:rPr>
              <a:t> ce livre 'Design-Patterns: </a:t>
            </a:r>
            <a:r>
              <a:rPr lang="fr-FR" dirty="0" err="1">
                <a:latin typeface="Times New Roman" panose="02020603050405020304" pitchFamily="18" charset="0"/>
                <a:ea typeface="Calibri" panose="020F0502020204030204" pitchFamily="34" charset="0"/>
                <a:cs typeface="Times New Roman" panose="02020603050405020304" pitchFamily="18" charset="0"/>
              </a:rPr>
              <a:t>Elements</a:t>
            </a:r>
            <a:r>
              <a:rPr lang="fr-FR" dirty="0">
                <a:latin typeface="Times New Roman" panose="02020603050405020304" pitchFamily="18" charset="0"/>
                <a:ea typeface="Calibri" panose="020F0502020204030204" pitchFamily="34" charset="0"/>
                <a:cs typeface="Times New Roman" panose="02020603050405020304" pitchFamily="18" charset="0"/>
              </a:rPr>
              <a:t> of </a:t>
            </a:r>
            <a:r>
              <a:rPr lang="fr-FR" dirty="0" err="1">
                <a:latin typeface="Times New Roman" panose="02020603050405020304" pitchFamily="18" charset="0"/>
                <a:ea typeface="Calibri" panose="020F0502020204030204" pitchFamily="34" charset="0"/>
                <a:cs typeface="Times New Roman" panose="02020603050405020304" pitchFamily="18" charset="0"/>
              </a:rPr>
              <a:t>Reusable</a:t>
            </a:r>
            <a:r>
              <a:rPr lang="fr-FR" dirty="0">
                <a:latin typeface="Times New Roman" panose="02020603050405020304" pitchFamily="18" charset="0"/>
                <a:ea typeface="Calibri" panose="020F0502020204030204" pitchFamily="34" charset="0"/>
                <a:cs typeface="Times New Roman" panose="02020603050405020304" pitchFamily="18" charset="0"/>
              </a:rPr>
              <a:t> Object-</a:t>
            </a:r>
            <a:r>
              <a:rPr lang="fr-FR" dirty="0" err="1">
                <a:latin typeface="Times New Roman" panose="02020603050405020304" pitchFamily="18" charset="0"/>
                <a:ea typeface="Calibri" panose="020F0502020204030204" pitchFamily="34" charset="0"/>
                <a:cs typeface="Times New Roman" panose="02020603050405020304" pitchFamily="18" charset="0"/>
              </a:rPr>
              <a:t>Oriented</a:t>
            </a:r>
            <a:r>
              <a:rPr lang="fr-FR" dirty="0">
                <a:latin typeface="Times New Roman" panose="02020603050405020304" pitchFamily="18" charset="0"/>
                <a:ea typeface="Calibri" panose="020F0502020204030204" pitchFamily="34" charset="0"/>
                <a:cs typeface="Times New Roman" panose="02020603050405020304" pitchFamily="18" charset="0"/>
              </a:rPr>
              <a:t> Software'. </a:t>
            </a:r>
            <a:r>
              <a:rPr lang="fr-FR" dirty="0" err="1">
                <a:latin typeface="Times New Roman" panose="02020603050405020304" pitchFamily="18" charset="0"/>
                <a:ea typeface="Calibri" panose="020F0502020204030204" pitchFamily="34" charset="0"/>
                <a:cs typeface="Times New Roman" panose="02020603050405020304" pitchFamily="18" charset="0"/>
              </a:rPr>
              <a:t>L'architect</a:t>
            </a:r>
            <a:r>
              <a:rPr lang="fr-FR" dirty="0">
                <a:latin typeface="Times New Roman" panose="02020603050405020304" pitchFamily="18" charset="0"/>
                <a:ea typeface="Calibri" panose="020F0502020204030204" pitchFamily="34" charset="0"/>
                <a:cs typeface="Times New Roman" panose="02020603050405020304" pitchFamily="18" charset="0"/>
              </a:rPr>
              <a:t> </a:t>
            </a:r>
            <a:r>
              <a:rPr lang="fr-FR" dirty="0" err="1">
                <a:latin typeface="Times New Roman" panose="02020603050405020304" pitchFamily="18" charset="0"/>
                <a:ea typeface="Calibri" panose="020F0502020204030204" pitchFamily="34" charset="0"/>
                <a:cs typeface="Times New Roman" panose="02020603050405020304" pitchFamily="18" charset="0"/>
              </a:rPr>
              <a:t>Chistopher</a:t>
            </a:r>
            <a:r>
              <a:rPr lang="fr-FR" dirty="0">
                <a:latin typeface="Times New Roman" panose="02020603050405020304" pitchFamily="18" charset="0"/>
                <a:ea typeface="Calibri" panose="020F0502020204030204" pitchFamily="34" charset="0"/>
                <a:cs typeface="Times New Roman" panose="02020603050405020304" pitchFamily="18" charset="0"/>
              </a:rPr>
              <a:t> Alexander remarque que la phase de conception laisse apparaitre les problèmes récurrents et se met à rechercher des solutions pour remédier à l'ensemble de ses problèmes d'où la citation: "Chaque patron décrit un problème qui se manifeste </a:t>
            </a:r>
            <a:r>
              <a:rPr lang="fr-FR" dirty="0" err="1">
                <a:latin typeface="Times New Roman" panose="02020603050405020304" pitchFamily="18" charset="0"/>
                <a:ea typeface="Calibri" panose="020F0502020204030204" pitchFamily="34" charset="0"/>
                <a:cs typeface="Times New Roman" panose="02020603050405020304" pitchFamily="18" charset="0"/>
              </a:rPr>
              <a:t>constament</a:t>
            </a:r>
            <a:r>
              <a:rPr lang="fr-FR" dirty="0">
                <a:latin typeface="Times New Roman" panose="02020603050405020304" pitchFamily="18" charset="0"/>
                <a:ea typeface="Calibri" panose="020F0502020204030204" pitchFamily="34" charset="0"/>
                <a:cs typeface="Times New Roman" panose="02020603050405020304" pitchFamily="18" charset="0"/>
              </a:rPr>
              <a:t> dans notre environnement et donc décrit le </a:t>
            </a:r>
            <a:r>
              <a:rPr lang="fr-FR" dirty="0" err="1">
                <a:latin typeface="Times New Roman" panose="02020603050405020304" pitchFamily="18" charset="0"/>
                <a:ea typeface="Calibri" panose="020F0502020204030204" pitchFamily="34" charset="0"/>
                <a:cs typeface="Times New Roman" panose="02020603050405020304" pitchFamily="18" charset="0"/>
              </a:rPr>
              <a:t>coeur</a:t>
            </a:r>
            <a:r>
              <a:rPr lang="fr-FR" dirty="0">
                <a:latin typeface="Times New Roman" panose="02020603050405020304" pitchFamily="18" charset="0"/>
                <a:ea typeface="Calibri" panose="020F0502020204030204" pitchFamily="34" charset="0"/>
                <a:cs typeface="Times New Roman" panose="02020603050405020304" pitchFamily="18" charset="0"/>
              </a:rPr>
              <a:t> de la solution à ce problème de telle sorte que l'on puisse réutiliser cette solution des millions de fois sans jamais le faire deux fois de la même manière".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65648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4588EB-ABC5-4455-867E-E3985437B988}"/>
              </a:ext>
            </a:extLst>
          </p:cNvPr>
          <p:cNvSpPr/>
          <p:nvPr/>
        </p:nvSpPr>
        <p:spPr>
          <a:xfrm>
            <a:off x="1523053" y="407185"/>
            <a:ext cx="8187875" cy="3426387"/>
          </a:xfrm>
          <a:prstGeom prst="rect">
            <a:avLst/>
          </a:prstGeom>
        </p:spPr>
        <p:txBody>
          <a:bodyPr wrap="square">
            <a:spAutoFit/>
          </a:bodyPr>
          <a:lstStyle/>
          <a:p>
            <a:pPr algn="ctr">
              <a:lnSpc>
                <a:spcPct val="115000"/>
              </a:lnSpc>
              <a:spcAft>
                <a:spcPts val="10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CONCLUSION</a:t>
            </a:r>
          </a:p>
          <a:p>
            <a:pPr algn="just"/>
            <a:r>
              <a:rPr lang="fr-FR" dirty="0">
                <a:latin typeface="Times New Roman" panose="02020603050405020304" pitchFamily="18" charset="0"/>
                <a:cs typeface="Times New Roman" panose="02020603050405020304" pitchFamily="18" charset="0"/>
              </a:rPr>
              <a:t>Le cahier des charges pour développement de logiciel informatique favorise une meilleure retranscription de vos besoins. Il permet de définir la finalité attendue d’un produit et d’estimer avec justesse les coûts et les délais du projet.</a:t>
            </a:r>
            <a:endParaRPr lang="en-US"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Le cahier des charges est un moyen technique et organisationnel permettant aux développeurs d’assurer un résultat en totale adéquation avec les attentes du client. Il leur permet d’avancer dans la bonne direction et sert de référence à chaque étape de la conception. C’est un moyen de communication essentiel à la bonne synergie d’une équipe de travail. Ce n’est qu’après avoir établir ce manuel que le travail de développement d’un logiciel peut débuter.</a:t>
            </a:r>
            <a:endParaRPr lang="en-US" dirty="0">
              <a:latin typeface="Times New Roman" panose="02020603050405020304" pitchFamily="18" charset="0"/>
              <a:cs typeface="Times New Roman" panose="02020603050405020304" pitchFamily="18" charset="0"/>
            </a:endParaRPr>
          </a:p>
          <a:p>
            <a:pPr algn="just">
              <a:lnSpc>
                <a:spcPct val="115000"/>
              </a:lnSpc>
              <a:spcAft>
                <a:spcPts val="1000"/>
              </a:spcAft>
            </a:pPr>
            <a:endParaRPr lang="en-US" sz="9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27000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011226-E0AE-4B06-BFB5-CE04FD9315C6}"/>
              </a:ext>
            </a:extLst>
          </p:cNvPr>
          <p:cNvSpPr/>
          <p:nvPr/>
        </p:nvSpPr>
        <p:spPr>
          <a:xfrm>
            <a:off x="3048000" y="2323184"/>
            <a:ext cx="6096000" cy="1105816"/>
          </a:xfrm>
          <a:prstGeom prst="rect">
            <a:avLst/>
          </a:prstGeom>
        </p:spPr>
        <p:txBody>
          <a:bodyPr>
            <a:spAutoFit/>
          </a:bodyPr>
          <a:lstStyle/>
          <a:p>
            <a:pPr marL="228600" marR="0" algn="ctr">
              <a:lnSpc>
                <a:spcPct val="107000"/>
              </a:lnSpc>
              <a:spcBef>
                <a:spcPts val="0"/>
              </a:spcBef>
              <a:spcAft>
                <a:spcPts val="800"/>
              </a:spcAft>
            </a:pPr>
            <a:r>
              <a:rPr lang="en-US" sz="6600" i="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THANKS!!!</a:t>
            </a:r>
          </a:p>
        </p:txBody>
      </p:sp>
    </p:spTree>
    <p:extLst>
      <p:ext uri="{BB962C8B-B14F-4D97-AF65-F5344CB8AC3E}">
        <p14:creationId xmlns:p14="http://schemas.microsoft.com/office/powerpoint/2010/main" val="15490674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16CF132-FBA6-484C-BE48-C1443FD3D5DD}"/>
              </a:ext>
            </a:extLst>
          </p:cNvPr>
          <p:cNvSpPr/>
          <p:nvPr/>
        </p:nvSpPr>
        <p:spPr>
          <a:xfrm>
            <a:off x="1305017" y="2206915"/>
            <a:ext cx="10227075" cy="2694905"/>
          </a:xfrm>
          <a:prstGeom prst="rect">
            <a:avLst/>
          </a:prstGeom>
        </p:spPr>
        <p:txBody>
          <a:bodyPr wrap="square">
            <a:spAutoFit/>
          </a:bodyPr>
          <a:lstStyle/>
          <a:p>
            <a:pPr algn="just">
              <a:lnSpc>
                <a:spcPct val="115000"/>
              </a:lnSpc>
              <a:spcAft>
                <a:spcPts val="1000"/>
              </a:spcAft>
            </a:pPr>
            <a:r>
              <a:rPr lang="fr-FR" sz="2400" b="1" dirty="0">
                <a:latin typeface="Times New Roman" panose="02020603050405020304" pitchFamily="18" charset="0"/>
                <a:ea typeface="Calibri" panose="020F0502020204030204" pitchFamily="34" charset="0"/>
                <a:cs typeface="Times New Roman" panose="02020603050405020304" pitchFamily="18" charset="0"/>
              </a:rPr>
              <a:t>INTRODUCTION</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fr-FR" sz="2400" b="1" dirty="0">
                <a:latin typeface="Times New Roman" panose="02020603050405020304" pitchFamily="18" charset="0"/>
                <a:ea typeface="Calibri" panose="020F0502020204030204" pitchFamily="34" charset="0"/>
                <a:cs typeface="Times New Roman" panose="02020603050405020304" pitchFamily="18" charset="0"/>
              </a:rPr>
              <a:t>SECTION I : LA CONCEPTION D'UN CAHIER DE CHARGE LOGICIEL</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fr-FR" sz="2400" b="1" dirty="0">
                <a:latin typeface="Times New Roman" panose="02020603050405020304" pitchFamily="18" charset="0"/>
                <a:ea typeface="Calibri" panose="020F0502020204030204" pitchFamily="34" charset="0"/>
                <a:cs typeface="Times New Roman" panose="02020603050405020304" pitchFamily="18" charset="0"/>
              </a:rPr>
              <a:t>SECTION II : LA MODÉLISATION DES PROCESSUS DE GESTION</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fr-FR" sz="2400" b="1" dirty="0">
                <a:latin typeface="Times New Roman" panose="02020603050405020304" pitchFamily="18" charset="0"/>
                <a:ea typeface="Calibri" panose="020F0502020204030204" pitchFamily="34" charset="0"/>
                <a:cs typeface="Times New Roman" panose="02020603050405020304" pitchFamily="18" charset="0"/>
              </a:rPr>
              <a:t>SECTION III : LES DESIGNS-PARTTENS</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fr-FR" sz="2400"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Carré corné 16">
            <a:extLst>
              <a:ext uri="{FF2B5EF4-FFF2-40B4-BE49-F238E27FC236}">
                <a16:creationId xmlns:a16="http://schemas.microsoft.com/office/drawing/2014/main" id="{4E8BC1D4-BF5C-4365-A5D9-50A9D685A58B}"/>
              </a:ext>
            </a:extLst>
          </p:cNvPr>
          <p:cNvSpPr/>
          <p:nvPr/>
        </p:nvSpPr>
        <p:spPr>
          <a:xfrm>
            <a:off x="4126521" y="337351"/>
            <a:ext cx="3938958" cy="1104715"/>
          </a:xfrm>
          <a:prstGeom prst="foldedCorner">
            <a:avLst/>
          </a:prstGeom>
          <a:ln/>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SOMMAIRE</a:t>
            </a:r>
            <a:endParaRPr lang="en-US"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074943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E22A51-0DD4-4DFC-A650-0FDD17BDCEBF}"/>
              </a:ext>
            </a:extLst>
          </p:cNvPr>
          <p:cNvSpPr/>
          <p:nvPr/>
        </p:nvSpPr>
        <p:spPr>
          <a:xfrm>
            <a:off x="1589103" y="557402"/>
            <a:ext cx="9809825" cy="4795480"/>
          </a:xfrm>
          <a:prstGeom prst="rect">
            <a:avLst/>
          </a:prstGeom>
        </p:spPr>
        <p:txBody>
          <a:bodyPr wrap="square">
            <a:spAutoFit/>
          </a:bodyPr>
          <a:lstStyle/>
          <a:p>
            <a:pPr algn="ctr"/>
            <a:r>
              <a:rPr lang="fr-FR" sz="3200" b="1" dirty="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La rédaction d'un CDC est une démarche contraignante et parfois compliquée. Elle est cependant souvent utile car elle impose d'une part de clarifier la notion de projet et d'autre part de communiquer autour du projet au sein de l'entreprise. Elle est rédigée en début de planification en s'appuyant sur les activités de recueil et d'analyse des besoins.</a:t>
            </a:r>
            <a:r>
              <a:rPr lang="en-US" sz="2000"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U</a:t>
            </a:r>
            <a:r>
              <a:rPr lang="fr-FR" sz="2000" dirty="0">
                <a:latin typeface="Times New Roman" panose="02020603050405020304" pitchFamily="18" charset="0"/>
                <a:ea typeface="Calibri" panose="020F0502020204030204" pitchFamily="34" charset="0"/>
                <a:cs typeface="Times New Roman" panose="02020603050405020304" pitchFamily="18" charset="0"/>
              </a:rPr>
              <a:t>n cahier des charges est donc la base de tout projet technique sans rien oublié et en indiquant tous les éléments qui devront être pris en compte. Sans ce doc toute conception logiciel risque d’aboutir à un échec total.</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A l’intérieur de ce dernier, on retrouvera notamment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fr-FR" sz="2000" dirty="0">
                <a:latin typeface="Times New Roman" panose="02020603050405020304" pitchFamily="18" charset="0"/>
                <a:ea typeface="Calibri" panose="020F0502020204030204" pitchFamily="34" charset="0"/>
                <a:cs typeface="Times New Roman" panose="02020603050405020304" pitchFamily="18" charset="0"/>
              </a:rPr>
              <a:t>Méthodes d’élaboration d’un CDC logiciel</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fr-FR" sz="2000" dirty="0">
                <a:latin typeface="Times New Roman" panose="02020603050405020304" pitchFamily="18" charset="0"/>
                <a:ea typeface="Calibri" panose="020F0502020204030204" pitchFamily="34" charset="0"/>
                <a:cs typeface="Times New Roman" panose="02020603050405020304" pitchFamily="18" charset="0"/>
              </a:rPr>
              <a:t>Les processus d’exigences logiciel</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fr-FR" sz="2000" dirty="0">
                <a:latin typeface="Times New Roman" panose="02020603050405020304" pitchFamily="18" charset="0"/>
                <a:ea typeface="Calibri" panose="020F0502020204030204" pitchFamily="34" charset="0"/>
                <a:cs typeface="Times New Roman" panose="02020603050405020304" pitchFamily="18" charset="0"/>
              </a:rPr>
              <a:t>Les designs-</a:t>
            </a:r>
            <a:r>
              <a:rPr lang="fr-FR" sz="2000" dirty="0" err="1">
                <a:latin typeface="Times New Roman" panose="02020603050405020304" pitchFamily="18" charset="0"/>
                <a:ea typeface="Calibri" panose="020F0502020204030204" pitchFamily="34" charset="0"/>
                <a:cs typeface="Times New Roman" panose="02020603050405020304" pitchFamily="18" charset="0"/>
              </a:rPr>
              <a:t>Parterns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fr-FR" sz="2000" dirty="0">
                <a:latin typeface="Times New Roman" panose="02020603050405020304" pitchFamily="18" charset="0"/>
                <a:ea typeface="Calibri" panose="020F0502020204030204" pitchFamily="34" charset="0"/>
                <a:cs typeface="Times New Roman" panose="02020603050405020304" pitchFamily="18" charset="0"/>
              </a:rPr>
              <a:t>Planification du projet : ordonnancer les tâches (PERT, GANTT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fr-FR" sz="2000" dirty="0">
                <a:latin typeface="Times New Roman" panose="02020603050405020304" pitchFamily="18" charset="0"/>
                <a:ea typeface="Calibri" panose="020F0502020204030204" pitchFamily="34" charset="0"/>
                <a:cs typeface="Times New Roman" panose="02020603050405020304" pitchFamily="18" charset="0"/>
              </a:rPr>
              <a:t>Cas pratiques sur les diagrammes de PERT et GANTT en Génie Logiciel</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22162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949ED7-7306-41CD-82CD-5351AB101D76}"/>
              </a:ext>
            </a:extLst>
          </p:cNvPr>
          <p:cNvSpPr/>
          <p:nvPr/>
        </p:nvSpPr>
        <p:spPr>
          <a:xfrm>
            <a:off x="1642369" y="446411"/>
            <a:ext cx="9942991" cy="5721374"/>
          </a:xfrm>
          <a:prstGeom prst="rect">
            <a:avLst/>
          </a:prstGeom>
        </p:spPr>
        <p:txBody>
          <a:bodyPr wrap="square">
            <a:spAutoFit/>
          </a:bodyPr>
          <a:lstStyle/>
          <a:p>
            <a:pPr algn="ctr">
              <a:lnSpc>
                <a:spcPct val="115000"/>
              </a:lnSpc>
              <a:spcAft>
                <a:spcPts val="1000"/>
              </a:spcAft>
            </a:pPr>
            <a:r>
              <a:rPr lang="fr-FR" sz="2000" b="1" dirty="0">
                <a:latin typeface="Times New Roman" panose="02020603050405020304" pitchFamily="18" charset="0"/>
                <a:ea typeface="Calibri" panose="020F0502020204030204" pitchFamily="34" charset="0"/>
                <a:cs typeface="Times New Roman" panose="02020603050405020304" pitchFamily="18" charset="0"/>
              </a:rPr>
              <a:t>SECTION I : LA CONCEPTION D'UN CAHIER DE CHARGE LOGICIEL</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Avant de commencer la conception et la réalisation d'un projet logiciel, la rédaction d'un CDC est importante car elle est à la base de tout projet technique. La rédaction du cahier des charges permet de comprendre et d'expliquer un projet dans son ensemble, avec toutes les contraintes, les besoins, les objectifs ou encore les intervenants qui y sont liés. Le rôle du CDC ou CACH permet de spécifier, d'expliquer et délimiter le logiciel ainsi que les conditions de sa réalisation.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fr-FR" b="1" dirty="0">
                <a:latin typeface="Times New Roman" panose="02020603050405020304" pitchFamily="18" charset="0"/>
                <a:ea typeface="Calibri" panose="020F0502020204030204" pitchFamily="34" charset="0"/>
                <a:cs typeface="Times New Roman" panose="02020603050405020304" pitchFamily="18" charset="0"/>
              </a:rPr>
              <a:t>I- </a:t>
            </a:r>
            <a:r>
              <a:rPr lang="fr-FR" b="1" u="sng" dirty="0">
                <a:latin typeface="Times New Roman" panose="02020603050405020304" pitchFamily="18" charset="0"/>
                <a:ea typeface="Calibri" panose="020F0502020204030204" pitchFamily="34" charset="0"/>
                <a:cs typeface="Times New Roman" panose="02020603050405020304" pitchFamily="18" charset="0"/>
              </a:rPr>
              <a:t>Méthodes d'élaboration du CDC</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Pour rédiger un CDC, il faut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Définir le contexte ainsi que les objectifs du projet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Lister les contraintes liées au projet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Identifier son périmètre(limites)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Dresser les aspects fonctionnels et techniques du projet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Enveloppe budgétaire(ressources)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Délais (date de réalisation attendue)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19799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092319-0ACE-449B-AE8F-1147AA308B50}"/>
              </a:ext>
            </a:extLst>
          </p:cNvPr>
          <p:cNvSpPr/>
          <p:nvPr/>
        </p:nvSpPr>
        <p:spPr>
          <a:xfrm>
            <a:off x="1580224" y="445133"/>
            <a:ext cx="9587883" cy="5814220"/>
          </a:xfrm>
          <a:prstGeom prst="rect">
            <a:avLst/>
          </a:prstGeom>
        </p:spPr>
        <p:txBody>
          <a:bodyPr wrap="square">
            <a:spAutoFit/>
          </a:bodyPr>
          <a:lstStyle/>
          <a:p>
            <a:pPr algn="ctr">
              <a:lnSpc>
                <a:spcPct val="115000"/>
              </a:lnSpc>
              <a:spcAft>
                <a:spcPts val="1000"/>
              </a:spcAft>
            </a:pPr>
            <a:r>
              <a:rPr lang="fr-FR" b="1" dirty="0">
                <a:latin typeface="Times New Roman" panose="02020603050405020304" pitchFamily="18" charset="0"/>
                <a:ea typeface="Calibri" panose="020F0502020204030204" pitchFamily="34" charset="0"/>
                <a:cs typeface="Times New Roman" panose="02020603050405020304" pitchFamily="18" charset="0"/>
              </a:rPr>
              <a:t>II- </a:t>
            </a:r>
            <a:r>
              <a:rPr lang="fr-FR" b="1" u="sng" dirty="0">
                <a:latin typeface="Times New Roman" panose="02020603050405020304" pitchFamily="18" charset="0"/>
                <a:ea typeface="Calibri" panose="020F0502020204030204" pitchFamily="34" charset="0"/>
                <a:cs typeface="Times New Roman" panose="02020603050405020304" pitchFamily="18" charset="0"/>
              </a:rPr>
              <a:t>Les éléments constitutifs de la conception du CDC</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Le CDC contient deux parties distinctes à savoir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ctr">
              <a:lnSpc>
                <a:spcPct val="115000"/>
              </a:lnSpc>
              <a:spcBef>
                <a:spcPts val="0"/>
              </a:spcBef>
              <a:spcAft>
                <a:spcPts val="1000"/>
              </a:spcAft>
              <a:buFont typeface="Times New Roman" panose="02020603050405020304" pitchFamily="18" charset="0"/>
              <a:buAutoNum type="arabicPeriod"/>
            </a:pPr>
            <a:r>
              <a:rPr lang="fr-FR" b="1" dirty="0">
                <a:latin typeface="Times New Roman" panose="02020603050405020304" pitchFamily="18" charset="0"/>
                <a:ea typeface="Calibri" panose="020F0502020204030204" pitchFamily="34" charset="0"/>
                <a:cs typeface="Times New Roman" panose="02020603050405020304" pitchFamily="18" charset="0"/>
              </a:rPr>
              <a:t> </a:t>
            </a:r>
            <a:r>
              <a:rPr lang="en-US" b="1" u="sng" dirty="0">
                <a:latin typeface="Times New Roman" panose="02020603050405020304" pitchFamily="18" charset="0"/>
                <a:ea typeface="Calibri" panose="020F0502020204030204" pitchFamily="34" charset="0"/>
                <a:cs typeface="Times New Roman" panose="02020603050405020304" pitchFamily="18" charset="0"/>
              </a:rPr>
              <a:t>Le cahier des charges techniques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Le CDC technique est le détail de toutes les préconisations, les demandes et contraintes techniques d'un projet. </a:t>
            </a:r>
            <a:r>
              <a:rPr lang="en-US" dirty="0">
                <a:latin typeface="Times New Roman" panose="02020603050405020304" pitchFamily="18" charset="0"/>
                <a:ea typeface="Calibri" panose="020F0502020204030204" pitchFamily="34" charset="0"/>
                <a:cs typeface="Times New Roman" panose="02020603050405020304" pitchFamily="18" charset="0"/>
              </a:rPr>
              <a:t>Il </a:t>
            </a:r>
            <a:r>
              <a:rPr lang="en-US" dirty="0" err="1">
                <a:latin typeface="Times New Roman" panose="02020603050405020304" pitchFamily="18" charset="0"/>
                <a:ea typeface="Calibri" panose="020F0502020204030204" pitchFamily="34" charset="0"/>
                <a:cs typeface="Times New Roman" panose="02020603050405020304" pitchFamily="18" charset="0"/>
              </a:rPr>
              <a:t>spécifie</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L'environnement</a:t>
            </a:r>
            <a:r>
              <a:rPr lang="en-US" dirty="0">
                <a:latin typeface="Times New Roman" panose="02020603050405020304" pitchFamily="18" charset="0"/>
                <a:ea typeface="Calibri" panose="020F0502020204030204" pitchFamily="34" charset="0"/>
                <a:cs typeface="Times New Roman" panose="02020603050405020304" pitchFamily="18" charset="0"/>
              </a:rPr>
              <a:t> technique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Les langages et outils à utiliser, ainsi que leurs versions respectives( PHP 5.6, ...)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La </a:t>
            </a:r>
            <a:r>
              <a:rPr lang="en-US" dirty="0" err="1">
                <a:latin typeface="Times New Roman" panose="02020603050405020304" pitchFamily="18" charset="0"/>
                <a:ea typeface="Calibri" panose="020F0502020204030204" pitchFamily="34" charset="0"/>
                <a:cs typeface="Times New Roman" panose="02020603050405020304" pitchFamily="18" charset="0"/>
              </a:rPr>
              <a:t>faisabilité</a:t>
            </a:r>
            <a:r>
              <a:rPr lang="en-US" dirty="0">
                <a:latin typeface="Times New Roman" panose="02020603050405020304" pitchFamily="18" charset="0"/>
                <a:ea typeface="Calibri" panose="020F0502020204030204" pitchFamily="34" charset="0"/>
                <a:cs typeface="Times New Roman" panose="02020603050405020304" pitchFamily="18" charset="0"/>
              </a:rPr>
              <a:t> du </a:t>
            </a:r>
            <a:r>
              <a:rPr lang="en-US" dirty="0" err="1">
                <a:latin typeface="Times New Roman" panose="02020603050405020304" pitchFamily="18" charset="0"/>
                <a:ea typeface="Calibri" panose="020F0502020204030204" pitchFamily="34" charset="0"/>
                <a:cs typeface="Times New Roman" panose="02020603050405020304" pitchFamily="18" charset="0"/>
              </a:rPr>
              <a:t>projet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Les contraintes liées à la sécurité avant, pendant et après le développement du projet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Toutes les modalités techniques sur le </a:t>
            </a:r>
            <a:r>
              <a:rPr lang="fr-FR" dirty="0" err="1">
                <a:latin typeface="Times New Roman" panose="02020603050405020304" pitchFamily="18" charset="0"/>
                <a:ea typeface="Calibri" panose="020F0502020204030204" pitchFamily="34" charset="0"/>
                <a:cs typeface="Times New Roman" panose="02020603050405020304" pitchFamily="18" charset="0"/>
              </a:rPr>
              <a:t>dévéloppement</a:t>
            </a:r>
            <a:r>
              <a:rPr lang="fr-FR" dirty="0">
                <a:latin typeface="Times New Roman" panose="02020603050405020304" pitchFamily="18" charset="0"/>
                <a:ea typeface="Calibri" panose="020F0502020204030204" pitchFamily="34" charset="0"/>
                <a:cs typeface="Times New Roman" panose="02020603050405020304" pitchFamily="18" charset="0"/>
              </a:rPr>
              <a:t>, les procédures, la surveillance,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La liste précise des fonctionnalités à développer avec leur détail complet.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Ce type de cahier des charges est sans aucun doute le meilleur car il est le plus complet et pratique pour un développeur et un intégrateur. Cependant, il n'est pas à la portée de tous car celui qui rédige ce type de document ne comprend pas les différents éléments que doit le contenir.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7129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651515-08FE-47F4-9547-361B69EF75B3}"/>
              </a:ext>
            </a:extLst>
          </p:cNvPr>
          <p:cNvSpPr/>
          <p:nvPr/>
        </p:nvSpPr>
        <p:spPr>
          <a:xfrm>
            <a:off x="1636449" y="562883"/>
            <a:ext cx="8324295" cy="4597990"/>
          </a:xfrm>
          <a:prstGeom prst="rect">
            <a:avLst/>
          </a:prstGeom>
        </p:spPr>
        <p:txBody>
          <a:bodyPr wrap="square">
            <a:spAutoFit/>
          </a:bodyPr>
          <a:lstStyle/>
          <a:p>
            <a:pPr marL="457200" marR="0" indent="-228600" algn="ctr">
              <a:lnSpc>
                <a:spcPct val="115000"/>
              </a:lnSpc>
              <a:spcBef>
                <a:spcPts val="0"/>
              </a:spcBef>
              <a:spcAft>
                <a:spcPts val="1000"/>
              </a:spcAft>
            </a:pPr>
            <a:r>
              <a:rPr lang="fr-FR" sz="1600" b="1" dirty="0">
                <a:latin typeface="Times New Roman" panose="02020603050405020304" pitchFamily="18" charset="0"/>
                <a:ea typeface="Calibri" panose="020F0502020204030204" pitchFamily="34" charset="0"/>
                <a:cs typeface="Times New Roman" panose="02020603050405020304" pitchFamily="18" charset="0"/>
              </a:rPr>
              <a:t>2.	</a:t>
            </a:r>
            <a:r>
              <a:rPr lang="fr-FR" b="1" u="sng" dirty="0">
                <a:latin typeface="Times New Roman" panose="02020603050405020304" pitchFamily="18" charset="0"/>
                <a:ea typeface="Calibri" panose="020F0502020204030204" pitchFamily="34" charset="0"/>
                <a:cs typeface="Times New Roman" panose="02020603050405020304" pitchFamily="18" charset="0"/>
              </a:rPr>
              <a:t>Le cahier des charges fonctionnels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Le CDC fonctionnel permet de définir les besoins généraux de vérifier si ces besoins sont en accords avec ceux du client et les internautes qui viendront utiliser le produit final.</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ctr">
              <a:lnSpc>
                <a:spcPct val="115000"/>
              </a:lnSpc>
              <a:spcBef>
                <a:spcPts val="0"/>
              </a:spcBef>
              <a:spcAft>
                <a:spcPts val="1000"/>
              </a:spcAft>
              <a:buFont typeface="Calibri" panose="020F0502020204030204" pitchFamily="34" charset="0"/>
              <a:buAutoNum type="alphaLcPeriod"/>
              <a:tabLst>
                <a:tab pos="514350" algn="l"/>
              </a:tabLst>
            </a:pPr>
            <a:r>
              <a:rPr lang="fr-FR" b="1" u="sng" dirty="0">
                <a:latin typeface="Times New Roman" panose="02020603050405020304" pitchFamily="18" charset="0"/>
                <a:ea typeface="Calibri" panose="020F0502020204030204" pitchFamily="34" charset="0"/>
                <a:cs typeface="Times New Roman" panose="02020603050405020304" pitchFamily="18" charset="0"/>
              </a:rPr>
              <a:t>L'étude d'opportunité</a:t>
            </a:r>
            <a:br>
              <a:rPr lang="fr-FR" sz="1400" dirty="0">
                <a:latin typeface="Calibri" panose="020F0502020204030204" pitchFamily="34" charset="0"/>
                <a:ea typeface="Calibri" panose="020F0502020204030204" pitchFamily="34" charset="0"/>
                <a:cs typeface="Calibri" panose="020F0502020204030204" pitchFamily="34" charset="0"/>
              </a:rPr>
            </a:br>
            <a:r>
              <a:rPr lang="fr-FR" sz="1400" dirty="0">
                <a:latin typeface="Calibri" panose="020F0502020204030204" pitchFamily="34" charset="0"/>
                <a:ea typeface="Calibri" panose="020F0502020204030204" pitchFamily="34" charset="0"/>
                <a:cs typeface="Calibri" panose="020F0502020204030204" pitchFamily="34"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Elle consiste à étudier le contexte du projet et à définir les principaux besoins afin de vérifier s'ils sont en phase avec les attentes de l'utilisateur. Elle permet d'évaluer rapidement la viabilité du projet.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ctr">
              <a:lnSpc>
                <a:spcPct val="115000"/>
              </a:lnSpc>
              <a:spcBef>
                <a:spcPts val="0"/>
              </a:spcBef>
              <a:spcAft>
                <a:spcPts val="1000"/>
              </a:spcAft>
              <a:buFont typeface="Calibri" panose="020F0502020204030204" pitchFamily="34" charset="0"/>
              <a:buAutoNum type="alphaLcPeriod"/>
              <a:tabLst>
                <a:tab pos="457200" algn="l"/>
              </a:tabLst>
            </a:pPr>
            <a:r>
              <a:rPr lang="fr-FR" b="1" u="sng" dirty="0">
                <a:latin typeface="Times New Roman" panose="02020603050405020304" pitchFamily="18" charset="0"/>
                <a:ea typeface="Calibri" panose="020F0502020204030204" pitchFamily="34" charset="0"/>
                <a:cs typeface="Times New Roman" panose="02020603050405020304" pitchFamily="18" charset="0"/>
              </a:rPr>
              <a:t>L'étude de faisabilité</a:t>
            </a:r>
            <a:br>
              <a:rPr lang="fr-FR" sz="1400" u="sng" dirty="0">
                <a:latin typeface="Calibri" panose="020F0502020204030204" pitchFamily="34" charset="0"/>
                <a:ea typeface="Calibri" panose="020F0502020204030204" pitchFamily="34" charset="0"/>
                <a:cs typeface="Calibri" panose="020F0502020204030204" pitchFamily="34" charset="0"/>
              </a:rPr>
            </a:br>
            <a:r>
              <a:rPr lang="fr-FR" dirty="0">
                <a:latin typeface="Times New Roman" panose="02020603050405020304" pitchFamily="18" charset="0"/>
                <a:ea typeface="Calibri" panose="020F0502020204030204" pitchFamily="34" charset="0"/>
                <a:cs typeface="Times New Roman" panose="02020603050405020304" pitchFamily="18" charset="0"/>
              </a:rPr>
              <a:t>Cette étude vise à évaluer la viabilité du projet sur plusieurs plans, notamment :</a:t>
            </a:r>
            <a:br>
              <a:rPr lang="fr-FR" sz="1400" dirty="0">
                <a:latin typeface="Calibri" panose="020F0502020204030204" pitchFamily="34" charset="0"/>
                <a:ea typeface="Calibri" panose="020F0502020204030204" pitchFamily="34" charset="0"/>
                <a:cs typeface="Calibri" panose="020F0502020204030204" pitchFamily="34" charset="0"/>
              </a:rPr>
            </a:br>
            <a:r>
              <a:rPr lang="fr-FR" sz="1400" dirty="0">
                <a:latin typeface="Calibri" panose="020F0502020204030204" pitchFamily="34" charset="0"/>
                <a:ea typeface="Calibri" panose="020F0502020204030204" pitchFamily="34" charset="0"/>
                <a:cs typeface="Calibri" panose="020F0502020204030204" pitchFamily="34"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 Economique</a:t>
            </a:r>
            <a:br>
              <a:rPr lang="fr-FR" sz="1400" dirty="0">
                <a:latin typeface="Calibri" panose="020F0502020204030204" pitchFamily="34" charset="0"/>
                <a:ea typeface="Calibri" panose="020F0502020204030204" pitchFamily="34" charset="0"/>
                <a:cs typeface="Calibri" panose="020F0502020204030204" pitchFamily="34" charset="0"/>
              </a:rPr>
            </a:br>
            <a:r>
              <a:rPr lang="fr-FR" sz="1400" dirty="0">
                <a:latin typeface="Calibri" panose="020F0502020204030204" pitchFamily="34" charset="0"/>
                <a:ea typeface="Calibri" panose="020F0502020204030204" pitchFamily="34" charset="0"/>
                <a:cs typeface="Calibri" panose="020F0502020204030204" pitchFamily="34"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 Technique</a:t>
            </a:r>
            <a:br>
              <a:rPr lang="fr-FR" sz="1400" dirty="0">
                <a:latin typeface="Calibri" panose="020F0502020204030204" pitchFamily="34" charset="0"/>
                <a:ea typeface="Calibri" panose="020F0502020204030204" pitchFamily="34" charset="0"/>
                <a:cs typeface="Calibri" panose="020F0502020204030204" pitchFamily="34" charset="0"/>
              </a:rPr>
            </a:br>
            <a:r>
              <a:rPr lang="fr-FR" sz="1400" dirty="0">
                <a:latin typeface="Calibri" panose="020F0502020204030204" pitchFamily="34" charset="0"/>
                <a:ea typeface="Calibri" panose="020F0502020204030204" pitchFamily="34" charset="0"/>
                <a:cs typeface="Calibri" panose="020F0502020204030204" pitchFamily="34"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 Organisationnel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44992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374B70-0B70-4F53-972C-5657F468056D}"/>
              </a:ext>
            </a:extLst>
          </p:cNvPr>
          <p:cNvSpPr/>
          <p:nvPr/>
        </p:nvSpPr>
        <p:spPr>
          <a:xfrm>
            <a:off x="1429305" y="0"/>
            <a:ext cx="10475650" cy="6194837"/>
          </a:xfrm>
          <a:prstGeom prst="rect">
            <a:avLst/>
          </a:prstGeom>
        </p:spPr>
        <p:txBody>
          <a:bodyPr wrap="square">
            <a:spAutoFit/>
          </a:bodyPr>
          <a:lstStyle/>
          <a:p>
            <a:pPr>
              <a:lnSpc>
                <a:spcPct val="115000"/>
              </a:lnSpc>
              <a:spcAft>
                <a:spcPts val="1000"/>
              </a:spcAft>
            </a:pPr>
            <a:r>
              <a:rPr lang="fr-FR" b="1" dirty="0">
                <a:latin typeface="Times New Roman" panose="02020603050405020304" pitchFamily="18" charset="0"/>
                <a:ea typeface="Calibri" panose="020F0502020204030204" pitchFamily="34" charset="0"/>
                <a:cs typeface="Times New Roman" panose="02020603050405020304" pitchFamily="18" charset="0"/>
              </a:rPr>
              <a:t>3. </a:t>
            </a:r>
            <a:r>
              <a:rPr lang="fr-FR" b="1" u="sng" dirty="0">
                <a:latin typeface="Times New Roman" panose="02020603050405020304" pitchFamily="18" charset="0"/>
                <a:ea typeface="Calibri" panose="020F0502020204030204" pitchFamily="34" charset="0"/>
                <a:cs typeface="Times New Roman" panose="02020603050405020304" pitchFamily="18" charset="0"/>
              </a:rPr>
              <a:t>L'analyse fonctionnelle du besoin (AFB)</a:t>
            </a:r>
            <a:br>
              <a:rPr lang="fr-FR" sz="1400" dirty="0">
                <a:latin typeface="Calibri" panose="020F0502020204030204" pitchFamily="34" charset="0"/>
                <a:ea typeface="Calibri" panose="020F0502020204030204" pitchFamily="34" charset="0"/>
                <a:cs typeface="Calibri" panose="020F0502020204030204" pitchFamily="34" charset="0"/>
              </a:rPr>
            </a:br>
            <a:r>
              <a:rPr lang="fr-FR" dirty="0">
                <a:latin typeface="Times New Roman" panose="02020603050405020304" pitchFamily="18" charset="0"/>
                <a:ea typeface="Calibri" panose="020F0502020204030204" pitchFamily="34" charset="0"/>
                <a:cs typeface="Times New Roman" panose="02020603050405020304" pitchFamily="18" charset="0"/>
              </a:rPr>
              <a:t>Cette analyse vise à déterminer les "fonctions de services" du produit, en amont de sa réalisation. Pour ce faire :</a:t>
            </a:r>
            <a:br>
              <a:rPr lang="fr-FR" sz="1400" dirty="0">
                <a:latin typeface="Calibri" panose="020F0502020204030204" pitchFamily="34" charset="0"/>
                <a:ea typeface="Calibri" panose="020F0502020204030204" pitchFamily="34" charset="0"/>
                <a:cs typeface="Calibri" panose="020F0502020204030204" pitchFamily="34" charset="0"/>
              </a:rPr>
            </a:br>
            <a:r>
              <a:rPr lang="fr-FR" dirty="0">
                <a:latin typeface="Times New Roman" panose="02020603050405020304" pitchFamily="18" charset="0"/>
                <a:ea typeface="Calibri" panose="020F0502020204030204" pitchFamily="34" charset="0"/>
                <a:cs typeface="Times New Roman" panose="02020603050405020304" pitchFamily="18" charset="0"/>
              </a:rPr>
              <a:t>	- Elle examine les points de vue des différentes parties concernées.</a:t>
            </a:r>
            <a:br>
              <a:rPr lang="fr-FR" sz="1400" dirty="0">
                <a:latin typeface="Calibri" panose="020F0502020204030204" pitchFamily="34" charset="0"/>
                <a:ea typeface="Calibri" panose="020F0502020204030204" pitchFamily="34" charset="0"/>
                <a:cs typeface="Calibri" panose="020F0502020204030204" pitchFamily="34" charset="0"/>
              </a:rPr>
            </a:br>
            <a:r>
              <a:rPr lang="fr-FR" sz="1400" dirty="0">
                <a:latin typeface="Calibri" panose="020F0502020204030204" pitchFamily="34" charset="0"/>
                <a:ea typeface="Calibri" panose="020F0502020204030204" pitchFamily="34" charset="0"/>
                <a:cs typeface="Calibri" panose="020F0502020204030204" pitchFamily="34"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 Elle se projette dans la durée, prenante considérons les différentes étapes du cycle de vie : mise en place en amont, usage du produit, maintenance, entretien, fin de vie...</a:t>
            </a:r>
            <a:br>
              <a:rPr lang="fr-FR" sz="1400" dirty="0">
                <a:latin typeface="Calibri" panose="020F0502020204030204" pitchFamily="34" charset="0"/>
                <a:ea typeface="Calibri" panose="020F0502020204030204" pitchFamily="34" charset="0"/>
                <a:cs typeface="Calibri" panose="020F0502020204030204" pitchFamily="34" charset="0"/>
              </a:rPr>
            </a:br>
            <a:r>
              <a:rPr lang="fr-FR" sz="1400" dirty="0">
                <a:latin typeface="Calibri" panose="020F0502020204030204" pitchFamily="34" charset="0"/>
                <a:ea typeface="Calibri" panose="020F0502020204030204" pitchFamily="34" charset="0"/>
                <a:cs typeface="Calibri" panose="020F0502020204030204" pitchFamily="34"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 Elle n'exprime pas les moyens à mettre en œuvre, mais plutôt les résultats recherchés.</a:t>
            </a:r>
            <a:br>
              <a:rPr lang="fr-FR" sz="1400" dirty="0">
                <a:latin typeface="Calibri" panose="020F0502020204030204" pitchFamily="34" charset="0"/>
                <a:ea typeface="Calibri" panose="020F0502020204030204" pitchFamily="34" charset="0"/>
                <a:cs typeface="Calibri" panose="020F0502020204030204" pitchFamily="34" charset="0"/>
              </a:rPr>
            </a:br>
            <a:r>
              <a:rPr lang="fr-FR" sz="1400" dirty="0">
                <a:latin typeface="Times New Roman" panose="02020603050405020304" pitchFamily="18" charset="0"/>
                <a:ea typeface="Calibri" panose="020F0502020204030204" pitchFamily="34" charset="0"/>
                <a:cs typeface="Times New Roman" panose="02020603050405020304" pitchFamily="18" charset="0"/>
              </a:rPr>
              <a:t>         </a:t>
            </a:r>
            <a:r>
              <a:rPr lang="fr-FR" b="1" dirty="0">
                <a:latin typeface="Times New Roman" panose="02020603050405020304" pitchFamily="18" charset="0"/>
                <a:ea typeface="Calibri" panose="020F0502020204030204" pitchFamily="34" charset="0"/>
                <a:cs typeface="Times New Roman" panose="02020603050405020304" pitchFamily="18" charset="0"/>
              </a:rPr>
              <a:t>4. </a:t>
            </a:r>
            <a:r>
              <a:rPr lang="fr-FR" sz="1400" b="1" u="sng" dirty="0">
                <a:latin typeface="Times New Roman" panose="02020603050405020304" pitchFamily="18" charset="0"/>
                <a:ea typeface="Calibri" panose="020F0502020204030204" pitchFamily="34" charset="0"/>
                <a:cs typeface="Times New Roman" panose="02020603050405020304" pitchFamily="18" charset="0"/>
              </a:rPr>
              <a:t>L</a:t>
            </a:r>
            <a:r>
              <a:rPr lang="fr-FR" b="1" u="sng" dirty="0">
                <a:latin typeface="Times New Roman" panose="02020603050405020304" pitchFamily="18" charset="0"/>
                <a:ea typeface="Calibri" panose="020F0502020204030204" pitchFamily="34" charset="0"/>
                <a:cs typeface="Times New Roman" panose="02020603050405020304" pitchFamily="18" charset="0"/>
              </a:rPr>
              <a:t>'expression fonctionnelle du besoin(EFB)</a:t>
            </a:r>
            <a:br>
              <a:rPr lang="fr-FR" sz="1400" dirty="0">
                <a:latin typeface="Calibri" panose="020F0502020204030204" pitchFamily="34" charset="0"/>
                <a:ea typeface="Calibri" panose="020F0502020204030204" pitchFamily="34" charset="0"/>
                <a:cs typeface="Calibri" panose="020F0502020204030204" pitchFamily="34" charset="0"/>
              </a:rPr>
            </a:br>
            <a:r>
              <a:rPr lang="fr-FR" dirty="0">
                <a:latin typeface="Times New Roman" panose="02020603050405020304" pitchFamily="18" charset="0"/>
                <a:ea typeface="Calibri" panose="020F0502020204030204" pitchFamily="34" charset="0"/>
                <a:cs typeface="Times New Roman" panose="02020603050405020304" pitchFamily="18" charset="0"/>
              </a:rPr>
              <a:t>L'EFB exploite les résultats de l'AFB afin de: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 Structurer rigoureusement et logiquement l'information pour aider à la prise de décision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 Permettre la création d'un produit performant et parfaitement adapté aux emplois et aux services voulus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 Servir de référence du besoin du client durant la réalisation du produit ou service.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Elle se structure généralement en 4 grande parties: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 La définition globale du besoin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 La consolidation des besoins et la définition des éléments stratégiques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 La définition des principes et concepts retenus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 La description des contraintes à respecter et des fonctions de service à assurer.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405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40681E-4DE3-4219-801D-7DC9241B58E4}"/>
              </a:ext>
            </a:extLst>
          </p:cNvPr>
          <p:cNvSpPr/>
          <p:nvPr/>
        </p:nvSpPr>
        <p:spPr>
          <a:xfrm>
            <a:off x="1660123" y="239088"/>
            <a:ext cx="10022889" cy="6379823"/>
          </a:xfrm>
          <a:prstGeom prst="rect">
            <a:avLst/>
          </a:prstGeom>
        </p:spPr>
        <p:txBody>
          <a:bodyPr wrap="square">
            <a:spAutoFit/>
          </a:bodyPr>
          <a:lstStyle/>
          <a:p>
            <a:pPr algn="just">
              <a:lnSpc>
                <a:spcPct val="115000"/>
              </a:lnSpc>
              <a:spcAft>
                <a:spcPts val="1000"/>
              </a:spcAft>
            </a:pPr>
            <a:r>
              <a:rPr lang="fr-FR" sz="1400" dirty="0">
                <a:latin typeface="Calibri" panose="020F0502020204030204" pitchFamily="34" charset="0"/>
                <a:ea typeface="Calibri" panose="020F0502020204030204" pitchFamily="34" charset="0"/>
                <a:cs typeface="Calibri" panose="020F0502020204030204" pitchFamily="34" charset="0"/>
              </a:rPr>
              <a:t> </a:t>
            </a:r>
            <a:r>
              <a:rPr lang="fr-FR" b="1" dirty="0">
                <a:latin typeface="Times New Roman" panose="02020603050405020304" pitchFamily="18" charset="0"/>
                <a:ea typeface="Calibri" panose="020F0502020204030204" pitchFamily="34" charset="0"/>
                <a:cs typeface="Times New Roman" panose="02020603050405020304" pitchFamily="18" charset="0"/>
              </a:rPr>
              <a:t>III- </a:t>
            </a:r>
            <a:r>
              <a:rPr lang="fr-FR" b="1" u="sng" dirty="0">
                <a:latin typeface="Times New Roman" panose="02020603050405020304" pitchFamily="18" charset="0"/>
                <a:ea typeface="Calibri" panose="020F0502020204030204" pitchFamily="34" charset="0"/>
                <a:cs typeface="Times New Roman" panose="02020603050405020304" pitchFamily="18" charset="0"/>
              </a:rPr>
              <a:t>Les processus d'exigences logiciels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L'ensemble du projet dépend des exigences qui sont l'expression d'une condition ou d'une fonctionnalité à laquelle doivent répondre un système ou un logiciel. La collecte des besoins se fait en communiquant avec les clients, les </a:t>
            </a:r>
            <a:r>
              <a:rPr lang="fr-FR" dirty="0" err="1">
                <a:latin typeface="Times New Roman" panose="02020603050405020304" pitchFamily="18" charset="0"/>
                <a:ea typeface="Calibri" panose="020F0502020204030204" pitchFamily="34" charset="0"/>
                <a:cs typeface="Times New Roman" panose="02020603050405020304" pitchFamily="18" charset="0"/>
              </a:rPr>
              <a:t>utilisteurs</a:t>
            </a:r>
            <a:r>
              <a:rPr lang="fr-FR" dirty="0">
                <a:latin typeface="Times New Roman" panose="02020603050405020304" pitchFamily="18" charset="0"/>
                <a:ea typeface="Calibri" panose="020F0502020204030204" pitchFamily="34" charset="0"/>
                <a:cs typeface="Times New Roman" panose="02020603050405020304" pitchFamily="18" charset="0"/>
              </a:rPr>
              <a:t> finaux et les utilisateurs du système. Les entretiens, les enquêtes et les questionnaires sont également des méthodes utile à la collecte des exigences. </a:t>
            </a:r>
            <a:r>
              <a:rPr lang="en-US" dirty="0">
                <a:latin typeface="Times New Roman" panose="02020603050405020304" pitchFamily="18" charset="0"/>
                <a:ea typeface="Calibri" panose="020F0502020204030204" pitchFamily="34" charset="0"/>
                <a:cs typeface="Times New Roman" panose="02020603050405020304" pitchFamily="18" charset="0"/>
              </a:rPr>
              <a:t>On </a:t>
            </a:r>
            <a:r>
              <a:rPr lang="en-US" dirty="0" err="1">
                <a:latin typeface="Times New Roman" panose="02020603050405020304" pitchFamily="18" charset="0"/>
                <a:ea typeface="Calibri" panose="020F0502020204030204" pitchFamily="34" charset="0"/>
                <a:cs typeface="Times New Roman" panose="02020603050405020304" pitchFamily="18" charset="0"/>
              </a:rPr>
              <a:t>peut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donc</a:t>
            </a:r>
            <a:r>
              <a:rPr lang="en-US" dirty="0">
                <a:latin typeface="Times New Roman" panose="02020603050405020304" pitchFamily="18" charset="0"/>
                <a:ea typeface="Calibri" panose="020F0502020204030204" pitchFamily="34" charset="0"/>
                <a:cs typeface="Times New Roman" panose="02020603050405020304" pitchFamily="18" charset="0"/>
              </a:rPr>
              <a:t> citer: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b="1" dirty="0">
                <a:latin typeface="Times New Roman" panose="02020603050405020304" pitchFamily="18" charset="0"/>
                <a:ea typeface="Calibri" panose="020F0502020204030204" pitchFamily="34" charset="0"/>
                <a:cs typeface="Times New Roman" panose="02020603050405020304" pitchFamily="18" charset="0"/>
              </a:rPr>
              <a:t>Les exigences fonctionnelles: </a:t>
            </a:r>
            <a:r>
              <a:rPr lang="fr-FR" dirty="0">
                <a:latin typeface="Times New Roman" panose="02020603050405020304" pitchFamily="18" charset="0"/>
                <a:ea typeface="Calibri" panose="020F0502020204030204" pitchFamily="34" charset="0"/>
                <a:cs typeface="Times New Roman" panose="02020603050405020304" pitchFamily="18" charset="0"/>
              </a:rPr>
              <a:t>spécifie l'aspect fonctionnel d'un logiciel. </a:t>
            </a:r>
            <a:r>
              <a:rPr lang="en-US" b="1" dirty="0">
                <a:latin typeface="Times New Roman" panose="02020603050405020304" pitchFamily="18" charset="0"/>
                <a:ea typeface="Calibri" panose="020F0502020204030204" pitchFamily="34" charset="0"/>
                <a:cs typeface="Times New Roman" panose="02020603050405020304" pitchFamily="18" charset="0"/>
              </a:rPr>
              <a:t>Son usage: </a:t>
            </a:r>
            <a:r>
              <a:rPr lang="en-US" dirty="0" err="1">
                <a:latin typeface="Times New Roman" panose="02020603050405020304" pitchFamily="18" charset="0"/>
                <a:ea typeface="Calibri" panose="020F0502020204030204" pitchFamily="34" charset="0"/>
                <a:cs typeface="Times New Roman" panose="02020603050405020304" pitchFamily="18" charset="0"/>
              </a:rPr>
              <a:t>décrit</a:t>
            </a:r>
            <a:r>
              <a:rPr lang="en-US" dirty="0">
                <a:latin typeface="Times New Roman" panose="02020603050405020304" pitchFamily="18" charset="0"/>
                <a:ea typeface="Calibri" panose="020F0502020204030204" pitchFamily="34" charset="0"/>
                <a:cs typeface="Times New Roman" panose="02020603050405020304" pitchFamily="18" charset="0"/>
              </a:rPr>
              <a:t> les </a:t>
            </a:r>
            <a:r>
              <a:rPr lang="en-US" dirty="0" err="1">
                <a:latin typeface="Times New Roman" panose="02020603050405020304" pitchFamily="18" charset="0"/>
                <a:ea typeface="Calibri" panose="020F0502020204030204" pitchFamily="34" charset="0"/>
                <a:cs typeface="Times New Roman" panose="02020603050405020304" pitchFamily="18" charset="0"/>
              </a:rPr>
              <a:t>fonctionnalités</a:t>
            </a:r>
            <a:r>
              <a:rPr lang="en-US" dirty="0">
                <a:latin typeface="Times New Roman" panose="02020603050405020304" pitchFamily="18" charset="0"/>
                <a:ea typeface="Calibri" panose="020F0502020204030204" pitchFamily="34" charset="0"/>
                <a:cs typeface="Times New Roman" panose="02020603050405020304" pitchFamily="18" charset="0"/>
              </a:rPr>
              <a:t> d'un </a:t>
            </a:r>
            <a:r>
              <a:rPr lang="en-US" dirty="0" err="1">
                <a:latin typeface="Times New Roman" panose="02020603050405020304" pitchFamily="18" charset="0"/>
                <a:ea typeface="Calibri" panose="020F0502020204030204" pitchFamily="34" charset="0"/>
                <a:cs typeface="Times New Roman" panose="02020603050405020304" pitchFamily="18" charset="0"/>
              </a:rPr>
              <a:t>système</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r>
              <a:rPr lang="fr-FR" b="1" u="sng" dirty="0">
                <a:latin typeface="Times New Roman" panose="02020603050405020304" pitchFamily="18" charset="0"/>
                <a:ea typeface="Calibri" panose="020F0502020204030204" pitchFamily="34" charset="0"/>
                <a:cs typeface="Times New Roman" panose="02020603050405020304" pitchFamily="18" charset="0"/>
              </a:rPr>
              <a:t>Exemple</a:t>
            </a:r>
            <a:r>
              <a:rPr lang="fr-FR" b="1" dirty="0">
                <a:latin typeface="Times New Roman" panose="02020603050405020304" pitchFamily="18" charset="0"/>
                <a:ea typeface="Calibri" panose="020F0502020204030204" pitchFamily="34"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Le système de gestion de bibliothèque devrait ajouter, modifier, supprimer les détails d'un livre. Il devrait également ajouter, modifier et 	supprimer les détails d'un membre. </a:t>
            </a:r>
            <a:r>
              <a:rPr lang="en-US" dirty="0">
                <a:latin typeface="Times New Roman" panose="02020603050405020304" pitchFamily="18" charset="0"/>
                <a:ea typeface="Calibri" panose="020F0502020204030204" pitchFamily="34" charset="0"/>
                <a:cs typeface="Times New Roman" panose="02020603050405020304" pitchFamily="18" charset="0"/>
              </a:rPr>
              <a:t>Il </a:t>
            </a:r>
            <a:r>
              <a:rPr lang="en-US" dirty="0" err="1">
                <a:latin typeface="Times New Roman" panose="02020603050405020304" pitchFamily="18" charset="0"/>
                <a:ea typeface="Calibri" panose="020F0502020204030204" pitchFamily="34" charset="0"/>
                <a:cs typeface="Times New Roman" panose="02020603050405020304" pitchFamily="18" charset="0"/>
              </a:rPr>
              <a:t>convient</a:t>
            </a:r>
            <a:r>
              <a:rPr lang="en-US" dirty="0">
                <a:latin typeface="Times New Roman" panose="02020603050405020304" pitchFamily="18" charset="0"/>
                <a:ea typeface="Calibri" panose="020F0502020204030204" pitchFamily="34" charset="0"/>
                <a:cs typeface="Times New Roman" panose="02020603050405020304" pitchFamily="18" charset="0"/>
              </a:rPr>
              <a:t> de </a:t>
            </a:r>
            <a:r>
              <a:rPr lang="en-US" dirty="0" err="1">
                <a:latin typeface="Times New Roman" panose="02020603050405020304" pitchFamily="18" charset="0"/>
                <a:ea typeface="Calibri" panose="020F0502020204030204" pitchFamily="34" charset="0"/>
                <a:cs typeface="Times New Roman" panose="02020603050405020304" pitchFamily="18" charset="0"/>
              </a:rPr>
              <a:t>calculer</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l'amende</a:t>
            </a:r>
            <a:r>
              <a:rPr lang="en-US" dirty="0">
                <a:latin typeface="Times New Roman" panose="02020603050405020304" pitchFamily="18" charset="0"/>
                <a:ea typeface="Calibri" panose="020F0502020204030204" pitchFamily="34" charset="0"/>
                <a:cs typeface="Times New Roman" panose="02020603050405020304" pitchFamily="18" charset="0"/>
              </a:rPr>
              <a:t> pour les retours </a:t>
            </a:r>
            <a:r>
              <a:rPr lang="en-US" dirty="0" err="1">
                <a:latin typeface="Times New Roman" panose="02020603050405020304" pitchFamily="18" charset="0"/>
                <a:ea typeface="Calibri" panose="020F0502020204030204" pitchFamily="34" charset="0"/>
                <a:cs typeface="Times New Roman" panose="02020603050405020304" pitchFamily="18" charset="0"/>
              </a:rPr>
              <a:t>tardifs</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b="1" dirty="0">
                <a:latin typeface="Times New Roman" panose="02020603050405020304" pitchFamily="18" charset="0"/>
                <a:ea typeface="Calibri" panose="020F0502020204030204" pitchFamily="34" charset="0"/>
                <a:cs typeface="Times New Roman" panose="02020603050405020304" pitchFamily="18" charset="0"/>
              </a:rPr>
              <a:t>Les exigences non fonctionnelles: </a:t>
            </a:r>
            <a:r>
              <a:rPr lang="fr-FR" dirty="0">
                <a:latin typeface="Times New Roman" panose="02020603050405020304" pitchFamily="18" charset="0"/>
                <a:ea typeface="Calibri" panose="020F0502020204030204" pitchFamily="34" charset="0"/>
                <a:cs typeface="Times New Roman" panose="02020603050405020304" pitchFamily="18" charset="0"/>
              </a:rPr>
              <a:t>spécifie des critères, pouvant être utilisé pour évaluer le fonctionnement du système.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r>
              <a:rPr lang="fr-FR" b="1" dirty="0">
                <a:latin typeface="Times New Roman" panose="02020603050405020304" pitchFamily="18" charset="0"/>
                <a:ea typeface="Calibri" panose="020F0502020204030204" pitchFamily="34" charset="0"/>
                <a:cs typeface="Times New Roman" panose="02020603050405020304" pitchFamily="18" charset="0"/>
              </a:rPr>
              <a:t>Son usage: </a:t>
            </a:r>
            <a:r>
              <a:rPr lang="fr-FR" dirty="0">
                <a:latin typeface="Times New Roman" panose="02020603050405020304" pitchFamily="18" charset="0"/>
                <a:ea typeface="Calibri" panose="020F0502020204030204" pitchFamily="34" charset="0"/>
                <a:cs typeface="Times New Roman" panose="02020603050405020304" pitchFamily="18" charset="0"/>
              </a:rPr>
              <a:t>décrit les caractéristiques de qualité du système.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b="1" dirty="0">
                <a:latin typeface="Times New Roman" panose="02020603050405020304" pitchFamily="18" charset="0"/>
                <a:ea typeface="Calibri" panose="020F0502020204030204" pitchFamily="34" charset="0"/>
                <a:cs typeface="Times New Roman" panose="02020603050405020304" pitchFamily="18" charset="0"/>
              </a:rPr>
              <a:t>Les exigences commerciales: </a:t>
            </a:r>
            <a:r>
              <a:rPr lang="fr-FR" dirty="0">
                <a:latin typeface="Times New Roman" panose="02020603050405020304" pitchFamily="18" charset="0"/>
                <a:ea typeface="Calibri" panose="020F0502020204030204" pitchFamily="34" charset="0"/>
                <a:cs typeface="Times New Roman" panose="02020603050405020304" pitchFamily="18" charset="0"/>
              </a:rPr>
              <a:t>définissent les objectifs, la vision et les objectifs de l'entreprise.</a:t>
            </a:r>
          </a:p>
          <a:p>
            <a:pPr marR="0" lvl="0" algn="just">
              <a:lnSpc>
                <a:spcPct val="115000"/>
              </a:lnSpc>
              <a:spcBef>
                <a:spcPts val="0"/>
              </a:spcBef>
              <a:spcAft>
                <a:spcPts val="1000"/>
              </a:spcAft>
            </a:pPr>
            <a:r>
              <a:rPr lang="fr-FR" dirty="0">
                <a:latin typeface="Times New Roman" panose="02020603050405020304" pitchFamily="18" charset="0"/>
                <a:cs typeface="Times New Roman" panose="02020603050405020304" pitchFamily="18" charset="0"/>
              </a:rPr>
              <a:t>Les exigences sont rédigés par les potentiels parties prenantes(client, CDC, marketing, chef de projet, concepteur, analyste, développeur, le patron,...) qui devront relire puis valider par les personnes impliquées dans le cycle de vie du projet.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1275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ACA790-C012-418D-832C-A5BA1FCBEA48}"/>
              </a:ext>
            </a:extLst>
          </p:cNvPr>
          <p:cNvSpPr/>
          <p:nvPr/>
        </p:nvSpPr>
        <p:spPr>
          <a:xfrm>
            <a:off x="1769615" y="123442"/>
            <a:ext cx="8839200" cy="5495672"/>
          </a:xfrm>
          <a:prstGeom prst="rect">
            <a:avLst/>
          </a:prstGeom>
        </p:spPr>
        <p:txBody>
          <a:bodyPr wrap="square">
            <a:spAutoFit/>
          </a:bodyPr>
          <a:lstStyle/>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Les principales sources d'exigences sont les suivantes: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r>
              <a:rPr lang="fr-FR" b="1" dirty="0">
                <a:latin typeface="Times New Roman" panose="02020603050405020304" pitchFamily="18" charset="0"/>
                <a:ea typeface="Calibri" panose="020F0502020204030204" pitchFamily="34" charset="0"/>
                <a:cs typeface="Times New Roman" panose="02020603050405020304" pitchFamily="18" charset="0"/>
              </a:rPr>
              <a:t>*Pour un projet: </a:t>
            </a:r>
            <a:r>
              <a:rPr lang="fr-FR" dirty="0">
                <a:latin typeface="Times New Roman" panose="02020603050405020304" pitchFamily="18" charset="0"/>
                <a:ea typeface="Calibri" panose="020F0502020204030204" pitchFamily="34" charset="0"/>
                <a:cs typeface="Times New Roman" panose="02020603050405020304" pitchFamily="18" charset="0"/>
              </a:rPr>
              <a:t>le CDC client, l'étude de projet, les modalités de réception du produit, chaque contact avec le client.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r>
              <a:rPr lang="fr-FR" b="1" dirty="0">
                <a:latin typeface="Times New Roman" panose="02020603050405020304" pitchFamily="18" charset="0"/>
                <a:ea typeface="Calibri" panose="020F0502020204030204" pitchFamily="34" charset="0"/>
                <a:cs typeface="Times New Roman" panose="02020603050405020304" pitchFamily="18" charset="0"/>
              </a:rPr>
              <a:t>*Pour un produit à maintenir:</a:t>
            </a:r>
            <a:r>
              <a:rPr lang="fr-FR" dirty="0">
                <a:latin typeface="Times New Roman" panose="02020603050405020304" pitchFamily="18" charset="0"/>
                <a:ea typeface="Calibri" panose="020F0502020204030204" pitchFamily="34" charset="0"/>
                <a:cs typeface="Times New Roman" panose="02020603050405020304" pitchFamily="18" charset="0"/>
              </a:rPr>
              <a:t> les demandes d'évolution, les appréciations et ressentis du client, les évolutions des stratégies marketing et commerciales.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Les </a:t>
            </a:r>
            <a:r>
              <a:rPr lang="fr-FR" b="1" dirty="0">
                <a:latin typeface="Times New Roman" panose="02020603050405020304" pitchFamily="18" charset="0"/>
                <a:ea typeface="Calibri" panose="020F0502020204030204" pitchFamily="34" charset="0"/>
                <a:cs typeface="Times New Roman" panose="02020603050405020304" pitchFamily="18" charset="0"/>
              </a:rPr>
              <a:t>enjeux des exigences </a:t>
            </a:r>
            <a:r>
              <a:rPr lang="fr-FR" dirty="0">
                <a:latin typeface="Times New Roman" panose="02020603050405020304" pitchFamily="18" charset="0"/>
                <a:ea typeface="Calibri" panose="020F0502020204030204" pitchFamily="34" charset="0"/>
                <a:cs typeface="Times New Roman" panose="02020603050405020304" pitchFamily="18" charset="0"/>
              </a:rPr>
              <a:t>visent: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Satisfaire</a:t>
            </a:r>
            <a:r>
              <a:rPr lang="en-US" dirty="0">
                <a:latin typeface="Times New Roman" panose="02020603050405020304" pitchFamily="18" charset="0"/>
                <a:ea typeface="Calibri" panose="020F0502020204030204" pitchFamily="34" charset="0"/>
                <a:cs typeface="Times New Roman" panose="02020603050405020304" pitchFamily="18" charset="0"/>
              </a:rPr>
              <a:t> le client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Réduire les coûts du projet(étude, conception, développement, test et maintenance)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Améliorer</a:t>
            </a:r>
            <a:r>
              <a:rPr lang="en-US" dirty="0">
                <a:latin typeface="Times New Roman" panose="02020603050405020304" pitchFamily="18" charset="0"/>
                <a:ea typeface="Calibri" panose="020F0502020204030204" pitchFamily="34" charset="0"/>
                <a:cs typeface="Times New Roman" panose="02020603050405020304" pitchFamily="18" charset="0"/>
              </a:rPr>
              <a:t> la couverture du </a:t>
            </a:r>
            <a:r>
              <a:rPr lang="en-US" dirty="0" err="1">
                <a:latin typeface="Times New Roman" panose="02020603050405020304" pitchFamily="18" charset="0"/>
                <a:ea typeface="Calibri" panose="020F0502020204030204" pitchFamily="34" charset="0"/>
                <a:cs typeface="Times New Roman" panose="02020603050405020304" pitchFamily="18" charset="0"/>
              </a:rPr>
              <a:t>besoin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Maîtriser</a:t>
            </a:r>
            <a:r>
              <a:rPr lang="en-US" dirty="0">
                <a:latin typeface="Times New Roman" panose="02020603050405020304" pitchFamily="18" charset="0"/>
                <a:ea typeface="Calibri" panose="020F0502020204030204" pitchFamily="34" charset="0"/>
                <a:cs typeface="Times New Roman" panose="02020603050405020304" pitchFamily="18" charset="0"/>
              </a:rPr>
              <a:t> le </a:t>
            </a:r>
            <a:r>
              <a:rPr lang="en-US" dirty="0" err="1">
                <a:latin typeface="Times New Roman" panose="02020603050405020304" pitchFamily="18" charset="0"/>
                <a:ea typeface="Calibri" panose="020F0502020204030204" pitchFamily="34" charset="0"/>
                <a:cs typeface="Times New Roman" panose="02020603050405020304" pitchFamily="18" charset="0"/>
              </a:rPr>
              <a:t>périmètre</a:t>
            </a:r>
            <a:r>
              <a:rPr lang="en-US" dirty="0">
                <a:latin typeface="Times New Roman" panose="02020603050405020304" pitchFamily="18" charset="0"/>
                <a:ea typeface="Calibri" panose="020F0502020204030204" pitchFamily="34" charset="0"/>
                <a:cs typeface="Times New Roman" panose="02020603050405020304" pitchFamily="18" charset="0"/>
              </a:rPr>
              <a:t> du </a:t>
            </a:r>
            <a:r>
              <a:rPr lang="en-US" dirty="0" err="1">
                <a:latin typeface="Times New Roman" panose="02020603050405020304" pitchFamily="18" charset="0"/>
                <a:ea typeface="Calibri" panose="020F0502020204030204" pitchFamily="34" charset="0"/>
                <a:cs typeface="Times New Roman" panose="02020603050405020304" pitchFamily="18" charset="0"/>
              </a:rPr>
              <a:t>projet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Augmenter la qualité des livrables(produits et services)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Réduire</a:t>
            </a:r>
            <a:r>
              <a:rPr lang="en-US" dirty="0">
                <a:latin typeface="Times New Roman" panose="02020603050405020304" pitchFamily="18" charset="0"/>
                <a:ea typeface="Calibri" panose="020F0502020204030204" pitchFamily="34" charset="0"/>
                <a:cs typeface="Times New Roman" panose="02020603050405020304" pitchFamily="18" charset="0"/>
              </a:rPr>
              <a:t> les </a:t>
            </a:r>
            <a:r>
              <a:rPr lang="en-US" dirty="0" err="1">
                <a:latin typeface="Times New Roman" panose="02020603050405020304" pitchFamily="18" charset="0"/>
                <a:ea typeface="Calibri" panose="020F0502020204030204" pitchFamily="34" charset="0"/>
                <a:cs typeface="Times New Roman" panose="02020603050405020304" pitchFamily="18" charset="0"/>
              </a:rPr>
              <a:t>risques</a:t>
            </a:r>
            <a:r>
              <a:rPr lang="en-US" dirty="0">
                <a:latin typeface="Times New Roman" panose="02020603050405020304" pitchFamily="18" charset="0"/>
                <a:ea typeface="Calibri" panose="020F0502020204030204" pitchFamily="34" charset="0"/>
                <a:cs typeface="Times New Roman" panose="02020603050405020304" pitchFamily="18" charset="0"/>
              </a:rPr>
              <a:t> du </a:t>
            </a:r>
            <a:r>
              <a:rPr lang="en-US" dirty="0" err="1">
                <a:latin typeface="Times New Roman" panose="02020603050405020304" pitchFamily="18" charset="0"/>
                <a:ea typeface="Calibri" panose="020F0502020204030204" pitchFamily="34" charset="0"/>
                <a:cs typeface="Times New Roman" panose="02020603050405020304" pitchFamily="18" charset="0"/>
              </a:rPr>
              <a:t>projet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r>
              <a:rPr lang="fr-FR" dirty="0">
                <a:latin typeface="Times New Roman" panose="02020603050405020304" pitchFamily="18" charset="0"/>
                <a:ea typeface="Calibri" panose="020F0502020204030204" pitchFamily="34" charset="0"/>
                <a:cs typeface="Times New Roman" panose="02020603050405020304" pitchFamily="18" charset="0"/>
              </a:rPr>
              <a:t>Faciliter les échanges et améliorer la communication au sein du projet.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57206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Bri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51</TotalTime>
  <Words>1928</Words>
  <Application>Microsoft Office PowerPoint</Application>
  <PresentationFormat>Grand écran</PresentationFormat>
  <Paragraphs>106</Paragraphs>
  <Slides>15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Arial</vt:lpstr>
      <vt:lpstr>Calibri</vt:lpstr>
      <vt:lpstr>Century Gothic</vt:lpstr>
      <vt:lpstr>Symbol</vt:lpstr>
      <vt:lpstr>T3Font_4</vt:lpstr>
      <vt:lpstr>Times New Roman</vt:lpstr>
      <vt:lpstr>Wingdings 3</vt:lpstr>
      <vt:lpstr>Brin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user</cp:lastModifiedBy>
  <cp:revision>6</cp:revision>
  <dcterms:created xsi:type="dcterms:W3CDTF">2022-05-06T19:01:56Z</dcterms:created>
  <dcterms:modified xsi:type="dcterms:W3CDTF">2022-05-06T19:53:46Z</dcterms:modified>
</cp:coreProperties>
</file>