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83" r:id="rId16"/>
    <p:sldId id="284" r:id="rId17"/>
    <p:sldId id="271" r:id="rId18"/>
    <p:sldId id="272" r:id="rId19"/>
    <p:sldId id="273" r:id="rId20"/>
    <p:sldId id="274" r:id="rId21"/>
    <p:sldId id="275" r:id="rId22"/>
    <p:sldId id="286" r:id="rId23"/>
    <p:sldId id="287" r:id="rId24"/>
    <p:sldId id="276" r:id="rId25"/>
    <p:sldId id="277" r:id="rId26"/>
    <p:sldId id="278" r:id="rId27"/>
    <p:sldId id="288" r:id="rId28"/>
    <p:sldId id="279" r:id="rId29"/>
    <p:sldId id="290" r:id="rId30"/>
    <p:sldId id="281" r:id="rId31"/>
    <p:sldId id="282"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cloud.google.com/datastore/docs/concepts/entities#entity_group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ile:///C:\compute" TargetMode="External"/><Relationship Id="rId2" Type="http://schemas.openxmlformats.org/officeDocument/2006/relationships/hyperlink" Target="file:///C:\appengine" TargetMode="External"/><Relationship Id="rId1" Type="http://schemas.openxmlformats.org/officeDocument/2006/relationships/slideLayout" Target="../slideLayouts/slideLayout7.xml"/><Relationship Id="rId5" Type="http://schemas.openxmlformats.org/officeDocument/2006/relationships/hyperlink" Target="file:///C:\bigquery\docs\cloud-sql-federated-queries" TargetMode="External"/><Relationship Id="rId4" Type="http://schemas.openxmlformats.org/officeDocument/2006/relationships/hyperlink" Target="file:///C:\kubernetes-engin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76424" y="872837"/>
            <a:ext cx="8791575" cy="2216728"/>
          </a:xfrm>
        </p:spPr>
        <p:txBody>
          <a:bodyPr/>
          <a:lstStyle/>
          <a:p>
            <a:r>
              <a:rPr lang="fr-FR" dirty="0" err="1"/>
              <a:t>theme</a:t>
            </a:r>
            <a:r>
              <a:rPr lang="fr-FR" dirty="0"/>
              <a:t>: service de stockage des </a:t>
            </a:r>
            <a:r>
              <a:rPr lang="fr-FR" dirty="0" err="1"/>
              <a:t>donnees</a:t>
            </a:r>
            <a:r>
              <a:rPr lang="fr-FR" dirty="0"/>
              <a:t> cloud</a:t>
            </a:r>
          </a:p>
        </p:txBody>
      </p:sp>
      <p:sp>
        <p:nvSpPr>
          <p:cNvPr id="3" name="Sous-titre 2"/>
          <p:cNvSpPr>
            <a:spLocks noGrp="1"/>
          </p:cNvSpPr>
          <p:nvPr>
            <p:ph type="subTitle" idx="1"/>
          </p:nvPr>
        </p:nvSpPr>
        <p:spPr>
          <a:xfrm>
            <a:off x="1876425" y="3602037"/>
            <a:ext cx="4164158" cy="3034290"/>
          </a:xfrm>
        </p:spPr>
        <p:txBody>
          <a:bodyPr/>
          <a:lstStyle/>
          <a:p>
            <a:r>
              <a:rPr lang="fr-FR" dirty="0" smtClean="0">
                <a:solidFill>
                  <a:schemeClr val="bg1"/>
                </a:solidFill>
              </a:rPr>
              <a:t>Membres du groupe:</a:t>
            </a:r>
          </a:p>
          <a:p>
            <a:pPr marL="342900" indent="-342900">
              <a:buFont typeface="Arial" panose="020B0604020202020204" pitchFamily="34" charset="0"/>
              <a:buChar char="•"/>
            </a:pPr>
            <a:r>
              <a:rPr lang="fr-FR" dirty="0" err="1" smtClean="0">
                <a:solidFill>
                  <a:schemeClr val="bg1"/>
                </a:solidFill>
              </a:rPr>
              <a:t>Mbuguem</a:t>
            </a:r>
            <a:r>
              <a:rPr lang="fr-FR" dirty="0" smtClean="0">
                <a:solidFill>
                  <a:schemeClr val="bg1"/>
                </a:solidFill>
              </a:rPr>
              <a:t> </a:t>
            </a:r>
            <a:r>
              <a:rPr lang="fr-FR" dirty="0" err="1" smtClean="0">
                <a:solidFill>
                  <a:schemeClr val="bg1"/>
                </a:solidFill>
              </a:rPr>
              <a:t>koyoue</a:t>
            </a:r>
            <a:r>
              <a:rPr lang="fr-FR" dirty="0" smtClean="0">
                <a:solidFill>
                  <a:schemeClr val="bg1"/>
                </a:solidFill>
              </a:rPr>
              <a:t> </a:t>
            </a:r>
            <a:r>
              <a:rPr lang="fr-FR" dirty="0" err="1" smtClean="0">
                <a:solidFill>
                  <a:schemeClr val="bg1"/>
                </a:solidFill>
              </a:rPr>
              <a:t>Anriane</a:t>
            </a:r>
            <a:endParaRPr lang="fr-FR" dirty="0" smtClean="0">
              <a:solidFill>
                <a:schemeClr val="bg1"/>
              </a:solidFill>
            </a:endParaRPr>
          </a:p>
          <a:p>
            <a:pPr marL="342900" indent="-342900">
              <a:buFont typeface="Arial" panose="020B0604020202020204" pitchFamily="34" charset="0"/>
              <a:buChar char="•"/>
            </a:pPr>
            <a:r>
              <a:rPr lang="fr-FR" dirty="0" err="1" smtClean="0">
                <a:solidFill>
                  <a:schemeClr val="bg1"/>
                </a:solidFill>
              </a:rPr>
              <a:t>Washingtong</a:t>
            </a:r>
            <a:r>
              <a:rPr lang="fr-FR" dirty="0" smtClean="0">
                <a:solidFill>
                  <a:schemeClr val="bg1"/>
                </a:solidFill>
              </a:rPr>
              <a:t> </a:t>
            </a:r>
            <a:r>
              <a:rPr lang="fr-FR" dirty="0" err="1" smtClean="0">
                <a:solidFill>
                  <a:schemeClr val="bg1"/>
                </a:solidFill>
              </a:rPr>
              <a:t>brenda</a:t>
            </a:r>
            <a:endParaRPr lang="fr-FR" dirty="0" smtClean="0">
              <a:solidFill>
                <a:schemeClr val="bg1"/>
              </a:solidFill>
            </a:endParaRPr>
          </a:p>
          <a:p>
            <a:pPr marL="342900" indent="-342900">
              <a:buFont typeface="Arial" panose="020B0604020202020204" pitchFamily="34" charset="0"/>
              <a:buChar char="•"/>
            </a:pPr>
            <a:r>
              <a:rPr lang="fr-FR" dirty="0" err="1" smtClean="0">
                <a:solidFill>
                  <a:schemeClr val="bg1"/>
                </a:solidFill>
              </a:rPr>
              <a:t>Madji</a:t>
            </a:r>
            <a:r>
              <a:rPr lang="fr-FR" dirty="0" smtClean="0">
                <a:solidFill>
                  <a:schemeClr val="bg1"/>
                </a:solidFill>
              </a:rPr>
              <a:t> </a:t>
            </a:r>
            <a:r>
              <a:rPr lang="fr-FR" dirty="0" err="1" smtClean="0">
                <a:solidFill>
                  <a:schemeClr val="bg1"/>
                </a:solidFill>
              </a:rPr>
              <a:t>ali</a:t>
            </a:r>
            <a:endParaRPr lang="fr-FR" dirty="0" smtClean="0">
              <a:solidFill>
                <a:schemeClr val="bg1"/>
              </a:solidFill>
            </a:endParaRPr>
          </a:p>
          <a:p>
            <a:pPr marL="342900" indent="-342900">
              <a:buFont typeface="Arial" panose="020B0604020202020204" pitchFamily="34" charset="0"/>
              <a:buChar char="•"/>
            </a:pPr>
            <a:r>
              <a:rPr lang="fr-FR" dirty="0" err="1" smtClean="0">
                <a:solidFill>
                  <a:schemeClr val="bg1"/>
                </a:solidFill>
              </a:rPr>
              <a:t>Wabo</a:t>
            </a:r>
            <a:r>
              <a:rPr lang="fr-FR" dirty="0" smtClean="0">
                <a:solidFill>
                  <a:schemeClr val="bg1"/>
                </a:solidFill>
              </a:rPr>
              <a:t> </a:t>
            </a:r>
            <a:r>
              <a:rPr lang="fr-FR" dirty="0" err="1" smtClean="0">
                <a:solidFill>
                  <a:schemeClr val="bg1"/>
                </a:solidFill>
              </a:rPr>
              <a:t>joel</a:t>
            </a:r>
            <a:endParaRPr lang="fr-FR" dirty="0" smtClean="0">
              <a:solidFill>
                <a:schemeClr val="bg1"/>
              </a:solidFill>
            </a:endParaRPr>
          </a:p>
          <a:p>
            <a:pPr marL="342900" indent="-342900">
              <a:buFont typeface="Arial" panose="020B0604020202020204" pitchFamily="34" charset="0"/>
              <a:buChar char="•"/>
            </a:pPr>
            <a:r>
              <a:rPr lang="fr-FR" dirty="0" smtClean="0">
                <a:solidFill>
                  <a:schemeClr val="bg1"/>
                </a:solidFill>
              </a:rPr>
              <a:t>YIAH BILOMA CEDRIC</a:t>
            </a:r>
          </a:p>
          <a:p>
            <a:pPr marL="342900" indent="-342900">
              <a:buFont typeface="Arial" panose="020B0604020202020204" pitchFamily="34" charset="0"/>
              <a:buChar char="•"/>
            </a:pPr>
            <a:endParaRPr lang="fr-FR" dirty="0" smtClean="0"/>
          </a:p>
          <a:p>
            <a:pPr marL="342900" indent="-342900">
              <a:buFont typeface="Arial" panose="020B0604020202020204" pitchFamily="34" charset="0"/>
              <a:buChar char="•"/>
            </a:pPr>
            <a:endParaRPr lang="fr-FR" dirty="0"/>
          </a:p>
        </p:txBody>
      </p:sp>
      <p:sp>
        <p:nvSpPr>
          <p:cNvPr id="4" name="Espace réservé du contenu 2"/>
          <p:cNvSpPr txBox="1">
            <a:spLocks/>
          </p:cNvSpPr>
          <p:nvPr/>
        </p:nvSpPr>
        <p:spPr>
          <a:xfrm>
            <a:off x="6753145" y="4841571"/>
            <a:ext cx="4408472" cy="14761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70000"/>
              </a:lnSpc>
              <a:buFont typeface="Wingdings 3" charset="2"/>
              <a:buNone/>
            </a:pPr>
            <a:r>
              <a:rPr lang="fr-FR" b="1" dirty="0" smtClean="0">
                <a:solidFill>
                  <a:schemeClr val="tx1"/>
                </a:solidFill>
                <a:latin typeface="Times New Roman" panose="02020603050405020304" pitchFamily="18" charset="0"/>
                <a:cs typeface="Times New Roman" panose="02020603050405020304" pitchFamily="18" charset="0"/>
              </a:rPr>
              <a:t>SOUS LA SUPERVISION DE</a:t>
            </a:r>
            <a:r>
              <a:rPr lang="fr-FR" sz="2000" b="1" dirty="0" smtClean="0">
                <a:solidFill>
                  <a:schemeClr val="tx1"/>
                </a:solidFill>
                <a:latin typeface="Times New Roman" panose="02020603050405020304" pitchFamily="18" charset="0"/>
                <a:cs typeface="Times New Roman" panose="02020603050405020304" pitchFamily="18" charset="0"/>
              </a:rPr>
              <a:t>:</a:t>
            </a:r>
          </a:p>
          <a:p>
            <a:pPr marL="0" indent="0">
              <a:lnSpc>
                <a:spcPct val="170000"/>
              </a:lnSpc>
              <a:buFont typeface="Wingdings 3" charset="2"/>
              <a:buNone/>
            </a:pPr>
            <a:r>
              <a:rPr lang="fr-FR" sz="2000" b="1" dirty="0" err="1" smtClean="0">
                <a:solidFill>
                  <a:schemeClr val="tx1"/>
                </a:solidFill>
                <a:latin typeface="Times New Roman" panose="02020603050405020304" pitchFamily="18" charset="0"/>
                <a:cs typeface="Times New Roman" panose="02020603050405020304" pitchFamily="18" charset="0"/>
              </a:rPr>
              <a:t>Ing</a:t>
            </a:r>
            <a:r>
              <a:rPr lang="fr-FR" sz="2000" b="1" dirty="0" smtClean="0">
                <a:solidFill>
                  <a:schemeClr val="tx1"/>
                </a:solidFill>
                <a:latin typeface="Times New Roman" panose="02020603050405020304" pitchFamily="18" charset="0"/>
                <a:cs typeface="Times New Roman" panose="02020603050405020304" pitchFamily="18" charset="0"/>
              </a:rPr>
              <a:t> MBEKOU YOUMBI Kelly</a:t>
            </a:r>
          </a:p>
        </p:txBody>
      </p:sp>
    </p:spTree>
    <p:extLst>
      <p:ext uri="{BB962C8B-B14F-4D97-AF65-F5344CB8AC3E}">
        <p14:creationId xmlns:p14="http://schemas.microsoft.com/office/powerpoint/2010/main" val="423073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5236" y="2551837"/>
            <a:ext cx="8118764" cy="3570208"/>
          </a:xfrm>
          <a:prstGeom prst="rect">
            <a:avLst/>
          </a:prstGeom>
        </p:spPr>
        <p:txBody>
          <a:bodyPr wrap="square">
            <a:spAutoFit/>
          </a:bodyPr>
          <a:lstStyle/>
          <a:p>
            <a:pPr algn="just">
              <a:lnSpc>
                <a:spcPct val="150000"/>
              </a:lnSpc>
              <a:spcAft>
                <a:spcPts val="10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Vous pouvez réutiliser une même instance de </a:t>
            </a:r>
            <a:r>
              <a:rPr lang="fr-FR" sz="2000" dirty="0" err="1">
                <a:latin typeface="Times New Roman" panose="02020603050405020304" pitchFamily="18" charset="0"/>
                <a:ea typeface="Times New Roman" panose="02020603050405020304" pitchFamily="18" charset="0"/>
                <a:cs typeface="Times New Roman" panose="02020603050405020304" pitchFamily="18" charset="0"/>
              </a:rPr>
              <a:t>Query</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avec différentes valeurs substituées pour les paramètres, en appelant la méthode </a:t>
            </a:r>
            <a:r>
              <a:rPr lang="fr-FR" sz="2000" b="1" dirty="0" err="1">
                <a:latin typeface="Times New Roman" panose="02020603050405020304" pitchFamily="18" charset="0"/>
                <a:ea typeface="Times New Roman" panose="02020603050405020304" pitchFamily="18" charset="0"/>
                <a:cs typeface="Times New Roman" panose="02020603050405020304" pitchFamily="18" charset="0"/>
              </a:rPr>
              <a:t>execute</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à plusieurs reprises. Chaque appel exécute la requête et renvoie les résultats sous la forme d'une collection</a:t>
            </a: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1000"/>
              </a:spcAft>
            </a:pPr>
            <a:endParaRPr lang="fr-FR"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fr-FR"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fr-FR"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16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5344" y="497995"/>
            <a:ext cx="10266219" cy="6305188"/>
          </a:xfrm>
          <a:prstGeom prst="rect">
            <a:avLst/>
          </a:prstGeom>
        </p:spPr>
        <p:txBody>
          <a:bodyPr wrap="square">
            <a:spAutoFit/>
          </a:bodyPr>
          <a:lstStyle/>
          <a:p>
            <a:pPr lvl="0" algn="ctr">
              <a:lnSpc>
                <a:spcPct val="150000"/>
              </a:lnSpc>
              <a:spcAft>
                <a:spcPts val="800"/>
              </a:spcAft>
            </a:pPr>
            <a:r>
              <a:rPr lang="fr-FR" sz="3200" b="1" dirty="0" smtClean="0">
                <a:latin typeface="Times New Roman" panose="02020603050405020304" pitchFamily="18" charset="0"/>
                <a:ea typeface="Times New Roman" panose="02020603050405020304" pitchFamily="18" charset="0"/>
                <a:cs typeface="Times New Roman" panose="02020603050405020304" pitchFamily="18" charset="0"/>
              </a:rPr>
              <a:t>2. </a:t>
            </a:r>
            <a:r>
              <a:rPr lang="fr-FR" sz="3200" b="1" dirty="0" smtClean="0">
                <a:latin typeface="Times New Roman" panose="02020603050405020304" pitchFamily="18" charset="0"/>
                <a:ea typeface="Times New Roman" panose="02020603050405020304" pitchFamily="18" charset="0"/>
                <a:cs typeface="Times New Roman" panose="02020603050405020304" pitchFamily="18" charset="0"/>
              </a:rPr>
              <a:t>Les transactions</a:t>
            </a:r>
          </a:p>
          <a:p>
            <a:pPr lvl="0" algn="ctr">
              <a:lnSpc>
                <a:spcPct val="150000"/>
              </a:lnSpc>
              <a:spcAft>
                <a:spcPts val="800"/>
              </a:spcAft>
            </a:pPr>
            <a:endParaRPr lang="fr-FR"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une transaction est un ensemble d’opérations </a:t>
            </a:r>
            <a:r>
              <a:rPr lang="fr-FR" sz="2000"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sur une ou plusieurs entités dans un maximum de 25 groupes d’entités et chaque transaction est atomique.</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a:lnSpc>
                <a:spcPct val="107000"/>
              </a:lnSpc>
              <a:spcAft>
                <a:spcPts val="800"/>
              </a:spcAft>
              <a:buFont typeface="+mj-lt"/>
              <a:buAutoNum type="alphaLcPeriod"/>
            </a:pPr>
            <a:r>
              <a:rPr lang="fr-FR" sz="2000" b="1"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Utilisation des transactions</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Les transactions ont une durée maximale de 60 secondes avec un délai d'expiration inactif de 10 secondes après 30 secondes.</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Une opération peut échouer lorsque :</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trop de modifications simultanées s'effectuent sur le même </a:t>
            </a:r>
            <a:r>
              <a:rPr lang="fr-FR" sz="20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groupe d'entités</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la transaction dépasse une limite de ressources ;</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fr-FR" sz="2000"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rencontre une erreur interne.</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Dans tous les cas précédents, l'API </a:t>
            </a:r>
            <a:r>
              <a:rPr lang="fr-FR" sz="2000"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renvoie une erreur.</a:t>
            </a:r>
            <a:endParaRPr lang="fr-FR"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15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332509"/>
            <a:ext cx="9199418" cy="2595326"/>
          </a:xfrm>
          <a:prstGeom prst="rect">
            <a:avLst/>
          </a:prstGeom>
        </p:spPr>
        <p:txBody>
          <a:bodyPr wrap="square">
            <a:spAutoFit/>
          </a:bodyPr>
          <a:lstStyle/>
          <a:p>
            <a:pPr algn="just">
              <a:lnSpc>
                <a:spcPct val="150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Les transactions représentent une fonctionnalité facultative de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Vous n'êtes pas obligé de les utiliser pour effectuer des opérations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opérations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de l’ensemble n’est appliquée. L'application définit les actions à effectuer dans la transaction.</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L'extrait de code C# suivant montre comment effectuer une transaction à l'aide de l'API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Cette transaction consiste en un transfert d'argent d'un compte vers un autre</a:t>
            </a: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7000"/>
              </a:lnSpc>
              <a:spcAft>
                <a:spcPts val="800"/>
              </a:spcAft>
            </a:pP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1219200" y="4648314"/>
            <a:ext cx="10681854"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kumimoji="0" lang="fr-FR" altLang="fr-FR" sz="1400" b="0" i="0" u="none" strike="noStrike" cap="none" normalizeH="0" baseline="0" dirty="0" smtClean="0">
                <a:ln>
                  <a:noFill/>
                </a:ln>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fr-FR" altLang="fr-FR" sz="1400" b="0" i="0" u="none" strike="noStrike" cap="none" normalizeH="0" baseline="0" dirty="0" smtClean="0">
                <a:ln>
                  <a:noFill/>
                </a:ln>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kumimoji="0" lang="fr-FR" altLang="fr-FR" sz="1400" b="0" i="0" u="none" strike="noStrike" cap="none" normalizeH="0" baseline="0" dirty="0" smtClean="0">
                <a:ln>
                  <a:noFill/>
                </a:ln>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fr-FR" altLang="fr-FR" sz="1400" b="0" i="0" u="none" strike="noStrike" cap="none" normalizeH="0" baseline="0" dirty="0" smtClean="0">
              <a:ln>
                <a:noFill/>
              </a:ln>
              <a:solidFill>
                <a:schemeClr val="bg1">
                  <a:lumMod val="95000"/>
                  <a:lumOff val="5000"/>
                </a:schemeClr>
              </a:solidFill>
              <a:effectLst/>
              <a:latin typeface="Arial" panose="020B0604020202020204" pitchFamily="34" charset="0"/>
            </a:endParaRPr>
          </a:p>
        </p:txBody>
      </p:sp>
      <p:pic>
        <p:nvPicPr>
          <p:cNvPr id="6" name="Image 5"/>
          <p:cNvPicPr>
            <a:picLocks noChangeAspect="1"/>
          </p:cNvPicPr>
          <p:nvPr/>
        </p:nvPicPr>
        <p:blipFill>
          <a:blip r:embed="rId2"/>
          <a:stretch>
            <a:fillRect/>
          </a:stretch>
        </p:blipFill>
        <p:spPr>
          <a:xfrm>
            <a:off x="1219200" y="2786928"/>
            <a:ext cx="9836727" cy="3835545"/>
          </a:xfrm>
          <a:prstGeom prst="rect">
            <a:avLst/>
          </a:prstGeom>
        </p:spPr>
      </p:pic>
    </p:spTree>
    <p:extLst>
      <p:ext uri="{BB962C8B-B14F-4D97-AF65-F5344CB8AC3E}">
        <p14:creationId xmlns:p14="http://schemas.microsoft.com/office/powerpoint/2010/main" val="367144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290" y="101262"/>
            <a:ext cx="10210800" cy="6522491"/>
          </a:xfrm>
          <a:prstGeom prst="rect">
            <a:avLst/>
          </a:prstGeom>
        </p:spPr>
        <p:txBody>
          <a:bodyPr wrap="square">
            <a:spAutoFit/>
          </a:bodyPr>
          <a:lstStyle/>
          <a:p>
            <a:pPr algn="just">
              <a:lnSpc>
                <a:spcPct val="150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lvl="0" algn="ctr">
              <a:lnSpc>
                <a:spcPct val="107000"/>
              </a:lnSpc>
              <a:spcBef>
                <a:spcPts val="1200"/>
              </a:spcBef>
              <a:spcAft>
                <a:spcPts val="300"/>
              </a:spcAft>
            </a:pPr>
            <a:r>
              <a:rPr lang="fr-FR" sz="2400" b="1" dirty="0" smtClean="0">
                <a:solidFill>
                  <a:srgbClr val="202124"/>
                </a:solidFill>
                <a:latin typeface="Times New Roman" panose="02020603050405020304" pitchFamily="18" charset="0"/>
                <a:ea typeface="Times New Roman" panose="02020603050405020304" pitchFamily="18" charset="0"/>
              </a:rPr>
              <a:t>c. </a:t>
            </a:r>
            <a:r>
              <a:rPr lang="fr-FR" sz="2400" b="1" dirty="0" smtClean="0">
                <a:solidFill>
                  <a:srgbClr val="202124"/>
                </a:solidFill>
                <a:latin typeface="Times New Roman" panose="02020603050405020304" pitchFamily="18" charset="0"/>
                <a:ea typeface="Times New Roman" panose="02020603050405020304" pitchFamily="18" charset="0"/>
              </a:rPr>
              <a:t>Que </a:t>
            </a:r>
            <a:r>
              <a:rPr lang="fr-FR" sz="2400" b="1" dirty="0">
                <a:solidFill>
                  <a:srgbClr val="202124"/>
                </a:solidFill>
                <a:latin typeface="Times New Roman" panose="02020603050405020304" pitchFamily="18" charset="0"/>
                <a:ea typeface="Times New Roman" panose="02020603050405020304" pitchFamily="18" charset="0"/>
              </a:rPr>
              <a:t>peut-on faire dans une transaction ?</a:t>
            </a:r>
            <a:endParaRPr lang="fr-FR" sz="2400" b="1"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1200"/>
              </a:spcAft>
            </a:pPr>
            <a:r>
              <a:rPr lang="fr-FR" sz="2000" dirty="0">
                <a:latin typeface="Times New Roman" panose="02020603050405020304" pitchFamily="18" charset="0"/>
                <a:ea typeface="Times New Roman" panose="02020603050405020304" pitchFamily="18" charset="0"/>
              </a:rPr>
              <a:t>Toutes les opérations </a:t>
            </a:r>
            <a:r>
              <a:rPr lang="fr-FR" sz="2000" dirty="0" err="1">
                <a:latin typeface="Times New Roman" panose="02020603050405020304" pitchFamily="18" charset="0"/>
                <a:ea typeface="Times New Roman" panose="02020603050405020304" pitchFamily="18" charset="0"/>
              </a:rPr>
              <a:t>Datastore</a:t>
            </a:r>
            <a:r>
              <a:rPr lang="fr-FR" sz="2000" dirty="0">
                <a:latin typeface="Times New Roman" panose="02020603050405020304" pitchFamily="18" charset="0"/>
                <a:ea typeface="Times New Roman" panose="02020603050405020304" pitchFamily="18" charset="0"/>
              </a:rPr>
              <a:t> d'une transaction peuvent s'effectuer sur un maximum de 25 groupes d'entités. Cela </a:t>
            </a:r>
            <a:r>
              <a:rPr lang="fr-FR" sz="2000" dirty="0" smtClean="0">
                <a:latin typeface="Times New Roman" panose="02020603050405020304" pitchFamily="18" charset="0"/>
                <a:ea typeface="Times New Roman" panose="02020603050405020304" pitchFamily="18" charset="0"/>
              </a:rPr>
              <a:t>inclut: </a:t>
            </a:r>
          </a:p>
          <a:p>
            <a:pPr marL="342900" indent="-342900" algn="just">
              <a:lnSpc>
                <a:spcPct val="150000"/>
              </a:lnSpc>
              <a:spcBef>
                <a:spcPts val="1200"/>
              </a:spcBef>
              <a:spcAft>
                <a:spcPts val="1200"/>
              </a:spcAft>
              <a:buFont typeface="Wingdings" panose="05000000000000000000" pitchFamily="2" charset="2"/>
              <a:buChar char="Ø"/>
            </a:pPr>
            <a:r>
              <a:rPr lang="fr-FR" sz="2000" dirty="0" smtClean="0">
                <a:latin typeface="Times New Roman" panose="02020603050405020304" pitchFamily="18" charset="0"/>
                <a:ea typeface="Times New Roman" panose="02020603050405020304" pitchFamily="18" charset="0"/>
              </a:rPr>
              <a:t>l'interrogation </a:t>
            </a:r>
            <a:r>
              <a:rPr lang="fr-FR" sz="2000" dirty="0">
                <a:latin typeface="Times New Roman" panose="02020603050405020304" pitchFamily="18" charset="0"/>
                <a:ea typeface="Times New Roman" panose="02020603050405020304" pitchFamily="18" charset="0"/>
              </a:rPr>
              <a:t>d'entités par </a:t>
            </a:r>
            <a:r>
              <a:rPr lang="fr-FR" sz="2000" dirty="0" smtClean="0">
                <a:latin typeface="Times New Roman" panose="02020603050405020304" pitchFamily="18" charset="0"/>
                <a:ea typeface="Times New Roman" panose="02020603050405020304" pitchFamily="18" charset="0"/>
              </a:rPr>
              <a:t>ancêtre</a:t>
            </a:r>
          </a:p>
          <a:p>
            <a:pPr marL="342900" indent="-342900" algn="just">
              <a:lnSpc>
                <a:spcPct val="150000"/>
              </a:lnSpc>
              <a:spcBef>
                <a:spcPts val="1200"/>
              </a:spcBef>
              <a:spcAft>
                <a:spcPts val="1200"/>
              </a:spcAft>
              <a:buFont typeface="Wingdings" panose="05000000000000000000" pitchFamily="2" charset="2"/>
              <a:buChar char="Ø"/>
            </a:pPr>
            <a:r>
              <a:rPr lang="fr-FR" sz="2000" dirty="0" smtClean="0">
                <a:latin typeface="Times New Roman" panose="02020603050405020304" pitchFamily="18" charset="0"/>
                <a:ea typeface="Times New Roman" panose="02020603050405020304" pitchFamily="18" charset="0"/>
              </a:rPr>
              <a:t> </a:t>
            </a:r>
            <a:r>
              <a:rPr lang="fr-FR" sz="2000" dirty="0">
                <a:latin typeface="Times New Roman" panose="02020603050405020304" pitchFamily="18" charset="0"/>
                <a:ea typeface="Times New Roman" panose="02020603050405020304" pitchFamily="18" charset="0"/>
              </a:rPr>
              <a:t>la récupération d'entités par </a:t>
            </a:r>
            <a:r>
              <a:rPr lang="fr-FR" sz="2000" dirty="0" smtClean="0">
                <a:latin typeface="Times New Roman" panose="02020603050405020304" pitchFamily="18" charset="0"/>
                <a:ea typeface="Times New Roman" panose="02020603050405020304" pitchFamily="18" charset="0"/>
              </a:rPr>
              <a:t>clé</a:t>
            </a:r>
          </a:p>
          <a:p>
            <a:pPr marL="342900" indent="-342900" algn="just">
              <a:lnSpc>
                <a:spcPct val="150000"/>
              </a:lnSpc>
              <a:spcBef>
                <a:spcPts val="1200"/>
              </a:spcBef>
              <a:spcAft>
                <a:spcPts val="1200"/>
              </a:spcAft>
              <a:buFont typeface="Wingdings" panose="05000000000000000000" pitchFamily="2" charset="2"/>
              <a:buChar char="Ø"/>
            </a:pPr>
            <a:r>
              <a:rPr lang="fr-FR" sz="2000" dirty="0" smtClean="0">
                <a:latin typeface="Times New Roman" panose="02020603050405020304" pitchFamily="18" charset="0"/>
                <a:ea typeface="Times New Roman" panose="02020603050405020304" pitchFamily="18" charset="0"/>
              </a:rPr>
              <a:t>la </a:t>
            </a:r>
            <a:r>
              <a:rPr lang="fr-FR" sz="2000" dirty="0">
                <a:latin typeface="Times New Roman" panose="02020603050405020304" pitchFamily="18" charset="0"/>
                <a:ea typeface="Times New Roman" panose="02020603050405020304" pitchFamily="18" charset="0"/>
              </a:rPr>
              <a:t>mise à jour et la suppression </a:t>
            </a:r>
            <a:r>
              <a:rPr lang="fr-FR" sz="2000" dirty="0" smtClean="0">
                <a:latin typeface="Times New Roman" panose="02020603050405020304" pitchFamily="18" charset="0"/>
                <a:ea typeface="Times New Roman" panose="02020603050405020304" pitchFamily="18" charset="0"/>
              </a:rPr>
              <a:t>d'entités lorsqu'au </a:t>
            </a:r>
            <a:r>
              <a:rPr lang="fr-FR" sz="2000" dirty="0">
                <a:latin typeface="Times New Roman" panose="02020603050405020304" pitchFamily="18" charset="0"/>
                <a:ea typeface="Times New Roman" panose="02020603050405020304" pitchFamily="18" charset="0"/>
              </a:rPr>
              <a:t>moins deux transactions tentent simultanément de modifier des entités dans un ou plusieurs groupes d'entités communs, seule la première transaction à valider ses modifications peut aboutir. Toutes les autres transactions échoueront au moment du commit. </a:t>
            </a:r>
            <a:endParaRPr lang="fr-FR" sz="2000" dirty="0" smtClean="0">
              <a:latin typeface="Times New Roman" panose="02020603050405020304" pitchFamily="18" charset="0"/>
              <a:ea typeface="Times New Roman" panose="02020603050405020304" pitchFamily="18" charset="0"/>
            </a:endParaRPr>
          </a:p>
          <a:p>
            <a:pPr algn="just">
              <a:spcBef>
                <a:spcPts val="1200"/>
              </a:spcBef>
              <a:spcAft>
                <a:spcPts val="1200"/>
              </a:spcAft>
            </a:pPr>
            <a:endParaRPr lang="fr-FR"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103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88852"/>
            <a:ext cx="10210800" cy="4637167"/>
          </a:xfrm>
          <a:prstGeom prst="rect">
            <a:avLst/>
          </a:prstGeom>
        </p:spPr>
        <p:txBody>
          <a:bodyPr wrap="square">
            <a:spAutoFit/>
          </a:bodyPr>
          <a:lstStyle/>
          <a:p>
            <a:pPr lvl="0" algn="ctr">
              <a:lnSpc>
                <a:spcPct val="150000"/>
              </a:lnSpc>
              <a:spcAft>
                <a:spcPts val="800"/>
              </a:spcAft>
            </a:pPr>
            <a:r>
              <a:rPr lang="fr-FR" sz="2400"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 La </a:t>
            </a:r>
            <a:r>
              <a:rPr lang="fr-FR" sz="2400"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mem</a:t>
            </a:r>
            <a:r>
              <a:rPr lang="fr-FR" sz="2400"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cache</a:t>
            </a:r>
            <a:endParaRPr lang="fr-FR" sz="2400"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ctr">
              <a:lnSpc>
                <a:spcPct val="150000"/>
              </a:lnSpc>
              <a:spcAft>
                <a:spcPts val="800"/>
              </a:spcAft>
            </a:pPr>
            <a:endParaRPr lang="fr-FR"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fr-FR" sz="2000" b="1" dirty="0" smtClean="0">
                <a:latin typeface="Times New Roman" panose="02020603050405020304" pitchFamily="18" charset="0"/>
                <a:cs typeface="Times New Roman" panose="02020603050405020304" pitchFamily="18" charset="0"/>
              </a:rPr>
              <a:t>Qu'est-ce que la </a:t>
            </a:r>
            <a:r>
              <a:rPr lang="fr-FR" sz="2000" b="1" dirty="0" err="1" smtClean="0">
                <a:latin typeface="Times New Roman" panose="02020603050405020304" pitchFamily="18" charset="0"/>
                <a:cs typeface="Times New Roman" panose="02020603050405020304" pitchFamily="18" charset="0"/>
              </a:rPr>
              <a:t>memcache</a:t>
            </a:r>
            <a:r>
              <a:rPr lang="fr-FR" sz="2000" b="1" dirty="0" smtClean="0">
                <a:latin typeface="Times New Roman" panose="02020603050405020304" pitchFamily="18" charset="0"/>
                <a:cs typeface="Times New Roman" panose="02020603050405020304" pitchFamily="18" charset="0"/>
              </a:rPr>
              <a:t>?</a:t>
            </a:r>
          </a:p>
          <a:p>
            <a:pPr algn="just">
              <a:lnSpc>
                <a:spcPct val="150000"/>
              </a:lnSpc>
            </a:pPr>
            <a:r>
              <a:rPr lang="fr-FR" sz="2000" dirty="0" smtClean="0">
                <a:latin typeface="Times New Roman" panose="02020603050405020304" pitchFamily="18" charset="0"/>
                <a:cs typeface="Times New Roman" panose="02020603050405020304" pitchFamily="18" charset="0"/>
              </a:rPr>
              <a:t>En informatique, un cache est une couche de stockage de données grande vitesse qui stocke un sous-ensemble de données, généralement transitoires, de sorte que les demandes futures pour ces données sont traitées le plus rapidement possible en accédant à l'emplacement de stockage principal des données. La mise en cache vous permet de réutiliser efficacement des données précédemment récupérées ou traitées.</a:t>
            </a:r>
          </a:p>
          <a:p>
            <a:pPr lvl="0" algn="ctr">
              <a:lnSpc>
                <a:spcPct val="150000"/>
              </a:lnSpc>
              <a:spcAft>
                <a:spcPts val="800"/>
              </a:spcAft>
            </a:pPr>
            <a:endParaRPr lang="fr-F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150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127" y="337060"/>
            <a:ext cx="10377055" cy="5888792"/>
          </a:xfrm>
          <a:prstGeom prst="rect">
            <a:avLst/>
          </a:prstGeom>
        </p:spPr>
        <p:txBody>
          <a:bodyPr wrap="square">
            <a:spAutoFit/>
          </a:bodyPr>
          <a:lstStyle/>
          <a:p>
            <a:pPr algn="just"/>
            <a:r>
              <a:rPr lang="fr-FR" sz="2000" b="1" dirty="0">
                <a:latin typeface="Times New Roman" panose="02020603050405020304" pitchFamily="18" charset="0"/>
                <a:ea typeface="Times New Roman" panose="02020603050405020304" pitchFamily="18" charset="0"/>
              </a:rPr>
              <a:t>Quand utiliser un cache mémoire ?</a:t>
            </a:r>
            <a:endParaRPr lang="fr-FR" sz="2800" b="1" dirty="0">
              <a:latin typeface="Times New Roman" panose="02020603050405020304" pitchFamily="18" charset="0"/>
              <a:ea typeface="Times New Roman" panose="02020603050405020304" pitchFamily="18" charset="0"/>
            </a:endParaRPr>
          </a:p>
          <a:p>
            <a:pPr algn="just">
              <a:spcBef>
                <a:spcPts val="1200"/>
              </a:spcBef>
              <a:spcAft>
                <a:spcPts val="1200"/>
              </a:spcAft>
            </a:pPr>
            <a:r>
              <a:rPr lang="fr-FR" sz="2000" dirty="0">
                <a:latin typeface="Times New Roman" panose="02020603050405020304" pitchFamily="18" charset="0"/>
                <a:ea typeface="Times New Roman" panose="02020603050405020304" pitchFamily="18" charset="0"/>
              </a:rPr>
              <a:t>Un cache mémoire peut servir à accélérer les requêtes courantes de magasin de données. Si de nombreuses requêtes envoient la même requête avec des paramètres identiques et que les modifications des résultats ne doivent pas nécessairement apparaître immédiatement sur le site Web, l'application peut mettre en cache les résultats dans le cache mémoire.</a:t>
            </a:r>
            <a:endParaRPr lang="fr-FR" dirty="0">
              <a:latin typeface="Times New Roman" panose="02020603050405020304" pitchFamily="18" charset="0"/>
              <a:ea typeface="Times New Roman" panose="02020603050405020304" pitchFamily="18" charset="0"/>
            </a:endParaRPr>
          </a:p>
          <a:p>
            <a:pPr algn="just">
              <a:lnSpc>
                <a:spcPct val="150000"/>
              </a:lnSpc>
              <a:spcAft>
                <a:spcPts val="80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algn="just"/>
            <a:r>
              <a:rPr lang="fr-FR" sz="2000" b="1" dirty="0">
                <a:latin typeface="Times New Roman" panose="02020603050405020304" pitchFamily="18" charset="0"/>
                <a:ea typeface="Times New Roman" panose="02020603050405020304" pitchFamily="18" charset="0"/>
              </a:rPr>
              <a:t>Niveaux de service</a:t>
            </a:r>
            <a:endParaRPr lang="fr-FR" sz="2800" b="1" dirty="0">
              <a:latin typeface="Times New Roman" panose="02020603050405020304" pitchFamily="18" charset="0"/>
              <a:ea typeface="Times New Roman" panose="02020603050405020304" pitchFamily="18" charset="0"/>
            </a:endParaRPr>
          </a:p>
          <a:p>
            <a:pPr algn="just">
              <a:spcBef>
                <a:spcPts val="1200"/>
              </a:spcBef>
              <a:spcAft>
                <a:spcPts val="1200"/>
              </a:spcAft>
            </a:pPr>
            <a:r>
              <a:rPr lang="fr-FR" sz="2000" dirty="0">
                <a:latin typeface="Times New Roman" panose="02020603050405020304" pitchFamily="18" charset="0"/>
                <a:ea typeface="Times New Roman" panose="02020603050405020304" pitchFamily="18" charset="0"/>
              </a:rPr>
              <a:t>App Engine accepte deux niveaux du service </a:t>
            </a:r>
            <a:r>
              <a:rPr lang="fr-FR" sz="2000" dirty="0" err="1">
                <a:latin typeface="Times New Roman" panose="02020603050405020304" pitchFamily="18" charset="0"/>
                <a:ea typeface="Times New Roman" panose="02020603050405020304" pitchFamily="18" charset="0"/>
              </a:rPr>
              <a:t>Memcache</a:t>
            </a:r>
            <a:r>
              <a:rPr lang="fr-FR" sz="2000" dirty="0">
                <a:latin typeface="Times New Roman" panose="02020603050405020304" pitchFamily="18" charset="0"/>
                <a:ea typeface="Times New Roman" panose="02020603050405020304" pitchFamily="18" charset="0"/>
              </a:rPr>
              <a:t> :</a:t>
            </a:r>
            <a:endParaRPr lang="fr-FR" dirty="0">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fr-FR" sz="2000" b="1" dirty="0" err="1">
                <a:latin typeface="Times New Roman" panose="02020603050405020304" pitchFamily="18" charset="0"/>
                <a:ea typeface="Times New Roman" panose="02020603050405020304" pitchFamily="18" charset="0"/>
              </a:rPr>
              <a:t>Memcache</a:t>
            </a:r>
            <a:r>
              <a:rPr lang="fr-FR" sz="2000" b="1" dirty="0">
                <a:latin typeface="Times New Roman" panose="02020603050405020304" pitchFamily="18" charset="0"/>
                <a:ea typeface="Times New Roman" panose="02020603050405020304" pitchFamily="18" charset="0"/>
              </a:rPr>
              <a:t> partagé</a:t>
            </a:r>
            <a:r>
              <a:rPr lang="fr-FR" sz="2000" dirty="0">
                <a:latin typeface="Times New Roman" panose="02020603050405020304" pitchFamily="18" charset="0"/>
                <a:ea typeface="Times New Roman" panose="02020603050405020304" pitchFamily="18" charset="0"/>
              </a:rPr>
              <a:t> : la valeur par défaut, gratuite pour les applications App Engine. La capacité de cache est fournie de la façon la plus optimale possible et soumise à la demande générale de toutes les applications App Engine utilisant le service </a:t>
            </a:r>
            <a:r>
              <a:rPr lang="fr-FR" sz="2000" dirty="0" err="1">
                <a:latin typeface="Times New Roman" panose="02020603050405020304" pitchFamily="18" charset="0"/>
                <a:ea typeface="Times New Roman" panose="02020603050405020304" pitchFamily="18" charset="0"/>
              </a:rPr>
              <a:t>Memcache</a:t>
            </a:r>
            <a:r>
              <a:rPr lang="fr-FR" sz="2000" dirty="0">
                <a:latin typeface="Times New Roman" panose="02020603050405020304" pitchFamily="18" charset="0"/>
                <a:ea typeface="Times New Roman" panose="02020603050405020304" pitchFamily="18" charset="0"/>
              </a:rPr>
              <a:t> partagé.</a:t>
            </a:r>
            <a:endParaRPr lang="fr-FR" dirty="0">
              <a:latin typeface="Times New Roman" panose="02020603050405020304" pitchFamily="18" charset="0"/>
              <a:ea typeface="Times New Roman" panose="02020603050405020304" pitchFamily="18" charset="0"/>
            </a:endParaRPr>
          </a:p>
          <a:p>
            <a:pPr algn="just">
              <a:spcAft>
                <a:spcPts val="0"/>
              </a:spcAft>
            </a:pPr>
            <a:r>
              <a:rPr lang="fr-FR" sz="2000" dirty="0">
                <a:latin typeface="Times New Roman" panose="02020603050405020304" pitchFamily="18" charset="0"/>
                <a:ea typeface="Times New Roman" panose="02020603050405020304" pitchFamily="18" charset="0"/>
              </a:rPr>
              <a:t> </a:t>
            </a:r>
            <a:endParaRPr lang="fr-FR" dirty="0">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fr-FR" sz="2000" b="1" dirty="0" err="1">
                <a:latin typeface="Times New Roman" panose="02020603050405020304" pitchFamily="18" charset="0"/>
                <a:ea typeface="Times New Roman" panose="02020603050405020304" pitchFamily="18" charset="0"/>
              </a:rPr>
              <a:t>Memcache</a:t>
            </a:r>
            <a:r>
              <a:rPr lang="fr-FR" sz="2000" b="1" dirty="0">
                <a:latin typeface="Times New Roman" panose="02020603050405020304" pitchFamily="18" charset="0"/>
                <a:ea typeface="Times New Roman" panose="02020603050405020304" pitchFamily="18" charset="0"/>
              </a:rPr>
              <a:t> dédié</a:t>
            </a:r>
            <a:r>
              <a:rPr lang="fr-FR" sz="2000" dirty="0">
                <a:latin typeface="Times New Roman" panose="02020603050405020304" pitchFamily="18" charset="0"/>
                <a:ea typeface="Times New Roman" panose="02020603050405020304" pitchFamily="18" charset="0"/>
              </a:rPr>
              <a:t> : fournit une capacité de cache fixe exclusivement allouée à votre application. Le service est facturé par taille de cache utilisé, au Go par heure, et nécessite d'activer la facturation. Grâce au contrôle de la taille du cache, votre application peut fonctionner de manière plus prévisible et avec moins de lectures dans un stockage durable plus coûteux.</a:t>
            </a:r>
            <a:endParaRPr lang="fr-FR"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930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14400" y="222306"/>
            <a:ext cx="10252364" cy="650030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fr-FR" altLang="fr-FR" sz="24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Bonnes pratiques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fr-FR" altLang="fr-FR" sz="2000" b="1"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2000" b="0" i="0" u="none" strike="noStrike" cap="none" normalizeH="0" baseline="0" dirty="0" smtClean="0">
                <a:ln>
                  <a:noFill/>
                </a:ln>
                <a:effectLst/>
                <a:latin typeface="Times New Roman" panose="02020603050405020304" pitchFamily="18" charset="0"/>
                <a:cs typeface="Times New Roman" panose="02020603050405020304" pitchFamily="18" charset="0"/>
              </a:rPr>
              <a:t>Voici quelques pratiques recommandées pour l'utilisation de </a:t>
            </a:r>
            <a:r>
              <a:rPr kumimoji="0" lang="fr-FR" altLang="fr-FR"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Memcache</a:t>
            </a:r>
            <a:r>
              <a:rPr kumimoji="0" lang="fr-FR" altLang="fr-FR" sz="2000" b="0" i="0" u="none" strike="noStrike" cap="none" normalizeH="0" baseline="0" dirty="0" smtClean="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2000" b="1" i="0" u="none" strike="noStrike" cap="none" normalizeH="0" baseline="0" dirty="0" smtClean="0">
                <a:ln>
                  <a:noFill/>
                </a:ln>
                <a:effectLst/>
                <a:latin typeface="Times New Roman" panose="02020603050405020304" pitchFamily="18" charset="0"/>
                <a:cs typeface="Times New Roman" panose="02020603050405020304" pitchFamily="18" charset="0"/>
              </a:rPr>
              <a:t>Gérer correctement les échecs de l'API </a:t>
            </a:r>
            <a:r>
              <a:rPr kumimoji="0" lang="fr-FR" altLang="fr-FR" sz="2000" b="1" i="0" u="none" strike="noStrike" cap="none" normalizeH="0" baseline="0" dirty="0" err="1" smtClean="0">
                <a:ln>
                  <a:noFill/>
                </a:ln>
                <a:effectLst/>
                <a:latin typeface="Times New Roman" panose="02020603050405020304" pitchFamily="18" charset="0"/>
                <a:cs typeface="Times New Roman" panose="02020603050405020304" pitchFamily="18" charset="0"/>
              </a:rPr>
              <a:t>Memcache</a:t>
            </a:r>
            <a:r>
              <a:rPr kumimoji="0" lang="fr-FR" altLang="fr-FR" sz="20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fr-FR" altLang="fr-FR" sz="2000" b="0" i="0" u="none" strike="noStrike" cap="none" normalizeH="0" baseline="0" dirty="0" smtClean="0">
                <a:ln>
                  <a:noFill/>
                </a:ln>
                <a:effectLst/>
                <a:latin typeface="Times New Roman" panose="02020603050405020304" pitchFamily="18" charset="0"/>
                <a:cs typeface="Times New Roman" panose="02020603050405020304" pitchFamily="18" charset="0"/>
              </a:rPr>
              <a:t> Les opérations </a:t>
            </a:r>
            <a:r>
              <a:rPr kumimoji="0" lang="fr-FR" altLang="fr-FR"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Memcache</a:t>
            </a:r>
            <a:r>
              <a:rPr kumimoji="0" lang="fr-FR" altLang="fr-FR" sz="2000" b="0" i="0" u="none" strike="noStrike" cap="none" normalizeH="0" baseline="0" dirty="0" smtClean="0">
                <a:ln>
                  <a:noFill/>
                </a:ln>
                <a:effectLst/>
                <a:latin typeface="Times New Roman" panose="02020603050405020304" pitchFamily="18" charset="0"/>
                <a:cs typeface="Times New Roman" panose="02020603050405020304" pitchFamily="18" charset="0"/>
              </a:rPr>
              <a:t> peuvent échouer pour diverses raisons. Les applications doivent être conçues pour détecter les opérations ayant échoué, sans exposer ces erreurs aux utilisateurs finaux. Cette recommandation s'applique particulièrement aux opérations "set".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2000" b="1" i="0" u="none" strike="noStrike" cap="none" normalizeH="0" baseline="0" dirty="0" smtClean="0">
                <a:ln>
                  <a:noFill/>
                </a:ln>
                <a:effectLst/>
                <a:latin typeface="Times New Roman" panose="02020603050405020304" pitchFamily="18" charset="0"/>
                <a:cs typeface="Times New Roman" panose="02020603050405020304" pitchFamily="18" charset="0"/>
              </a:rPr>
              <a:t>Utilisez si possible la fonctionnalité de traitement par lot de l'API</a:t>
            </a:r>
            <a:r>
              <a:rPr kumimoji="0" lang="fr-FR" altLang="fr-FR" sz="2000" b="0" i="0" u="none" strike="noStrike" cap="none" normalizeH="0" baseline="0" dirty="0" smtClean="0">
                <a:ln>
                  <a:noFill/>
                </a:ln>
                <a:effectLst/>
                <a:latin typeface="Times New Roman" panose="02020603050405020304" pitchFamily="18" charset="0"/>
                <a:cs typeface="Times New Roman" panose="02020603050405020304" pitchFamily="18" charset="0"/>
              </a:rPr>
              <a:t>, en particulier pour les petits éléments. Vous améliorerez ainsi les performances et l'efficacité de votre application.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fr-FR" altLang="fr-FR" sz="2000" b="1" i="0" u="none" strike="noStrike" cap="none" normalizeH="0" baseline="0" dirty="0" smtClean="0">
                <a:ln>
                  <a:noFill/>
                </a:ln>
                <a:effectLst/>
                <a:latin typeface="Times New Roman" panose="02020603050405020304" pitchFamily="18" charset="0"/>
                <a:cs typeface="Times New Roman" panose="02020603050405020304" pitchFamily="18" charset="0"/>
              </a:rPr>
              <a:t>Répartir la charge sur votre espace de clés </a:t>
            </a:r>
            <a:r>
              <a:rPr kumimoji="0" lang="fr-FR" altLang="fr-FR" sz="2000" b="1" i="0" u="none" strike="noStrike" cap="none" normalizeH="0" baseline="0" dirty="0" err="1" smtClean="0">
                <a:ln>
                  <a:noFill/>
                </a:ln>
                <a:effectLst/>
                <a:latin typeface="Times New Roman" panose="02020603050405020304" pitchFamily="18" charset="0"/>
                <a:cs typeface="Times New Roman" panose="02020603050405020304" pitchFamily="18" charset="0"/>
              </a:rPr>
              <a:t>Memcache</a:t>
            </a:r>
            <a:r>
              <a:rPr kumimoji="0" lang="fr-FR" altLang="fr-FR" sz="2000" b="1" i="0" u="none" strike="noStrike" cap="none" normalizeH="0" baseline="0" dirty="0" smtClean="0">
                <a:ln>
                  <a:noFill/>
                </a:ln>
                <a:effectLst/>
                <a:latin typeface="Times New Roman" panose="02020603050405020304" pitchFamily="18" charset="0"/>
                <a:cs typeface="Times New Roman" panose="02020603050405020304" pitchFamily="18" charset="0"/>
              </a:rPr>
              <a:t>.</a:t>
            </a:r>
            <a:r>
              <a:rPr kumimoji="0" lang="fr-FR" altLang="fr-FR" sz="2000" b="0" i="0" u="none" strike="noStrike" cap="none" normalizeH="0" baseline="0" dirty="0" smtClean="0">
                <a:ln>
                  <a:noFill/>
                </a:ln>
                <a:effectLst/>
                <a:latin typeface="Times New Roman" panose="02020603050405020304" pitchFamily="18" charset="0"/>
                <a:cs typeface="Times New Roman" panose="02020603050405020304" pitchFamily="18" charset="0"/>
              </a:rPr>
              <a:t> Le fait d'avoir un ou plusieurs petits éléments </a:t>
            </a:r>
            <a:r>
              <a:rPr kumimoji="0" lang="fr-FR" altLang="fr-FR"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Memcache</a:t>
            </a:r>
            <a:r>
              <a:rPr kumimoji="0" lang="fr-FR" altLang="fr-FR" sz="2000" b="0" i="0" u="none" strike="noStrike" cap="none" normalizeH="0" baseline="0" dirty="0" smtClean="0">
                <a:ln>
                  <a:noFill/>
                </a:ln>
                <a:effectLst/>
                <a:latin typeface="Times New Roman" panose="02020603050405020304" pitchFamily="18" charset="0"/>
                <a:cs typeface="Times New Roman" panose="02020603050405020304" pitchFamily="18" charset="0"/>
              </a:rPr>
              <a:t> représentant un volume de trafic disproportionné empêche le </a:t>
            </a:r>
            <a:r>
              <a:rPr kumimoji="0" lang="fr-FR" altLang="fr-FR" sz="2000" b="0" i="0" u="none" strike="noStrike" cap="none" normalizeH="0" baseline="0" dirty="0" err="1" smtClean="0">
                <a:ln>
                  <a:noFill/>
                </a:ln>
                <a:effectLst/>
                <a:latin typeface="Times New Roman" panose="02020603050405020304" pitchFamily="18" charset="0"/>
                <a:cs typeface="Times New Roman" panose="02020603050405020304" pitchFamily="18" charset="0"/>
              </a:rPr>
              <a:t>scaling</a:t>
            </a:r>
            <a:r>
              <a:rPr kumimoji="0" lang="fr-FR" altLang="fr-FR" sz="2000" b="0" i="0" u="none" strike="noStrike" cap="none" normalizeH="0" baseline="0" dirty="0" smtClean="0">
                <a:ln>
                  <a:noFill/>
                </a:ln>
                <a:effectLst/>
                <a:latin typeface="Times New Roman" panose="02020603050405020304" pitchFamily="18" charset="0"/>
                <a:cs typeface="Times New Roman" panose="02020603050405020304" pitchFamily="18" charset="0"/>
              </a:rPr>
              <a:t> de votre application. Ces recommandations concernent aussi bien les opérations par seconde que la bande passante. Ce problème est généralement résolu en effectuant un partitionnement explicite des données.</a:t>
            </a:r>
          </a:p>
        </p:txBody>
      </p:sp>
    </p:spTree>
    <p:extLst>
      <p:ext uri="{BB962C8B-B14F-4D97-AF65-F5344CB8AC3E}">
        <p14:creationId xmlns:p14="http://schemas.microsoft.com/office/powerpoint/2010/main" val="257695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9236" y="775855"/>
            <a:ext cx="6844146" cy="587148"/>
          </a:xfrm>
          <a:prstGeom prst="rect">
            <a:avLst/>
          </a:prstGeom>
        </p:spPr>
        <p:txBody>
          <a:bodyPr wrap="square">
            <a:spAutoFit/>
          </a:bodyPr>
          <a:lstStyle/>
          <a:p>
            <a:pPr algn="just">
              <a:lnSpc>
                <a:spcPct val="150000"/>
              </a:lnSpc>
              <a:spcAft>
                <a:spcPts val="800"/>
              </a:spcAft>
            </a:pPr>
            <a:r>
              <a:rPr lang="fr-FR" sz="2400" b="1" dirty="0">
                <a:latin typeface="Times New Roman" panose="02020603050405020304" pitchFamily="18" charset="0"/>
                <a:ea typeface="Times New Roman" panose="02020603050405020304" pitchFamily="18" charset="0"/>
                <a:cs typeface="Times New Roman" panose="02020603050405020304" pitchFamily="18" charset="0"/>
              </a:rPr>
              <a:t>Comment utiliser un </a:t>
            </a:r>
            <a:r>
              <a:rPr lang="fr-FR" sz="2400" b="1" dirty="0" err="1">
                <a:latin typeface="Times New Roman" panose="02020603050405020304" pitchFamily="18" charset="0"/>
                <a:ea typeface="Times New Roman" panose="02020603050405020304" pitchFamily="18" charset="0"/>
                <a:cs typeface="Times New Roman" panose="02020603050405020304" pitchFamily="18" charset="0"/>
              </a:rPr>
              <a:t>memcache</a:t>
            </a:r>
            <a:endParaRPr lang="fr-FR"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1551710" y="1911927"/>
            <a:ext cx="9919854" cy="4308764"/>
          </a:xfrm>
          <a:prstGeom prst="rect">
            <a:avLst/>
          </a:prstGeom>
          <a:noFill/>
          <a:ln>
            <a:noFill/>
          </a:ln>
        </p:spPr>
      </p:pic>
    </p:spTree>
    <p:extLst>
      <p:ext uri="{BB962C8B-B14F-4D97-AF65-F5344CB8AC3E}">
        <p14:creationId xmlns:p14="http://schemas.microsoft.com/office/powerpoint/2010/main" val="3563679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9527" y="512618"/>
            <a:ext cx="8742218" cy="587148"/>
          </a:xfrm>
          <a:prstGeom prst="rect">
            <a:avLst/>
          </a:prstGeom>
        </p:spPr>
        <p:txBody>
          <a:bodyPr wrap="square">
            <a:spAutoFit/>
          </a:bodyPr>
          <a:lstStyle/>
          <a:p>
            <a:pPr algn="just">
              <a:lnSpc>
                <a:spcPct val="150000"/>
              </a:lnSpc>
              <a:spcAft>
                <a:spcPts val="800"/>
              </a:spcAft>
            </a:pPr>
            <a:r>
              <a:rPr lang="fr-FR" sz="2400" b="1" dirty="0" err="1">
                <a:latin typeface="Times New Roman" panose="02020603050405020304" pitchFamily="18" charset="0"/>
                <a:ea typeface="Times New Roman" panose="02020603050405020304" pitchFamily="18" charset="0"/>
                <a:cs typeface="Times New Roman" panose="02020603050405020304" pitchFamily="18" charset="0"/>
              </a:rPr>
              <a:t>Difference</a:t>
            </a:r>
            <a:r>
              <a:rPr lang="fr-FR" sz="2400" b="1" dirty="0">
                <a:latin typeface="Times New Roman" panose="02020603050405020304" pitchFamily="18" charset="0"/>
                <a:ea typeface="Times New Roman" panose="02020603050405020304" pitchFamily="18" charset="0"/>
                <a:cs typeface="Times New Roman" panose="02020603050405020304" pitchFamily="18" charset="0"/>
              </a:rPr>
              <a:t> entre les deux niveaux de service </a:t>
            </a:r>
            <a:r>
              <a:rPr lang="fr-FR" sz="2400" b="1" dirty="0" err="1">
                <a:latin typeface="Times New Roman" panose="02020603050405020304" pitchFamily="18" charset="0"/>
                <a:ea typeface="Times New Roman" panose="02020603050405020304" pitchFamily="18" charset="0"/>
                <a:cs typeface="Times New Roman" panose="02020603050405020304" pitchFamily="18" charset="0"/>
              </a:rPr>
              <a:t>memcahe</a:t>
            </a:r>
            <a:endParaRPr lang="fr-FR"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rcRect/>
          <a:stretch>
            <a:fillRect/>
          </a:stretch>
        </p:blipFill>
        <p:spPr bwMode="auto">
          <a:xfrm>
            <a:off x="886691" y="1352549"/>
            <a:ext cx="10737273" cy="4826577"/>
          </a:xfrm>
          <a:prstGeom prst="rect">
            <a:avLst/>
          </a:prstGeom>
          <a:noFill/>
          <a:ln>
            <a:noFill/>
          </a:ln>
        </p:spPr>
      </p:pic>
    </p:spTree>
    <p:extLst>
      <p:ext uri="{BB962C8B-B14F-4D97-AF65-F5344CB8AC3E}">
        <p14:creationId xmlns:p14="http://schemas.microsoft.com/office/powerpoint/2010/main" val="1241996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7126" y="711678"/>
            <a:ext cx="9864437" cy="5696431"/>
          </a:xfrm>
          <a:prstGeom prst="rect">
            <a:avLst/>
          </a:prstGeom>
        </p:spPr>
        <p:txBody>
          <a:bodyPr wrap="square">
            <a:spAutoFit/>
          </a:bodyPr>
          <a:lstStyle/>
          <a:p>
            <a:pPr algn="just">
              <a:lnSpc>
                <a:spcPct val="150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ctr"/>
            <a:r>
              <a:rPr lang="fr-FR" sz="2400" b="1" dirty="0">
                <a:solidFill>
                  <a:srgbClr val="202124"/>
                </a:solidFill>
                <a:latin typeface="Times New Roman" panose="02020603050405020304" pitchFamily="18" charset="0"/>
                <a:ea typeface="Times New Roman" panose="02020603050405020304" pitchFamily="18" charset="0"/>
              </a:rPr>
              <a:t>Limites</a:t>
            </a:r>
            <a:endParaRPr lang="fr-FR" sz="2800" b="1" dirty="0">
              <a:latin typeface="Times New Roman" panose="02020603050405020304" pitchFamily="18" charset="0"/>
              <a:ea typeface="Times New Roman" panose="02020603050405020304" pitchFamily="18" charset="0"/>
            </a:endParaRPr>
          </a:p>
          <a:p>
            <a:pPr algn="just">
              <a:spcBef>
                <a:spcPts val="1200"/>
              </a:spcBef>
              <a:spcAft>
                <a:spcPts val="1200"/>
              </a:spcAft>
            </a:pPr>
            <a:r>
              <a:rPr lang="fr-FR" sz="2000" dirty="0">
                <a:latin typeface="Times New Roman" panose="02020603050405020304" pitchFamily="18" charset="0"/>
                <a:ea typeface="Times New Roman" panose="02020603050405020304" pitchFamily="18" charset="0"/>
              </a:rPr>
              <a:t>L'utilisation du service </a:t>
            </a:r>
            <a:r>
              <a:rPr lang="fr-FR" sz="2000" dirty="0" err="1">
                <a:latin typeface="Times New Roman" panose="02020603050405020304" pitchFamily="18" charset="0"/>
                <a:ea typeface="Times New Roman" panose="02020603050405020304" pitchFamily="18" charset="0"/>
              </a:rPr>
              <a:t>Memcache</a:t>
            </a:r>
            <a:r>
              <a:rPr lang="fr-FR" sz="2000" dirty="0">
                <a:latin typeface="Times New Roman" panose="02020603050405020304" pitchFamily="18" charset="0"/>
                <a:ea typeface="Times New Roman" panose="02020603050405020304" pitchFamily="18" charset="0"/>
              </a:rPr>
              <a:t> est soumise aux limitations ci-après :</a:t>
            </a:r>
          </a:p>
          <a:p>
            <a:pPr marL="342900" lvl="0" indent="-342900" algn="just">
              <a:lnSpc>
                <a:spcPct val="107000"/>
              </a:lnSpc>
              <a:spcBef>
                <a:spcPts val="900"/>
              </a:spcBef>
              <a:spcAft>
                <a:spcPts val="900"/>
              </a:spcAft>
              <a:buSzPts val="1000"/>
              <a:buFont typeface="Symbol" panose="05050102010706020507" pitchFamily="18" charset="2"/>
              <a:buChar char=""/>
              <a:tabLst>
                <a:tab pos="457200" algn="l"/>
              </a:tabLs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La taille maximale d'une valeur de données en cache est de 1 </a:t>
            </a:r>
            <a:r>
              <a:rPr lang="fr-FR" sz="2000" dirty="0" err="1">
                <a:latin typeface="Times New Roman" panose="02020603050405020304" pitchFamily="18" charset="0"/>
                <a:ea typeface="Times New Roman" panose="02020603050405020304" pitchFamily="18" charset="0"/>
                <a:cs typeface="Times New Roman" panose="02020603050405020304" pitchFamily="18" charset="0"/>
              </a:rPr>
              <a:t>Mio</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(2^20 octets) moins la taille de la clé moins un espace système dépendant de l'implémentation, soit environ 73 octets.</a:t>
            </a:r>
            <a:endParaRPr lang="fr-FR"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Bef>
                <a:spcPts val="900"/>
              </a:spcBef>
              <a:spcAft>
                <a:spcPts val="900"/>
              </a:spcAft>
              <a:buSzPts val="1000"/>
              <a:buFont typeface="Symbol" panose="05050102010706020507" pitchFamily="18" charset="2"/>
              <a:buChar char=""/>
              <a:tabLst>
                <a:tab pos="457200" algn="l"/>
              </a:tabLs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Une clé ne peut pas dépasser 250 octets. Dans l'environnement d'exécution Java, les clés qui sont des objets ou des chaînes de plus de 250 octets seront hachées. (Le comportement est différent dans les autres environnements d'exécution.)</a:t>
            </a:r>
            <a:endParaRPr lang="fr-FR"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Bef>
                <a:spcPts val="900"/>
              </a:spcBef>
              <a:spcAft>
                <a:spcPts val="900"/>
              </a:spcAft>
              <a:buSzPts val="1000"/>
              <a:buFont typeface="Symbol" panose="05050102010706020507" pitchFamily="18" charset="2"/>
              <a:buChar char=""/>
              <a:tabLst>
                <a:tab pos="457200" algn="l"/>
              </a:tabLs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Les opérations multiples par lot peuvent comporter un nombre illimité d'éléments. La taille totale de l'appel et la taille totale des données extraites ne doivent pas dépasser 32 mégaoctets.</a:t>
            </a:r>
            <a:endParaRPr lang="fr-FR"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Bef>
                <a:spcPts val="900"/>
              </a:spcBef>
              <a:spcAft>
                <a:spcPts val="900"/>
              </a:spcAft>
              <a:buSzPts val="1000"/>
              <a:buFont typeface="Symbol" panose="05050102010706020507" pitchFamily="18" charset="2"/>
              <a:buChar char=""/>
              <a:tabLst>
                <a:tab pos="457200" algn="l"/>
              </a:tabLs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Une clé </a:t>
            </a:r>
            <a:r>
              <a:rPr lang="fr-FR" sz="2000" dirty="0" err="1">
                <a:latin typeface="Times New Roman" panose="02020603050405020304" pitchFamily="18" charset="0"/>
                <a:ea typeface="Times New Roman" panose="02020603050405020304" pitchFamily="18" charset="0"/>
                <a:cs typeface="Times New Roman" panose="02020603050405020304" pitchFamily="18" charset="0"/>
              </a:rPr>
              <a:t>Memcache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ne peut pas contenir un octet nul.</a:t>
            </a:r>
            <a:endParaRPr lang="fr-FR"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9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PLAN</a:t>
            </a:r>
            <a:endParaRPr lang="fr-FR" dirty="0"/>
          </a:p>
        </p:txBody>
      </p:sp>
      <p:sp>
        <p:nvSpPr>
          <p:cNvPr id="3" name="Espace réservé du contenu 2"/>
          <p:cNvSpPr>
            <a:spLocks noGrp="1"/>
          </p:cNvSpPr>
          <p:nvPr>
            <p:ph idx="1"/>
          </p:nvPr>
        </p:nvSpPr>
        <p:spPr/>
        <p:txBody>
          <a:bodyPr/>
          <a:lstStyle/>
          <a:p>
            <a:pPr marL="0" indent="0">
              <a:buNone/>
            </a:pPr>
            <a:r>
              <a:rPr lang="fr-FR" dirty="0" smtClean="0"/>
              <a:t>INTRODUCTION</a:t>
            </a:r>
          </a:p>
          <a:p>
            <a:pPr marL="514350" indent="-514350">
              <a:buFont typeface="+mj-lt"/>
              <a:buAutoNum type="romanUcPeriod"/>
            </a:pPr>
            <a:r>
              <a:rPr lang="fr-FR" dirty="0" smtClean="0"/>
              <a:t>PRESENTATION ET PRATIQUE DU DATASTORE</a:t>
            </a:r>
          </a:p>
          <a:p>
            <a:pPr marL="514350" indent="-514350">
              <a:buFont typeface="+mj-lt"/>
              <a:buAutoNum type="romanUcPeriod"/>
            </a:pPr>
            <a:r>
              <a:rPr lang="fr-FR" dirty="0" smtClean="0"/>
              <a:t>CLOUD SQL</a:t>
            </a:r>
          </a:p>
          <a:p>
            <a:pPr marL="514350" indent="-514350">
              <a:buFont typeface="+mj-lt"/>
              <a:buAutoNum type="romanUcPeriod"/>
            </a:pPr>
            <a:r>
              <a:rPr lang="fr-FR" dirty="0" smtClean="0"/>
              <a:t>JPA</a:t>
            </a:r>
          </a:p>
          <a:p>
            <a:pPr marL="0" indent="0">
              <a:buNone/>
            </a:pPr>
            <a:r>
              <a:rPr lang="fr-FR" dirty="0" smtClean="0"/>
              <a:t>CONCLUSION</a:t>
            </a:r>
            <a:endParaRPr lang="fr-FR" dirty="0"/>
          </a:p>
        </p:txBody>
      </p:sp>
    </p:spTree>
    <p:extLst>
      <p:ext uri="{BB962C8B-B14F-4D97-AF65-F5344CB8AC3E}">
        <p14:creationId xmlns:p14="http://schemas.microsoft.com/office/powerpoint/2010/main" val="342140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3783" y="166260"/>
            <a:ext cx="10612582" cy="6294031"/>
          </a:xfrm>
          <a:prstGeom prst="rect">
            <a:avLst/>
          </a:prstGeom>
        </p:spPr>
        <p:txBody>
          <a:bodyPr wrap="square">
            <a:spAutoFit/>
          </a:bodyPr>
          <a:lstStyle/>
          <a:p>
            <a:pPr marL="342900" lvl="0" indent="-342900" algn="ctr">
              <a:lnSpc>
                <a:spcPct val="150000"/>
              </a:lnSpc>
              <a:spcAft>
                <a:spcPts val="800"/>
              </a:spcAft>
              <a:buFont typeface="+mj-lt"/>
              <a:buAutoNum type="romanUcPeriod"/>
            </a:pPr>
            <a:r>
              <a:rPr lang="fr-FR" sz="2400" b="1" dirty="0">
                <a:latin typeface="Times New Roman" panose="02020603050405020304" pitchFamily="18" charset="0"/>
                <a:ea typeface="Times New Roman" panose="02020603050405020304" pitchFamily="18" charset="0"/>
                <a:cs typeface="Times New Roman" panose="02020603050405020304" pitchFamily="18" charset="0"/>
              </a:rPr>
              <a:t>CLOUD SQL</a:t>
            </a:r>
            <a:endParaRPr lang="fr-FR" sz="2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mj-lt"/>
              <a:buAutoNum type="arabicPeriod"/>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Principales fonctionnalités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Entièrement géré</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Cloud SQL prend automatiquement les mesures qui s'imposent pour assurer la fiabilité, la sécurité et l'évolutivité de vos bases de données. Ainsi, votre entreprise peut fonctionner sans interruption. Toutes les tâches de sauvegarde, de réplication, d'applications de correctifs de chiffrement et d'augmentation de l'espace de stockage sont également automatisées. De plus, la disponibilité est supérieure à 99,95 %, partout dans le monde.</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Intégré</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Accédez aux instances Cloud SQL depuis quasiment toutes les applications. Vous pouvez vous connecter facilement depuis </a:t>
            </a:r>
            <a:r>
              <a:rPr lang="fr-FR"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App Engine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rPr>
              <a:t>Compute</a:t>
            </a:r>
            <a:r>
              <a:rPr lang="fr-FR"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a:rPr>
              <a:t> Engine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Google </a:t>
            </a:r>
            <a:r>
              <a:rPr lang="fr-FR"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Kubernetes</a:t>
            </a:r>
            <a:r>
              <a:rPr lang="fr-FR"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a:rPr>
              <a:t> Engine</a:t>
            </a:r>
            <a:r>
              <a:rPr lang="fr-FR" dirty="0">
                <a:latin typeface="Times New Roman" panose="02020603050405020304" pitchFamily="18" charset="0"/>
                <a:ea typeface="Times New Roman" panose="02020603050405020304" pitchFamily="18" charset="0"/>
                <a:cs typeface="Times New Roman" panose="02020603050405020304" pitchFamily="18" charset="0"/>
              </a:rPr>
              <a:t> ou votre poste de travail. Profitez de nombreuses possibilités d'analyse en utilisant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BigQuery</a:t>
            </a:r>
            <a:r>
              <a:rPr lang="fr-FR" dirty="0">
                <a:latin typeface="Times New Roman" panose="02020603050405020304" pitchFamily="18" charset="0"/>
                <a:ea typeface="Times New Roman" panose="02020603050405020304" pitchFamily="18" charset="0"/>
                <a:cs typeface="Times New Roman" panose="02020603050405020304" pitchFamily="18" charset="0"/>
              </a:rPr>
              <a:t> pour </a:t>
            </a:r>
            <a:r>
              <a:rPr lang="fr-FR"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interroger directement</a:t>
            </a:r>
            <a:r>
              <a:rPr lang="fr-FR" dirty="0">
                <a:latin typeface="Times New Roman" panose="02020603050405020304" pitchFamily="18" charset="0"/>
                <a:ea typeface="Times New Roman" panose="02020603050405020304" pitchFamily="18" charset="0"/>
                <a:cs typeface="Times New Roman" panose="02020603050405020304" pitchFamily="18" charset="0"/>
              </a:rPr>
              <a:t> vos bases de données Cloud SQL.</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53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254" y="764148"/>
            <a:ext cx="10487891" cy="5386090"/>
          </a:xfrm>
          <a:prstGeom prst="rect">
            <a:avLst/>
          </a:prstGeom>
        </p:spPr>
        <p:txBody>
          <a:bodyPr wrap="square">
            <a:spAutoFit/>
          </a:bodyPr>
          <a:lstStyle/>
          <a:p>
            <a:pPr algn="just">
              <a:lnSpc>
                <a:spcPct val="150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Fiable</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Configurez facilement la réplication et les sauvegardes pour protéger vos données. Allez plus loin en activant le basculement automatique pour assurer la haute disponibilité de votre base de données. Vos données sont automatiquement chiffrées, et Cloud SQL est conforme aux normes SSAE 16, ISO 27001 et PCI DSS. De plus, la solution rend possible la conformité avec la loi HIPAA.</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Migrations faciles vers Cloud SQL</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dirty="0" err="1">
                <a:latin typeface="Times New Roman" panose="02020603050405020304" pitchFamily="18" charset="0"/>
                <a:ea typeface="Times New Roman" panose="02020603050405020304" pitchFamily="18" charset="0"/>
                <a:cs typeface="Times New Roman" panose="02020603050405020304" pitchFamily="18" charset="0"/>
              </a:rPr>
              <a:t>Database</a:t>
            </a:r>
            <a:r>
              <a:rPr lang="fr-FR" dirty="0">
                <a:latin typeface="Times New Roman" panose="02020603050405020304" pitchFamily="18" charset="0"/>
                <a:ea typeface="Times New Roman" panose="02020603050405020304" pitchFamily="18" charset="0"/>
                <a:cs typeface="Times New Roman" panose="02020603050405020304" pitchFamily="18" charset="0"/>
              </a:rPr>
              <a:t> Migration Service (DMS) vous permet de faire migrer facilement vos bases de données de production vers Cloud SQL avec un faible temps d'arrêt. Cette offre sans serveur vous évite de devoir provisionner, gérer et surveiller manuellement les ressources dédiées à la migration. DMS exploite les capacités de réplication natives de MySQL et de PostgreSQL pour maximiser la fidélité et la fiabilité de votre migration. Ce service est disponible sans frais supplémentaires pour les migrations natives vers un environnement identique dans Cloud SQL</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43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4182" y="374073"/>
            <a:ext cx="8589818" cy="3384003"/>
          </a:xfrm>
          <a:prstGeom prst="rect">
            <a:avLst/>
          </a:prstGeom>
        </p:spPr>
        <p:txBody>
          <a:bodyPr wrap="square">
            <a:spAutoFit/>
          </a:bodyPr>
          <a:lstStyle/>
          <a:p>
            <a:pPr algn="just">
              <a:lnSpc>
                <a:spcPct val="115000"/>
              </a:lnSpc>
              <a:spcAft>
                <a:spcPts val="0"/>
              </a:spcAft>
            </a:pPr>
            <a:r>
              <a:rPr lang="fr-FR"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Avantages</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Moins de frais d'entretien.</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 continuité des activités est un autre avantage de l'utilisation de Cloud SQL. Chaque fois qu'une catastrophe grèves, la solution cloud SQL s'assurera que vos données sont intact.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Vous pourrez récupérer le contenu, et n'aurez pas à s'inquiéter des distractions.</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 sécurité et la conformité sont deux qualités inhérentes au cloud</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SQL. Néanmoins, il n'y a pas de tracas ou de luttes dans la mise en place</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trop</a:t>
            </a:r>
            <a:r>
              <a:rPr lang="fr-F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fr-FR"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0"/>
              </a:spcAft>
            </a:pP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313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2835" y="751344"/>
            <a:ext cx="9961420" cy="5539978"/>
          </a:xfrm>
          <a:prstGeom prst="rect">
            <a:avLst/>
          </a:prstGeom>
        </p:spPr>
        <p:txBody>
          <a:bodyPr wrap="square">
            <a:spAutoFit/>
          </a:bodyPr>
          <a:lstStyle/>
          <a:p>
            <a:r>
              <a:rPr lang="fr-FR" sz="2400" dirty="0"/>
              <a:t>Avantages et inconvénients </a:t>
            </a:r>
          </a:p>
          <a:p>
            <a:r>
              <a:rPr lang="fr-FR" sz="2400" dirty="0"/>
              <a:t> </a:t>
            </a:r>
          </a:p>
          <a:p>
            <a:r>
              <a:rPr lang="fr-FR" sz="2400" dirty="0"/>
              <a:t>Il y a de nombreux avantages à utiliser </a:t>
            </a:r>
            <a:r>
              <a:rPr lang="fr-FR" sz="2400" dirty="0" smtClean="0"/>
              <a:t>Cloud SQL</a:t>
            </a:r>
            <a:r>
              <a:rPr lang="fr-FR" sz="2400" dirty="0"/>
              <a:t>. </a:t>
            </a:r>
            <a:endParaRPr lang="fr-FR" sz="2400" dirty="0" smtClean="0"/>
          </a:p>
          <a:p>
            <a:r>
              <a:rPr lang="fr-FR" sz="2400" dirty="0" smtClean="0"/>
              <a:t>Ces </a:t>
            </a:r>
            <a:r>
              <a:rPr lang="fr-FR" sz="2400" dirty="0"/>
              <a:t>protocoles garantiront que vos données sont stockées en toute sécurité et sécurise. </a:t>
            </a:r>
            <a:endParaRPr lang="fr-FR" sz="2400" dirty="0" smtClean="0"/>
          </a:p>
          <a:p>
            <a:r>
              <a:rPr lang="fr-FR" sz="2400" dirty="0" smtClean="0"/>
              <a:t>Les </a:t>
            </a:r>
            <a:r>
              <a:rPr lang="fr-FR" sz="2400" dirty="0"/>
              <a:t>données sont souvent répliquées sur plusieurs sites, éliminant problèmes courants comme la perte de données ou même des problèmes de vitesse. </a:t>
            </a:r>
          </a:p>
          <a:p>
            <a:r>
              <a:rPr lang="fr-FR" sz="2400" dirty="0"/>
              <a:t>Aussi, les utilisateurs ont la liberté de planifier leurs sauvegardes. Les sauvegardes peuvent être pris tous les jours. En cas de problème, </a:t>
            </a:r>
            <a:r>
              <a:rPr lang="fr-FR" sz="2400" dirty="0" smtClean="0"/>
              <a:t>le basculement </a:t>
            </a:r>
            <a:r>
              <a:rPr lang="fr-FR" sz="2400" dirty="0"/>
              <a:t>immédiat.</a:t>
            </a:r>
          </a:p>
          <a:p>
            <a:r>
              <a:rPr lang="fr-FR" sz="2400" dirty="0"/>
              <a:t>Même s'il existe de nombreuses fonctionnalités </a:t>
            </a:r>
            <a:r>
              <a:rPr lang="fr-FR" sz="2400" dirty="0" smtClean="0"/>
              <a:t>cloud </a:t>
            </a:r>
            <a:r>
              <a:rPr lang="fr-FR" sz="2400" dirty="0"/>
              <a:t>SQL </a:t>
            </a:r>
            <a:endParaRPr lang="fr-FR" sz="2400" dirty="0" smtClean="0"/>
          </a:p>
          <a:p>
            <a:r>
              <a:rPr lang="fr-FR" sz="2400" dirty="0" smtClean="0"/>
              <a:t>La </a:t>
            </a:r>
            <a:r>
              <a:rPr lang="fr-FR" sz="2400" dirty="0"/>
              <a:t>taille du bases de données augmente, au moment où vous évoluez</a:t>
            </a:r>
            <a:r>
              <a:rPr lang="fr-FR" sz="2400" dirty="0" smtClean="0"/>
              <a:t>.</a:t>
            </a:r>
          </a:p>
          <a:p>
            <a:r>
              <a:rPr lang="fr-FR" sz="2400" dirty="0" smtClean="0"/>
              <a:t>L'IP </a:t>
            </a:r>
            <a:r>
              <a:rPr lang="fr-FR" sz="2400" dirty="0"/>
              <a:t>du l'instance ne peut pas être personnalisée. Enfin, il y a de fortes inquiétudes sur la latence.</a:t>
            </a:r>
          </a:p>
          <a:p>
            <a:endParaRPr lang="fr-FR" dirty="0"/>
          </a:p>
        </p:txBody>
      </p:sp>
    </p:spTree>
    <p:extLst>
      <p:ext uri="{BB962C8B-B14F-4D97-AF65-F5344CB8AC3E}">
        <p14:creationId xmlns:p14="http://schemas.microsoft.com/office/powerpoint/2010/main" val="3530867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728" y="282028"/>
            <a:ext cx="11319164" cy="5835059"/>
          </a:xfrm>
          <a:prstGeom prst="rect">
            <a:avLst/>
          </a:prstGeom>
        </p:spPr>
        <p:txBody>
          <a:bodyPr wrap="square">
            <a:spAutoFit/>
          </a:bodyPr>
          <a:lstStyle/>
          <a:p>
            <a:pPr algn="just">
              <a:lnSpc>
                <a:spcPct val="150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a:lnSpc>
                <a:spcPct val="150000"/>
              </a:lnSpc>
              <a:spcAft>
                <a:spcPts val="800"/>
              </a:spcAft>
              <a:buFont typeface="+mj-lt"/>
              <a:buAutoNum type="romanUcPeriod"/>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JPA</a:t>
            </a:r>
            <a:endParaRPr lang="fr-FR" sz="20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Toute application d'entreprise effectue des opérations de base de données en stockant et en récupérant de grandes quantités de données. Malgré toutes les technologies disponibles pour la gestion du stockage, les développeurs d'applications ont généralement du mal à effectuer efficacement les opérations de base de données.</a:t>
            </a:r>
            <a:endParaRPr lang="fr-FR" sz="14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 général, les développeurs Java utilisent beaucoup de code ou utilisent le cadre propriétaire pour interagir avec la base de données, alors qu'en utilisant JPA, le fardeau de l'interaction avec la base de données est considérablement réduit. Il forme un pont entre les modèles objet (programme Java) et les modèles relationnels (programme de base de données).</a:t>
            </a:r>
            <a:endParaRPr lang="fr-FR" sz="14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Qu'est-ce que JPA?</a:t>
            </a:r>
            <a:endParaRPr lang="fr-FR" sz="14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L'API Java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Persistence</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est une collection de classes et de méthodes permettant de stocker de manière persistante le vaste quantités de données dans une base de données fournie par Oracle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Corporat</a:t>
            </a:r>
            <a:endParaRPr lang="fr-FR" sz="14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Où utiliser JPA?</a:t>
            </a:r>
            <a:endParaRPr lang="fr-FR" sz="14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r>
              <a:rPr lang="fr-FR" dirty="0">
                <a:solidFill>
                  <a:schemeClr val="bg1"/>
                </a:solidFill>
                <a:latin typeface="Times New Roman" panose="02020603050405020304" pitchFamily="18" charset="0"/>
                <a:ea typeface="Times New Roman" panose="02020603050405020304" pitchFamily="18" charset="0"/>
              </a:rPr>
              <a:t>Pour réduire la charge d'écriture du code s pour la gestion des objets relationnels, un programmeur suit le </a:t>
            </a:r>
            <a:r>
              <a:rPr lang="fr-FR" dirty="0" err="1">
                <a:solidFill>
                  <a:schemeClr val="bg1"/>
                </a:solidFill>
                <a:latin typeface="Times New Roman" panose="02020603050405020304" pitchFamily="18" charset="0"/>
                <a:ea typeface="Times New Roman" panose="02020603050405020304" pitchFamily="18" charset="0"/>
              </a:rPr>
              <a:t>framework</a:t>
            </a:r>
            <a:r>
              <a:rPr lang="fr-FR" dirty="0">
                <a:solidFill>
                  <a:schemeClr val="bg1"/>
                </a:solidFill>
                <a:latin typeface="Times New Roman" panose="02020603050405020304" pitchFamily="18" charset="0"/>
                <a:ea typeface="Times New Roman" panose="02020603050405020304" pitchFamily="18" charset="0"/>
              </a:rPr>
              <a:t> «JPA Provider», qui permet une interaction facile avec une instance de base de données. Ici, le cadre requis est repris par JPA</a:t>
            </a:r>
            <a:endParaRPr lang="fr-FR" dirty="0">
              <a:solidFill>
                <a:schemeClr val="bg1"/>
              </a:solidFill>
            </a:endParaRPr>
          </a:p>
        </p:txBody>
      </p:sp>
    </p:spTree>
    <p:extLst>
      <p:ext uri="{BB962C8B-B14F-4D97-AF65-F5344CB8AC3E}">
        <p14:creationId xmlns:p14="http://schemas.microsoft.com/office/powerpoint/2010/main" val="2500143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255" y="1759529"/>
            <a:ext cx="11069782" cy="3561488"/>
          </a:xfrm>
          <a:prstGeom prst="rect">
            <a:avLst/>
          </a:prstGeom>
        </p:spPr>
        <p:txBody>
          <a:bodyPr wrap="square">
            <a:spAutoFit/>
          </a:bodyPr>
          <a:lstStyle/>
          <a:p>
            <a:pPr algn="just">
              <a:lnSpc>
                <a:spcPct val="107000"/>
              </a:lnSpc>
              <a:spcAft>
                <a:spcPts val="800"/>
              </a:spcAft>
            </a:pPr>
            <a:r>
              <a:rPr lang="fr-FR" sz="2400" b="1" dirty="0">
                <a:latin typeface="Times New Roman" panose="02020603050405020304" pitchFamily="18" charset="0"/>
                <a:ea typeface="Times New Roman" panose="02020603050405020304" pitchFamily="18" charset="0"/>
                <a:cs typeface="Times New Roman" panose="02020603050405020304" pitchFamily="18" charset="0"/>
              </a:rPr>
              <a:t>Qu'est-ce que JPA?</a:t>
            </a:r>
            <a:endParaRPr lang="fr-FR"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2400" dirty="0">
                <a:latin typeface="Times New Roman" panose="02020603050405020304" pitchFamily="18" charset="0"/>
                <a:ea typeface="Times New Roman" panose="02020603050405020304" pitchFamily="18" charset="0"/>
                <a:cs typeface="Times New Roman" panose="02020603050405020304" pitchFamily="18" charset="0"/>
              </a:rPr>
              <a:t>L'API Java </a:t>
            </a:r>
            <a:r>
              <a:rPr lang="fr-FR" sz="2400" dirty="0" err="1">
                <a:latin typeface="Times New Roman" panose="02020603050405020304" pitchFamily="18" charset="0"/>
                <a:ea typeface="Times New Roman" panose="02020603050405020304" pitchFamily="18" charset="0"/>
                <a:cs typeface="Times New Roman" panose="02020603050405020304" pitchFamily="18" charset="0"/>
              </a:rPr>
              <a:t>Persistence</a:t>
            </a:r>
            <a:r>
              <a:rPr lang="fr-FR" sz="2400" dirty="0">
                <a:latin typeface="Times New Roman" panose="02020603050405020304" pitchFamily="18" charset="0"/>
                <a:ea typeface="Times New Roman" panose="02020603050405020304" pitchFamily="18" charset="0"/>
                <a:cs typeface="Times New Roman" panose="02020603050405020304" pitchFamily="18" charset="0"/>
              </a:rPr>
              <a:t> est une collection de classes et de méthodes permettant de stocker de manière persistante le vaste quantités de données dans une base de données fournie par Oracle </a:t>
            </a:r>
            <a:r>
              <a:rPr lang="fr-FR" sz="2400" dirty="0" err="1">
                <a:latin typeface="Times New Roman" panose="02020603050405020304" pitchFamily="18" charset="0"/>
                <a:ea typeface="Times New Roman" panose="02020603050405020304" pitchFamily="18" charset="0"/>
                <a:cs typeface="Times New Roman" panose="02020603050405020304" pitchFamily="18" charset="0"/>
              </a:rPr>
              <a:t>Corporat</a:t>
            </a:r>
            <a:endParaRPr lang="fr-FR"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2400" b="1" dirty="0">
                <a:latin typeface="Times New Roman" panose="02020603050405020304" pitchFamily="18" charset="0"/>
                <a:ea typeface="Times New Roman" panose="02020603050405020304" pitchFamily="18" charset="0"/>
                <a:cs typeface="Times New Roman" panose="02020603050405020304" pitchFamily="18" charset="0"/>
              </a:rPr>
              <a:t>Où utiliser JPA?</a:t>
            </a:r>
            <a:endParaRPr lang="fr-FR"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2400" dirty="0">
                <a:latin typeface="Times New Roman" panose="02020603050405020304" pitchFamily="18" charset="0"/>
                <a:ea typeface="Times New Roman" panose="02020603050405020304" pitchFamily="18" charset="0"/>
                <a:cs typeface="Times New Roman" panose="02020603050405020304" pitchFamily="18" charset="0"/>
              </a:rPr>
              <a:t>Pour réduire la charge d'écriture du code s pour la gestion des objets relationnels, un programmeur suit le </a:t>
            </a:r>
            <a:r>
              <a:rPr lang="fr-FR" sz="2400" dirty="0" err="1">
                <a:latin typeface="Times New Roman" panose="02020603050405020304" pitchFamily="18" charset="0"/>
                <a:ea typeface="Times New Roman" panose="02020603050405020304" pitchFamily="18" charset="0"/>
                <a:cs typeface="Times New Roman" panose="02020603050405020304" pitchFamily="18" charset="0"/>
              </a:rPr>
              <a:t>framework</a:t>
            </a:r>
            <a:r>
              <a:rPr lang="fr-FR" sz="2400" dirty="0">
                <a:latin typeface="Times New Roman" panose="02020603050405020304" pitchFamily="18" charset="0"/>
                <a:ea typeface="Times New Roman" panose="02020603050405020304" pitchFamily="18" charset="0"/>
                <a:cs typeface="Times New Roman" panose="02020603050405020304" pitchFamily="18" charset="0"/>
              </a:rPr>
              <a:t> «JPA Provider», qui permet une interaction facile avec une instance de base de données. Ici, le cadre requis est repris par JPA</a:t>
            </a:r>
            <a:r>
              <a:rPr lang="fr-FR"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944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7017" y="303661"/>
            <a:ext cx="9476509" cy="2468881"/>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fr-FR" sz="2000" b="1" u="sng" dirty="0">
                <a:latin typeface="Times New Roman" panose="02020603050405020304" pitchFamily="18" charset="0"/>
                <a:ea typeface="Times New Roman" panose="02020603050405020304" pitchFamily="18" charset="0"/>
                <a:cs typeface="Times New Roman" panose="02020603050405020304" pitchFamily="18" charset="0"/>
              </a:rPr>
              <a:t>JPA - Architecture</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Java L'API de persistance est une source pour stocker des entités commerciales en tant qu'entités relationnelles. Il montre comment définir un PLAIN OLD JAVA OBJECT (POJO) en tant qu'entité et comment gérer des entités avec des relations.</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Architecture au niveau de la classe</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r>
              <a:rPr lang="fr-FR" dirty="0">
                <a:latin typeface="Times New Roman" panose="02020603050405020304" pitchFamily="18" charset="0"/>
                <a:ea typeface="Times New Roman" panose="02020603050405020304" pitchFamily="18" charset="0"/>
              </a:rPr>
              <a:t>L'image suivante montre l'architecture au niveau de la classe de JPA. Il montre les classes principales et les interfaces de </a:t>
            </a:r>
            <a:r>
              <a:rPr lang="fr-FR" dirty="0" smtClean="0">
                <a:latin typeface="Times New Roman" panose="02020603050405020304" pitchFamily="18" charset="0"/>
                <a:ea typeface="Times New Roman" panose="02020603050405020304" pitchFamily="18" charset="0"/>
              </a:rPr>
              <a:t>JPA</a:t>
            </a:r>
            <a:endParaRPr lang="fr-FR" dirty="0"/>
          </a:p>
        </p:txBody>
      </p:sp>
      <p:sp>
        <p:nvSpPr>
          <p:cNvPr id="6" name="Rectangle 2"/>
          <p:cNvSpPr>
            <a:spLocks noChangeArrowheads="1"/>
          </p:cNvSpPr>
          <p:nvPr/>
        </p:nvSpPr>
        <p:spPr bwMode="auto">
          <a:xfrm>
            <a:off x="3875520" y="30253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 name="Image 2"/>
          <p:cNvPicPr>
            <a:picLocks noChangeAspect="1"/>
          </p:cNvPicPr>
          <p:nvPr/>
        </p:nvPicPr>
        <p:blipFill>
          <a:blip r:embed="rId2"/>
          <a:stretch>
            <a:fillRect/>
          </a:stretch>
        </p:blipFill>
        <p:spPr>
          <a:xfrm>
            <a:off x="1565564" y="2772542"/>
            <a:ext cx="6752359" cy="3993205"/>
          </a:xfrm>
          <a:prstGeom prst="rect">
            <a:avLst/>
          </a:prstGeom>
        </p:spPr>
      </p:pic>
    </p:spTree>
    <p:extLst>
      <p:ext uri="{BB962C8B-B14F-4D97-AF65-F5344CB8AC3E}">
        <p14:creationId xmlns:p14="http://schemas.microsoft.com/office/powerpoint/2010/main" val="358296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22623876"/>
              </p:ext>
            </p:extLst>
          </p:nvPr>
        </p:nvGraphicFramePr>
        <p:xfrm>
          <a:off x="872834" y="360217"/>
          <a:ext cx="10557166" cy="6234546"/>
        </p:xfrm>
        <a:graphic>
          <a:graphicData uri="http://schemas.openxmlformats.org/drawingml/2006/table">
            <a:tbl>
              <a:tblPr firstRow="1" firstCol="1" bandRow="1">
                <a:tableStyleId>{5C22544A-7EE6-4342-B048-85BDC9FD1C3A}</a:tableStyleId>
              </a:tblPr>
              <a:tblGrid>
                <a:gridCol w="5278583">
                  <a:extLst>
                    <a:ext uri="{9D8B030D-6E8A-4147-A177-3AD203B41FA5}">
                      <a16:colId xmlns:a16="http://schemas.microsoft.com/office/drawing/2014/main" val="234341645"/>
                    </a:ext>
                  </a:extLst>
                </a:gridCol>
                <a:gridCol w="5278583">
                  <a:extLst>
                    <a:ext uri="{9D8B030D-6E8A-4147-A177-3AD203B41FA5}">
                      <a16:colId xmlns:a16="http://schemas.microsoft.com/office/drawing/2014/main" val="1824949306"/>
                    </a:ext>
                  </a:extLst>
                </a:gridCol>
              </a:tblGrid>
              <a:tr h="469592">
                <a:tc>
                  <a:txBody>
                    <a:bodyPr/>
                    <a:lstStyle/>
                    <a:p>
                      <a:pPr algn="just">
                        <a:lnSpc>
                          <a:spcPct val="100000"/>
                        </a:lnSpc>
                        <a:spcAft>
                          <a:spcPts val="0"/>
                        </a:spcAft>
                      </a:pPr>
                      <a:r>
                        <a:rPr lang="fr-FR" sz="900">
                          <a:effectLst/>
                        </a:rPr>
                        <a:t>EntityManagerFactory</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tc>
                  <a:txBody>
                    <a:bodyPr/>
                    <a:lstStyle/>
                    <a:p>
                      <a:pPr algn="just">
                        <a:lnSpc>
                          <a:spcPct val="100000"/>
                        </a:lnSpc>
                        <a:spcAft>
                          <a:spcPts val="0"/>
                        </a:spcAft>
                      </a:pPr>
                      <a:r>
                        <a:rPr lang="fr-FR" sz="900">
                          <a:effectLst/>
                        </a:rPr>
                        <a:t>Il s'agit d'une classe d'usine d'EntityManager. Il crée et gère plusieurs instances EntityManager</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extLst>
                  <a:ext uri="{0D108BD9-81ED-4DB2-BD59-A6C34878D82A}">
                    <a16:rowId xmlns:a16="http://schemas.microsoft.com/office/drawing/2014/main" val="3496012691"/>
                  </a:ext>
                </a:extLst>
              </a:tr>
              <a:tr h="1647128">
                <a:tc>
                  <a:txBody>
                    <a:bodyPr/>
                    <a:lstStyle/>
                    <a:p>
                      <a:pPr algn="just">
                        <a:lnSpc>
                          <a:spcPct val="100000"/>
                        </a:lnSpc>
                        <a:spcAft>
                          <a:spcPts val="0"/>
                        </a:spcAft>
                      </a:pPr>
                      <a:r>
                        <a:rPr lang="fr-FR" sz="900">
                          <a:effectLst/>
                        </a:rPr>
                        <a:t>EntityManager</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tc>
                  <a:txBody>
                    <a:bodyPr/>
                    <a:lstStyle/>
                    <a:p>
                      <a:pPr algn="just">
                        <a:lnSpc>
                          <a:spcPct val="100000"/>
                        </a:lnSpc>
                        <a:spcAft>
                          <a:spcPts val="0"/>
                        </a:spcAft>
                      </a:pPr>
                      <a:r>
                        <a:rPr lang="fr-FR" sz="900">
                          <a:effectLst/>
                        </a:rPr>
                        <a:t/>
                      </a:r>
                      <a:br>
                        <a:rPr lang="fr-FR" sz="900">
                          <a:effectLst/>
                        </a:rPr>
                      </a:br>
                      <a:r>
                        <a:rPr lang="fr-FR" sz="900">
                          <a:effectLst/>
                        </a:rPr>
                        <a:t>C'est une interface, il manage les opérations de persistance sur les objets. Cela fonctionne comme une usine pour une instance de requête.</a:t>
                      </a:r>
                      <a:endParaRPr lang="fr-FR" sz="800">
                        <a:effectLst/>
                      </a:endParaRPr>
                    </a:p>
                    <a:p>
                      <a:pPr algn="just">
                        <a:lnSpc>
                          <a:spcPct val="100000"/>
                        </a:lnSpc>
                        <a:spcAft>
                          <a:spcPts val="0"/>
                        </a:spcAft>
                      </a:pPr>
                      <a:r>
                        <a:rPr lang="fr-FR" sz="900">
                          <a:effectLst/>
                        </a:rPr>
                        <a:t> </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extLst>
                  <a:ext uri="{0D108BD9-81ED-4DB2-BD59-A6C34878D82A}">
                    <a16:rowId xmlns:a16="http://schemas.microsoft.com/office/drawing/2014/main" val="4117950631"/>
                  </a:ext>
                </a:extLst>
              </a:tr>
              <a:tr h="823566">
                <a:tc>
                  <a:txBody>
                    <a:bodyPr/>
                    <a:lstStyle/>
                    <a:p>
                      <a:pPr algn="just">
                        <a:lnSpc>
                          <a:spcPct val="100000"/>
                        </a:lnSpc>
                        <a:spcAft>
                          <a:spcPts val="0"/>
                        </a:spcAft>
                      </a:pPr>
                      <a:r>
                        <a:rPr lang="fr-FR" sz="900">
                          <a:effectLst/>
                        </a:rPr>
                        <a:t>Entity</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tc>
                  <a:txBody>
                    <a:bodyPr/>
                    <a:lstStyle/>
                    <a:p>
                      <a:pPr algn="just">
                        <a:lnSpc>
                          <a:spcPct val="100000"/>
                        </a:lnSpc>
                        <a:spcAft>
                          <a:spcPts val="0"/>
                        </a:spcAft>
                      </a:pPr>
                      <a:r>
                        <a:rPr lang="fr-FR" sz="900">
                          <a:effectLst/>
                        </a:rPr>
                        <a:t>Les entités sont les objets de persistance, stockés sous forme d'enregistrements dans la base de données.</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extLst>
                  <a:ext uri="{0D108BD9-81ED-4DB2-BD59-A6C34878D82A}">
                    <a16:rowId xmlns:a16="http://schemas.microsoft.com/office/drawing/2014/main" val="3542694589"/>
                  </a:ext>
                </a:extLst>
              </a:tr>
              <a:tr h="1647128">
                <a:tc>
                  <a:txBody>
                    <a:bodyPr/>
                    <a:lstStyle/>
                    <a:p>
                      <a:pPr algn="just">
                        <a:lnSpc>
                          <a:spcPct val="100000"/>
                        </a:lnSpc>
                        <a:spcAft>
                          <a:spcPts val="0"/>
                        </a:spcAft>
                      </a:pPr>
                      <a:r>
                        <a:rPr lang="fr-FR" sz="900">
                          <a:effectLst/>
                        </a:rPr>
                        <a:t>EntityTransaction</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tc>
                  <a:txBody>
                    <a:bodyPr/>
                    <a:lstStyle/>
                    <a:p>
                      <a:pPr algn="just">
                        <a:lnSpc>
                          <a:spcPct val="100000"/>
                        </a:lnSpc>
                        <a:spcAft>
                          <a:spcPts val="0"/>
                        </a:spcAft>
                      </a:pPr>
                      <a:r>
                        <a:rPr lang="fr-FR" sz="900">
                          <a:effectLst/>
                        </a:rPr>
                        <a:t/>
                      </a:r>
                      <a:br>
                        <a:rPr lang="fr-FR" sz="900">
                          <a:effectLst/>
                        </a:rPr>
                      </a:br>
                      <a:r>
                        <a:rPr lang="fr-FR" sz="900">
                          <a:effectLst/>
                        </a:rPr>
                        <a:t>Il a une relation individuelle avec EntityManager. Pour chaque EntityManager, les opérations sont gérées par la classe EntityTransaction.</a:t>
                      </a:r>
                      <a:endParaRPr lang="fr-FR" sz="800">
                        <a:effectLst/>
                      </a:endParaRPr>
                    </a:p>
                    <a:p>
                      <a:pPr algn="just">
                        <a:lnSpc>
                          <a:spcPct val="100000"/>
                        </a:lnSpc>
                        <a:spcAft>
                          <a:spcPts val="0"/>
                        </a:spcAft>
                      </a:pPr>
                      <a:r>
                        <a:rPr lang="fr-FR" sz="900">
                          <a:effectLst/>
                        </a:rPr>
                        <a:t> </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extLst>
                  <a:ext uri="{0D108BD9-81ED-4DB2-BD59-A6C34878D82A}">
                    <a16:rowId xmlns:a16="http://schemas.microsoft.com/office/drawing/2014/main" val="2911442816"/>
                  </a:ext>
                </a:extLst>
              </a:tr>
              <a:tr h="823566">
                <a:tc>
                  <a:txBody>
                    <a:bodyPr/>
                    <a:lstStyle/>
                    <a:p>
                      <a:pPr algn="just">
                        <a:lnSpc>
                          <a:spcPct val="100000"/>
                        </a:lnSpc>
                        <a:spcAft>
                          <a:spcPts val="0"/>
                        </a:spcAft>
                      </a:pPr>
                      <a:r>
                        <a:rPr lang="fr-FR" sz="900">
                          <a:effectLst/>
                        </a:rPr>
                        <a:t>Persistance</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tc>
                  <a:txBody>
                    <a:bodyPr/>
                    <a:lstStyle/>
                    <a:p>
                      <a:pPr algn="just">
                        <a:lnSpc>
                          <a:spcPct val="100000"/>
                        </a:lnSpc>
                        <a:spcAft>
                          <a:spcPts val="0"/>
                        </a:spcAft>
                      </a:pPr>
                      <a:r>
                        <a:rPr lang="fr-FR" sz="900">
                          <a:effectLst/>
                        </a:rPr>
                        <a:t>Cette classe contient des méthodes statiques pour obtenir l'instance EntityManagerFactory.</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extLst>
                  <a:ext uri="{0D108BD9-81ED-4DB2-BD59-A6C34878D82A}">
                    <a16:rowId xmlns:a16="http://schemas.microsoft.com/office/drawing/2014/main" val="544434045"/>
                  </a:ext>
                </a:extLst>
              </a:tr>
              <a:tr h="823566">
                <a:tc>
                  <a:txBody>
                    <a:bodyPr/>
                    <a:lstStyle/>
                    <a:p>
                      <a:pPr algn="just">
                        <a:lnSpc>
                          <a:spcPct val="100000"/>
                        </a:lnSpc>
                        <a:spcAft>
                          <a:spcPts val="0"/>
                        </a:spcAft>
                      </a:pPr>
                      <a:r>
                        <a:rPr lang="fr-FR" sz="900">
                          <a:effectLst/>
                        </a:rPr>
                        <a:t>Query</a:t>
                      </a:r>
                      <a:endParaRPr lang="fr-FR"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tc>
                  <a:txBody>
                    <a:bodyPr/>
                    <a:lstStyle/>
                    <a:p>
                      <a:pPr algn="just">
                        <a:lnSpc>
                          <a:spcPct val="100000"/>
                        </a:lnSpc>
                        <a:spcAft>
                          <a:spcPts val="0"/>
                        </a:spcAft>
                      </a:pPr>
                      <a:r>
                        <a:rPr lang="fr-FR" sz="900" dirty="0">
                          <a:effectLst/>
                        </a:rPr>
                        <a:t>Cette interface est implémentée par chaque fournisseur JPA pour obtenir des objets relationnels répondant aux critères.</a:t>
                      </a:r>
                      <a:endParaRPr lang="fr-FR"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712" marR="51712" marT="0" marB="0" anchor="ctr"/>
                </a:tc>
                <a:extLst>
                  <a:ext uri="{0D108BD9-81ED-4DB2-BD59-A6C34878D82A}">
                    <a16:rowId xmlns:a16="http://schemas.microsoft.com/office/drawing/2014/main" val="1078493894"/>
                  </a:ext>
                </a:extLst>
              </a:tr>
            </a:tbl>
          </a:graphicData>
        </a:graphic>
      </p:graphicFrame>
    </p:spTree>
    <p:extLst>
      <p:ext uri="{BB962C8B-B14F-4D97-AF65-F5344CB8AC3E}">
        <p14:creationId xmlns:p14="http://schemas.microsoft.com/office/powerpoint/2010/main" val="2575282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0"/>
            <a:ext cx="11028218" cy="6782113"/>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fr-FR" sz="2000" b="1" u="sng" dirty="0">
                <a:latin typeface="Times New Roman" panose="02020603050405020304" pitchFamily="18" charset="0"/>
                <a:ea typeface="Times New Roman" panose="02020603050405020304" pitchFamily="18" charset="0"/>
                <a:cs typeface="Times New Roman" panose="02020603050405020304" pitchFamily="18" charset="0"/>
              </a:rPr>
              <a:t>JPA - Composants ORM</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La plupart des applications contemporaines utilisent une base de données relationnelle pour stocker des données. Récemment, de nombreux fournisseurs sont passés à la base de données d'objets pour réduire leur charge de maintenance des données. Cela signifie que les bases de données d'objets ou les technologies relationnelles d'objets prennent en charge le stockage, la récupération, la mise à jour et la maintenance des données. La partie centrale de cette technologie relationnelle objet consiste à mapper des fichiers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orm</a:t>
            </a: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Mappage relationnel d'objets</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Le mappage relationnel d'objets (ORM) vous explique brièvement ce qu'est l'ORM et comment cela fonctionne. ORM est une capacité de programmation pour convertir des données d'un type d'objet en type relationnel et vice versa.</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La caractéristique principale d'ORM est de mapper ou de lier un objet à ses données dans la base de données. Lors du mappage, nous devons prendre en compte les données, le type de données et leurs relations avec l’entité propre ou les entités de toute autre table.</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Fonctionnalités avancées</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Persistance idiomatique : il vous permet d'écrire les classes de persistance en utilisant des classes orientées objet.</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Haute performance : Il dispose de nombreuses techniques de récupération et de techniques de verrouillage prometteuses.</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Fiable : il est très stable et utilisé par de nombreux programmeurs professionnels.</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Architecture ORM</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L'architecture ORM se présente comme suit.</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02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260764" y="312959"/>
            <a:ext cx="10363200" cy="6184823"/>
          </a:xfrm>
          <a:prstGeom prst="rect">
            <a:avLst/>
          </a:prstGeom>
        </p:spPr>
      </p:pic>
    </p:spTree>
    <p:extLst>
      <p:ext uri="{BB962C8B-B14F-4D97-AF65-F5344CB8AC3E}">
        <p14:creationId xmlns:p14="http://schemas.microsoft.com/office/powerpoint/2010/main" val="287202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INTRODUCTION</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Le stockage dans le cloud est un modèle de cloud </a:t>
            </a:r>
            <a:r>
              <a:rPr lang="fr-FR" dirty="0" err="1"/>
              <a:t>computing</a:t>
            </a:r>
            <a:r>
              <a:rPr lang="fr-FR" dirty="0"/>
              <a:t> qui stocke les données sur Internet via un fournisseur de cloud </a:t>
            </a:r>
            <a:r>
              <a:rPr lang="fr-FR" dirty="0" err="1"/>
              <a:t>computing</a:t>
            </a:r>
            <a:r>
              <a:rPr lang="fr-FR" dirty="0"/>
              <a:t> qui gère et exploite le stockage des données en tant que service. Il est livré sur demande avec une capacité et des coûts « juste-à-temps », et il vous économise l'achat et la gestion de votre propre infrastructure de stockage de données. Cela vous offre agilité, envergure mondiale et durabilité, avec un accès aux données « n'importe quand, n'importe où ».</a:t>
            </a:r>
          </a:p>
          <a:p>
            <a:pPr marL="0" indent="0">
              <a:buNone/>
            </a:pPr>
            <a:r>
              <a:rPr lang="fr-FR" dirty="0"/>
              <a:t>Tout au long de notre travail, nous allons premièrement, faire une présentation et une pratique du </a:t>
            </a:r>
            <a:r>
              <a:rPr lang="fr-FR" dirty="0" err="1"/>
              <a:t>datastore</a:t>
            </a:r>
            <a:r>
              <a:rPr lang="fr-FR" dirty="0"/>
              <a:t>. Ensuite, nous allons expliquer ce qu’est le CLOUD SQL et enfin il sera question d’</a:t>
            </a:r>
            <a:r>
              <a:rPr lang="fr-FR" dirty="0" err="1"/>
              <a:t>eclaicir</a:t>
            </a:r>
            <a:r>
              <a:rPr lang="fr-FR" dirty="0"/>
              <a:t> la notion de JPA.</a:t>
            </a:r>
          </a:p>
          <a:p>
            <a:pPr marL="0" indent="0">
              <a:buNone/>
            </a:pPr>
            <a:endParaRPr lang="fr-FR" dirty="0"/>
          </a:p>
        </p:txBody>
      </p:sp>
    </p:spTree>
    <p:extLst>
      <p:ext uri="{BB962C8B-B14F-4D97-AF65-F5344CB8AC3E}">
        <p14:creationId xmlns:p14="http://schemas.microsoft.com/office/powerpoint/2010/main" val="1056212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255" y="180109"/>
            <a:ext cx="11014363" cy="6646563"/>
          </a:xfrm>
          <a:prstGeom prst="rect">
            <a:avLst/>
          </a:prstGeom>
        </p:spPr>
        <p:txBody>
          <a:bodyPr wrap="square">
            <a:spAutoFit/>
          </a:bodyPr>
          <a:lstStyle/>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L'architecture ci-dessus explique comment les données d'objets sont stockées dans la base de données relationnelle en trois phases.</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Phase1</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La première phase, nommée phase de données d’objet, contient des classes POJO, des interfaces de service et des classes. C'est la couche de composant métier principal, qui a des opérations et des attributs de logique métier.</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Par exemple, prenons une base de données d'employés comme schéma.</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La classe POJO des employés contient des attributs tels que l'ID, le nom, le salaire et désignation. Il contient également des méthodes telles que setter et getter de ces attributs.</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Les classes DAO / Service des employés contiennent des méthodes de service telles que créer un employé, trouver un employé et supprimer un employé.</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Phase 2</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La deuxième phase, nommée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mapping</a:t>
            </a:r>
            <a:r>
              <a:rPr lang="fr-FR" dirty="0">
                <a:latin typeface="Times New Roman" panose="02020603050405020304" pitchFamily="18" charset="0"/>
                <a:ea typeface="Times New Roman" panose="02020603050405020304" pitchFamily="18" charset="0"/>
                <a:cs typeface="Times New Roman" panose="02020603050405020304" pitchFamily="18" charset="0"/>
              </a:rPr>
              <a:t> ou phase de persistance, contient le fournisseur JPA, le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mapping</a:t>
            </a:r>
            <a:r>
              <a:rPr lang="fr-FR" dirty="0">
                <a:latin typeface="Times New Roman" panose="02020603050405020304" pitchFamily="18" charset="0"/>
                <a:ea typeface="Times New Roman" panose="02020603050405020304" pitchFamily="18" charset="0"/>
                <a:cs typeface="Times New Roman" panose="02020603050405020304" pitchFamily="18" charset="0"/>
              </a:rPr>
              <a:t> file (ORM)</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fr-FR" dirty="0">
                <a:latin typeface="Times New Roman" panose="02020603050405020304" pitchFamily="18" charset="0"/>
                <a:ea typeface="Times New Roman" panose="02020603050405020304" pitchFamily="18" charset="0"/>
                <a:cs typeface="Times New Roman" panose="02020603050405020304" pitchFamily="18" charset="0"/>
              </a:rPr>
              <a:t>Fournisseur JPA : c'est le produit du fournisseur qui contient la saveur JPA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javax.persistence</a:t>
            </a:r>
            <a:r>
              <a:rPr lang="fr-FR" dirty="0">
                <a:latin typeface="Times New Roman" panose="02020603050405020304" pitchFamily="18" charset="0"/>
                <a:ea typeface="Times New Roman" panose="02020603050405020304" pitchFamily="18" charset="0"/>
                <a:cs typeface="Times New Roman" panose="02020603050405020304" pitchFamily="18" charset="0"/>
              </a:rPr>
              <a:t>). Par exemple Eclipse, Top,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Hibernate</a:t>
            </a:r>
            <a:r>
              <a:rPr lang="fr-FR" dirty="0">
                <a:latin typeface="Times New Roman" panose="02020603050405020304" pitchFamily="18" charset="0"/>
                <a:ea typeface="Times New Roman" panose="02020603050405020304" pitchFamily="18" charset="0"/>
                <a:cs typeface="Times New Roman" panose="02020603050405020304" pitchFamily="18" charset="0"/>
              </a:rPr>
              <a:t>, etc.</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fr-FR" dirty="0">
                <a:latin typeface="Times New Roman" panose="02020603050405020304" pitchFamily="18" charset="0"/>
                <a:ea typeface="Times New Roman" panose="02020603050405020304" pitchFamily="18" charset="0"/>
                <a:cs typeface="Times New Roman" panose="02020603050405020304" pitchFamily="18" charset="0"/>
              </a:rPr>
              <a:t>Fichier de mappage : Le fichier de mappage (ORM)</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fr-FR" dirty="0">
                <a:latin typeface="Times New Roman" panose="02020603050405020304" pitchFamily="18" charset="0"/>
                <a:ea typeface="Times New Roman" panose="02020603050405020304" pitchFamily="18" charset="0"/>
                <a:cs typeface="Times New Roman" panose="02020603050405020304" pitchFamily="18" charset="0"/>
              </a:rPr>
              <a:t>JPA Loader : Le chargeur JPA fonctionne comme une mémoire cache. Il peut charger les données de la grille relationnelle. Cela fonctionne comme une copie de la base de données pour interagir avec les classes de service pour les données POJO (attributs de la classe POJO).</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054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692728"/>
            <a:ext cx="10515601" cy="3660105"/>
          </a:xfrm>
          <a:prstGeom prst="rect">
            <a:avLst/>
          </a:prstGeom>
        </p:spPr>
        <p:txBody>
          <a:bodyPr wrap="square">
            <a:spAutoFit/>
          </a:bodyPr>
          <a:lstStyle/>
          <a:p>
            <a:pPr marL="342900" lvl="0" indent="-342900" algn="just">
              <a:lnSpc>
                <a:spcPct val="107000"/>
              </a:lnSpc>
              <a:spcAft>
                <a:spcPts val="800"/>
              </a:spcAft>
              <a:buFont typeface="Symbol" panose="05050102010706020507" pitchFamily="18" charset="2"/>
              <a:buChar char=""/>
            </a:pPr>
            <a:r>
              <a:rPr lang="fr-FR" dirty="0">
                <a:latin typeface="Times New Roman" panose="02020603050405020304" pitchFamily="18" charset="0"/>
                <a:ea typeface="Times New Roman" panose="02020603050405020304" pitchFamily="18" charset="0"/>
                <a:cs typeface="Times New Roman" panose="02020603050405020304" pitchFamily="18" charset="0"/>
              </a:rPr>
              <a:t>Object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Grid</a:t>
            </a:r>
            <a:r>
              <a:rPr lang="fr-FR" dirty="0">
                <a:latin typeface="Times New Roman" panose="02020603050405020304" pitchFamily="18" charset="0"/>
                <a:ea typeface="Times New Roman" panose="02020603050405020304" pitchFamily="18" charset="0"/>
                <a:cs typeface="Times New Roman" panose="02020603050405020304" pitchFamily="18" charset="0"/>
              </a:rPr>
              <a:t> : C'est une emplacement qui peut stocker une copie des données relationnelles, comme une mémoire cache. Toutes les requêtes sur la base de données sont d'abord effectuées sur les données de la grille d'objets. Ce n'est qu'après son engagement qu'il affecte la base de données principale.</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Phase 3</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La troisième phase est la phase des données relationnelles . Il contient les données relationnelles qui sont logiquement connectées au composant métier. Comme indiqué ci-dessus, ce n'est que lorsque le composant métier valide les données que celles-ci sont stockées physiquement dans la base de données. Jusque-là, les données modifiées sont stockées dans une mémoire cache sous forme de grille. Le processus d'obtention des données est identique à celui de stockage des données.</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Le mécanisme de l'interaction programmatique des trois phases ci-dessus est appelé cartographie relationnelle d'objet.</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145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conclusion</a:t>
            </a:r>
            <a:endParaRPr lang="fr-FR" dirty="0"/>
          </a:p>
        </p:txBody>
      </p:sp>
      <p:sp>
        <p:nvSpPr>
          <p:cNvPr id="3" name="Espace réservé du contenu 2"/>
          <p:cNvSpPr>
            <a:spLocks noGrp="1"/>
          </p:cNvSpPr>
          <p:nvPr>
            <p:ph idx="1"/>
          </p:nvPr>
        </p:nvSpPr>
        <p:spPr>
          <a:xfrm>
            <a:off x="955964" y="1676400"/>
            <a:ext cx="10091447" cy="4114801"/>
          </a:xfrm>
        </p:spPr>
        <p:txBody>
          <a:bodyPr/>
          <a:lstStyle/>
          <a:p>
            <a:pPr marL="0" indent="0">
              <a:buNone/>
            </a:pPr>
            <a:r>
              <a:rPr lang="fr-FR" dirty="0"/>
              <a:t>En somme, il était question pour nous de présenter les services de  stockage des données cloud, qui incluait à la </a:t>
            </a:r>
            <a:r>
              <a:rPr lang="fr-FR" dirty="0" err="1"/>
              <a:t>prémière</a:t>
            </a:r>
            <a:r>
              <a:rPr lang="fr-FR" dirty="0"/>
              <a:t> en  la présentation des </a:t>
            </a:r>
            <a:r>
              <a:rPr lang="fr-FR" dirty="0" err="1"/>
              <a:t>requetes</a:t>
            </a:r>
            <a:r>
              <a:rPr lang="fr-FR" dirty="0"/>
              <a:t>, des transactions et de la </a:t>
            </a:r>
            <a:r>
              <a:rPr lang="fr-FR" dirty="0" err="1"/>
              <a:t>memcache</a:t>
            </a:r>
            <a:r>
              <a:rPr lang="fr-FR" dirty="0"/>
              <a:t>; en deuxième partie la présentation de </a:t>
            </a:r>
            <a:r>
              <a:rPr lang="fr-FR" dirty="0" err="1"/>
              <a:t>sql</a:t>
            </a:r>
            <a:r>
              <a:rPr lang="fr-FR" dirty="0"/>
              <a:t> et enfin la </a:t>
            </a:r>
            <a:r>
              <a:rPr lang="fr-FR" dirty="0" err="1"/>
              <a:t>prsentation</a:t>
            </a:r>
            <a:r>
              <a:rPr lang="fr-FR" dirty="0"/>
              <a:t> de JPA. Il en ressort que le stockage des données cloud est conçu pour s'adapter automatiquement à des ensembles de données très volumineux, ce qui permet aux applications de maintenir des performances élevées à mesure qu'elles reçoivent plus de trafic</a:t>
            </a:r>
          </a:p>
          <a:p>
            <a:endParaRPr lang="fr-FR" dirty="0"/>
          </a:p>
        </p:txBody>
      </p:sp>
    </p:spTree>
    <p:extLst>
      <p:ext uri="{BB962C8B-B14F-4D97-AF65-F5344CB8AC3E}">
        <p14:creationId xmlns:p14="http://schemas.microsoft.com/office/powerpoint/2010/main" val="209930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2109" y="723131"/>
            <a:ext cx="10654146" cy="5991384"/>
          </a:xfrm>
          <a:prstGeom prst="rect">
            <a:avLst/>
          </a:prstGeom>
        </p:spPr>
        <p:txBody>
          <a:bodyPr wrap="square">
            <a:spAutoFit/>
          </a:bodyPr>
          <a:lstStyle/>
          <a:p>
            <a:pPr marL="342900" lvl="0" indent="-342900" algn="just">
              <a:lnSpc>
                <a:spcPct val="150000"/>
              </a:lnSpc>
              <a:spcAft>
                <a:spcPts val="800"/>
              </a:spcAft>
              <a:buFont typeface="+mj-lt"/>
              <a:buAutoNum type="romanUcPeriod"/>
            </a:pPr>
            <a:r>
              <a:rPr lang="fr-FR" b="1" dirty="0">
                <a:latin typeface="Times New Roman" panose="02020603050405020304" pitchFamily="18" charset="0"/>
                <a:ea typeface="Times New Roman" panose="02020603050405020304" pitchFamily="18" charset="0"/>
                <a:cs typeface="Times New Roman" panose="02020603050405020304" pitchFamily="18" charset="0"/>
              </a:rPr>
              <a:t>PRESENTATION ET PRATIQUE DU DATASTORE</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Cloud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est une base de données de documents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NoSQL</a:t>
            </a:r>
            <a:r>
              <a:rPr lang="fr-FR" dirty="0">
                <a:latin typeface="Times New Roman" panose="02020603050405020304" pitchFamily="18" charset="0"/>
                <a:ea typeface="Times New Roman" panose="02020603050405020304" pitchFamily="18" charset="0"/>
                <a:cs typeface="Times New Roman" panose="02020603050405020304" pitchFamily="18" charset="0"/>
              </a:rPr>
              <a:t> conçue pour le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scaling</a:t>
            </a:r>
            <a:r>
              <a:rPr lang="fr-FR" dirty="0">
                <a:latin typeface="Times New Roman" panose="02020603050405020304" pitchFamily="18" charset="0"/>
                <a:ea typeface="Times New Roman" panose="02020603050405020304" pitchFamily="18" charset="0"/>
                <a:cs typeface="Times New Roman" panose="02020603050405020304" pitchFamily="18" charset="0"/>
              </a:rPr>
              <a:t> automatique, les hautes performances et la convivialité de développement des applications. Fonctionnalités principales de Cloud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Les transactions atomiques</a:t>
            </a:r>
            <a:r>
              <a:rPr lang="fr-FR" dirty="0">
                <a:latin typeface="Times New Roman" panose="02020603050405020304" pitchFamily="18" charset="0"/>
                <a:ea typeface="Times New Roman" panose="02020603050405020304" pitchFamily="18" charset="0"/>
                <a:cs typeface="Times New Roman" panose="02020603050405020304" pitchFamily="18" charset="0"/>
              </a:rPr>
              <a:t> : Cloud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peut exécuter un ensemble d'opérations dans lesquelles toutes les opérations réussissent, ou aucun d'entre elles.</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a:latin typeface="Times New Roman" panose="02020603050405020304" pitchFamily="18" charset="0"/>
                <a:ea typeface="Times New Roman" panose="02020603050405020304" pitchFamily="18" charset="0"/>
                <a:cs typeface="Times New Roman" panose="02020603050405020304" pitchFamily="18" charset="0"/>
              </a:rPr>
              <a:t>La haute disponibilité des opérations de lecture et d'écriture:</a:t>
            </a:r>
            <a:r>
              <a:rPr lang="fr-FR" dirty="0">
                <a:latin typeface="Times New Roman" panose="02020603050405020304" pitchFamily="18" charset="0"/>
                <a:ea typeface="Times New Roman" panose="02020603050405020304" pitchFamily="18" charset="0"/>
                <a:cs typeface="Times New Roman" panose="02020603050405020304" pitchFamily="18" charset="0"/>
              </a:rPr>
              <a:t> Cloud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s'exécute dans les centres de données Google, qui utilisent la redondance pour minimiser l'impact des points de défaillance</a:t>
            </a: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1000"/>
              </a:spcAft>
            </a:pP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a:t>L'évolutivité massive avec hautes performances : </a:t>
            </a:r>
            <a:r>
              <a:rPr lang="fr-FR" dirty="0"/>
              <a:t>Cloud </a:t>
            </a:r>
            <a:r>
              <a:rPr lang="fr-FR" dirty="0" err="1"/>
              <a:t>Datastore</a:t>
            </a:r>
            <a:r>
              <a:rPr lang="fr-FR" dirty="0"/>
              <a:t> utilise une architecture distribuée pour gérer automatiquement le </a:t>
            </a:r>
            <a:r>
              <a:rPr lang="fr-FR" dirty="0" err="1"/>
              <a:t>scaling</a:t>
            </a:r>
            <a:r>
              <a:rPr lang="fr-FR" dirty="0"/>
              <a:t>. Cloud </a:t>
            </a:r>
            <a:r>
              <a:rPr lang="fr-FR" dirty="0" err="1"/>
              <a:t>Datastore</a:t>
            </a:r>
            <a:r>
              <a:rPr lang="fr-FR" dirty="0"/>
              <a:t> s'appuie sur une combinaison d'index et de contraintes de requête, de sorte que vos requêtes évoluent avec la taille de l'ensemble de résultats, et non avec la taille de </a:t>
            </a:r>
            <a:r>
              <a:rPr lang="fr-FR" dirty="0" smtClean="0"/>
              <a:t>votre ensemble de données.</a:t>
            </a:r>
            <a:endParaRPr lang="fr-FR"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07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825723"/>
            <a:ext cx="10557164" cy="3129062"/>
          </a:xfrm>
          <a:prstGeom prst="rect">
            <a:avLst/>
          </a:prstGeom>
        </p:spPr>
        <p:txBody>
          <a:bodyPr wrap="square">
            <a:spAutoFit/>
          </a:bodyPr>
          <a:lstStyle/>
          <a:p>
            <a:pPr algn="just">
              <a:lnSpc>
                <a:spcPct val="150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Le stockage flexible et l'interrogation des données :</a:t>
            </a:r>
            <a:r>
              <a:rPr lang="fr-FR" dirty="0">
                <a:latin typeface="Times New Roman" panose="02020603050405020304" pitchFamily="18" charset="0"/>
                <a:ea typeface="Times New Roman" panose="02020603050405020304" pitchFamily="18" charset="0"/>
                <a:cs typeface="Times New Roman" panose="02020603050405020304" pitchFamily="18" charset="0"/>
              </a:rPr>
              <a:t> Cloud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tend naturellement vers les langages de script et orientés objet, et est exposé aux applications via plusieurs clients. Il fournit également un langage de requête semblable à SQL.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Le bon équilibre entre cohérence forte et cohérence à terme :  </a:t>
            </a:r>
            <a:r>
              <a:rPr lang="fr-FR" dirty="0">
                <a:latin typeface="Times New Roman" panose="02020603050405020304" pitchFamily="18" charset="0"/>
                <a:ea typeface="Times New Roman" panose="02020603050405020304" pitchFamily="18" charset="0"/>
                <a:cs typeface="Times New Roman" panose="02020603050405020304" pitchFamily="18" charset="0"/>
              </a:rPr>
              <a:t>Cloud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dirty="0">
                <a:latin typeface="Times New Roman" panose="02020603050405020304" pitchFamily="18" charset="0"/>
                <a:ea typeface="Times New Roman" panose="02020603050405020304" pitchFamily="18" charset="0"/>
                <a:cs typeface="Times New Roman" panose="02020603050405020304" pitchFamily="18" charset="0"/>
              </a:rPr>
              <a:t> garantit que les recherches d'entité par clé et par requête ascendante reçoivent toujours des données à cohérence forte. Toutes les autres requêtes sont cohérentes à terme. Les modèles de cohérence permettent à votre application de fournir une expérience utilisateur exceptionnelle tout en gérant de grandes quantités de données et d'utilisateurs.</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67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1" y="128097"/>
            <a:ext cx="10390909" cy="7114768"/>
          </a:xfrm>
          <a:prstGeom prst="rect">
            <a:avLst/>
          </a:prstGeom>
        </p:spPr>
        <p:txBody>
          <a:bodyPr wrap="square">
            <a:spAutoFit/>
          </a:bodyPr>
          <a:lstStyle/>
          <a:p>
            <a:pPr marL="342900" lvl="0" indent="-342900" algn="ctr">
              <a:lnSpc>
                <a:spcPct val="150000"/>
              </a:lnSpc>
              <a:spcAft>
                <a:spcPts val="800"/>
              </a:spcAft>
              <a:buFont typeface="+mj-lt"/>
              <a:buAutoNum type="arabicPeriod"/>
            </a:pPr>
            <a:r>
              <a:rPr lang="fr-FR" sz="2800" b="1" dirty="0">
                <a:latin typeface="Times New Roman" panose="02020603050405020304" pitchFamily="18" charset="0"/>
                <a:ea typeface="Times New Roman" panose="02020603050405020304" pitchFamily="18" charset="0"/>
                <a:cs typeface="Times New Roman" panose="02020603050405020304" pitchFamily="18" charset="0"/>
              </a:rPr>
              <a:t>Les requêtes </a:t>
            </a:r>
            <a:r>
              <a:rPr lang="fr-FR" sz="2800" b="1" dirty="0" err="1">
                <a:latin typeface="Times New Roman" panose="02020603050405020304" pitchFamily="18" charset="0"/>
                <a:ea typeface="Times New Roman" panose="02020603050405020304" pitchFamily="18" charset="0"/>
                <a:cs typeface="Times New Roman" panose="02020603050405020304" pitchFamily="18" charset="0"/>
              </a:rPr>
              <a:t>datastore</a:t>
            </a:r>
            <a:endParaRPr lang="fr-FR"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Une requête récupère depuis </a:t>
            </a:r>
            <a:r>
              <a:rPr lang="fr-FR" sz="2000"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des entités qui répondent à un ensemble déterminé de conditions. La requête s'exécute sur des entités d'un genre donné. Elle peut spécifier des filtres sur les valeurs de propriété, les clés et les ancêtres des entités, et peut renvoyer zéro, une ou plusieurs entités en tant que résultats. Une requête peut également spécifier des ordres de tri pour séquencer les résultats en fonction de leurs valeurs de propriété. Les résultats incluent toutes les entités qui ont au moins une valeur (pouvant être nulle) pour chaque propriété nommée dans les filtres et les ordres de tri, et dont les valeurs de propriété répondent à tous les critères de filtre spécifiés. La requête peut renvoyer des entités entières, des entités projetées ou simplement des clés d'entité.</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Une requête type comprend les éléments suivants </a:t>
            </a:r>
            <a:r>
              <a:rPr lang="fr-FR" sz="20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Un genre d'entité auquel s'applique la requête</a:t>
            </a:r>
          </a:p>
          <a:p>
            <a:pPr marL="285750" indent="-28575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Zéro, un ou plusieurs filtres basés sur les valeurs de propriété, les clés et les ancêtres des entités</a:t>
            </a:r>
          </a:p>
          <a:p>
            <a:pPr marL="285750" indent="-28575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Zéro, un ou plusieurs ordres de tri, pour séquencer les résultats</a:t>
            </a:r>
          </a:p>
          <a:p>
            <a:pPr marL="285750" indent="-28575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Lorsque la requête est exécutée, elle récupère toutes les entités d'un genre donné qui répondent à tous les filtres définis, en les triant dans l'ordre spécifié. Les requêtes s'exécutent en lecture seule.</a:t>
            </a:r>
          </a:p>
          <a:p>
            <a:pPr algn="just">
              <a:lnSpc>
                <a:spcPct val="150000"/>
              </a:lnSpc>
              <a:spcAft>
                <a:spcPts val="1000"/>
              </a:spcAft>
            </a:pP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8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512543"/>
            <a:ext cx="10501746" cy="5427127"/>
          </a:xfrm>
          <a:prstGeom prst="rect">
            <a:avLst/>
          </a:prstGeom>
        </p:spPr>
        <p:txBody>
          <a:bodyPr wrap="square">
            <a:spAutoFit/>
          </a:bodyPr>
          <a:lstStyle/>
          <a:p>
            <a:pPr algn="just">
              <a:lnSpc>
                <a:spcPct val="150000"/>
              </a:lnSpc>
              <a:spcAft>
                <a:spcPts val="100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JDO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intègre un langage de requête permettant de récupérer les objets qui répondent à un ensemble de critères. Ce langage, appelé</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JDOQL, </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fait directement référence aux champs et classes de données JDO, et donne lieu à une vérification du type pour les paramètres et résultats des requêtes. JDOQL est semblable à SQL, mais s'avère mieux adapté aux bases de données orientées objet telles que App Engine </a:t>
            </a:r>
            <a:r>
              <a:rPr lang="fr-FR" sz="2000" dirty="0" err="1">
                <a:latin typeface="Times New Roman" panose="02020603050405020304" pitchFamily="18" charset="0"/>
                <a:ea typeface="Times New Roman" panose="02020603050405020304" pitchFamily="18" charset="0"/>
                <a:cs typeface="Times New Roman" panose="02020603050405020304" pitchFamily="18" charset="0"/>
              </a:rPr>
              <a:t>Datastore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(La mise en œuvre de l'API JDO par App Engine ne prend pas directement en charge les requêtes SQL.)</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ea typeface="Times New Roman" panose="02020603050405020304" pitchFamily="18" charset="0"/>
              </a:rPr>
              <a:t>L'interface </a:t>
            </a:r>
            <a:r>
              <a:rPr lang="fr-FR" sz="2000" b="1" dirty="0" err="1">
                <a:latin typeface="Times New Roman" panose="02020603050405020304" pitchFamily="18" charset="0"/>
                <a:ea typeface="Times New Roman" panose="02020603050405020304" pitchFamily="18" charset="0"/>
              </a:rPr>
              <a:t>Query</a:t>
            </a:r>
            <a:r>
              <a:rPr lang="fr-FR" sz="2000" b="1" dirty="0">
                <a:latin typeface="Times New Roman" panose="02020603050405020304" pitchFamily="18" charset="0"/>
                <a:ea typeface="Times New Roman" panose="02020603050405020304" pitchFamily="18" charset="0"/>
              </a:rPr>
              <a:t> (requête) de JDO accepte plusieurs styles d'appel : </a:t>
            </a:r>
            <a:r>
              <a:rPr lang="fr-FR" sz="2000" dirty="0">
                <a:latin typeface="Times New Roman" panose="02020603050405020304" pitchFamily="18" charset="0"/>
                <a:ea typeface="Times New Roman" panose="02020603050405020304" pitchFamily="18" charset="0"/>
              </a:rPr>
              <a:t>vous pouvez spécifier une requête complète dans une chaîne (à l'aide de la syntaxe de chaîne JDOQL) ou vous pouvez définir une partie ou l'intégralité de la requête en appelant des méthodes sur l'objet </a:t>
            </a:r>
            <a:r>
              <a:rPr lang="fr-FR" sz="2000" dirty="0" err="1">
                <a:latin typeface="Times New Roman" panose="02020603050405020304" pitchFamily="18" charset="0"/>
                <a:ea typeface="Times New Roman" panose="02020603050405020304" pitchFamily="18" charset="0"/>
              </a:rPr>
              <a:t>Query</a:t>
            </a:r>
            <a:r>
              <a:rPr lang="fr-FR" sz="2000" dirty="0">
                <a:latin typeface="Times New Roman" panose="02020603050405020304" pitchFamily="18" charset="0"/>
                <a:ea typeface="Times New Roman" panose="02020603050405020304" pitchFamily="18" charset="0"/>
              </a:rPr>
              <a:t>. L'exemple suivant illustre la méthode consistant à effectuer un appel avec un filtre et un ordre de tri, en appliquant la substitution de paramètres à la valeur utilisée dans le filtre. Les valeurs d'argument</a:t>
            </a:r>
            <a:r>
              <a:rPr lang="fr-FR" sz="2000" b="1" dirty="0">
                <a:latin typeface="Times New Roman" panose="02020603050405020304" pitchFamily="18" charset="0"/>
                <a:ea typeface="Times New Roman" panose="02020603050405020304" pitchFamily="18" charset="0"/>
              </a:rPr>
              <a:t> </a:t>
            </a:r>
            <a:r>
              <a:rPr lang="fr-FR" sz="2000" dirty="0">
                <a:latin typeface="Times New Roman" panose="02020603050405020304" pitchFamily="18" charset="0"/>
                <a:ea typeface="Times New Roman" panose="02020603050405020304" pitchFamily="18" charset="0"/>
              </a:rPr>
              <a:t>transmises à la méthode </a:t>
            </a:r>
            <a:r>
              <a:rPr lang="fr-FR" sz="2000" b="1" dirty="0" err="1">
                <a:latin typeface="Times New Roman" panose="02020603050405020304" pitchFamily="18" charset="0"/>
                <a:ea typeface="Times New Roman" panose="02020603050405020304" pitchFamily="18" charset="0"/>
              </a:rPr>
              <a:t>execute</a:t>
            </a:r>
            <a:r>
              <a:rPr lang="fr-FR" sz="2000" b="1" dirty="0">
                <a:latin typeface="Times New Roman" panose="02020603050405020304" pitchFamily="18" charset="0"/>
                <a:ea typeface="Times New Roman" panose="02020603050405020304" pitchFamily="18" charset="0"/>
              </a:rPr>
              <a:t>() </a:t>
            </a:r>
            <a:r>
              <a:rPr lang="fr-FR" sz="2000" dirty="0">
                <a:latin typeface="Times New Roman" panose="02020603050405020304" pitchFamily="18" charset="0"/>
                <a:ea typeface="Times New Roman" panose="02020603050405020304" pitchFamily="18" charset="0"/>
              </a:rPr>
              <a:t>de l'objet</a:t>
            </a:r>
            <a:r>
              <a:rPr lang="fr-FR" sz="2000" b="1" dirty="0">
                <a:latin typeface="Times New Roman" panose="02020603050405020304" pitchFamily="18" charset="0"/>
                <a:ea typeface="Times New Roman" panose="02020603050405020304" pitchFamily="18" charset="0"/>
              </a:rPr>
              <a:t> </a:t>
            </a:r>
            <a:r>
              <a:rPr lang="fr-FR" sz="2000" b="1" dirty="0" err="1">
                <a:latin typeface="Times New Roman" panose="02020603050405020304" pitchFamily="18" charset="0"/>
                <a:ea typeface="Times New Roman" panose="02020603050405020304" pitchFamily="18" charset="0"/>
              </a:rPr>
              <a:t>Query</a:t>
            </a:r>
            <a:r>
              <a:rPr lang="fr-FR" sz="2000" b="1" dirty="0">
                <a:latin typeface="Times New Roman" panose="02020603050405020304" pitchFamily="18" charset="0"/>
                <a:ea typeface="Times New Roman" panose="02020603050405020304" pitchFamily="18" charset="0"/>
              </a:rPr>
              <a:t> </a:t>
            </a:r>
            <a:r>
              <a:rPr lang="fr-FR" sz="2000" dirty="0">
                <a:latin typeface="Times New Roman" panose="02020603050405020304" pitchFamily="18" charset="0"/>
                <a:ea typeface="Times New Roman" panose="02020603050405020304" pitchFamily="18" charset="0"/>
              </a:rPr>
              <a:t>sont substituées dans la requête dans l'ordre spécifié :</a:t>
            </a:r>
            <a:endParaRPr lang="fr-FR" sz="2000" dirty="0"/>
          </a:p>
        </p:txBody>
      </p:sp>
    </p:spTree>
    <p:extLst>
      <p:ext uri="{BB962C8B-B14F-4D97-AF65-F5344CB8AC3E}">
        <p14:creationId xmlns:p14="http://schemas.microsoft.com/office/powerpoint/2010/main" val="13725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0"/>
            <a:ext cx="5805055" cy="6629507"/>
          </a:xfrm>
          <a:prstGeom prst="rect">
            <a:avLst/>
          </a:prstGeom>
        </p:spPr>
        <p:txBody>
          <a:bodyPr wrap="square">
            <a:spAutoFit/>
          </a:bodyPr>
          <a:lstStyle/>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java.util.List</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import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javax.jdo.Query</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err="1">
                <a:latin typeface="Times New Roman" panose="02020603050405020304" pitchFamily="18" charset="0"/>
                <a:ea typeface="Times New Roman" panose="02020603050405020304" pitchFamily="18" charset="0"/>
                <a:cs typeface="Times New Roman" panose="02020603050405020304" pitchFamily="18" charset="0"/>
              </a:rPr>
              <a:t>Query</a:t>
            </a:r>
            <a:r>
              <a:rPr lang="fr-FR" b="1" dirty="0">
                <a:latin typeface="Times New Roman" panose="02020603050405020304" pitchFamily="18" charset="0"/>
                <a:ea typeface="Times New Roman" panose="02020603050405020304" pitchFamily="18" charset="0"/>
                <a:cs typeface="Times New Roman" panose="02020603050405020304" pitchFamily="18" charset="0"/>
              </a:rPr>
              <a:t> q =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pm.newQuery</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Person.class</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err="1">
                <a:latin typeface="Times New Roman" panose="02020603050405020304" pitchFamily="18" charset="0"/>
                <a:ea typeface="Times New Roman" panose="02020603050405020304" pitchFamily="18" charset="0"/>
                <a:cs typeface="Times New Roman" panose="02020603050405020304" pitchFamily="18" charset="0"/>
              </a:rPr>
              <a:t>q.setFilter</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lastName</a:t>
            </a:r>
            <a:r>
              <a:rPr lang="fr-FR" b="1" dirty="0">
                <a:latin typeface="Times New Roman" panose="02020603050405020304" pitchFamily="18" charset="0"/>
                <a:ea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lastNameParam</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err="1">
                <a:latin typeface="Times New Roman" panose="02020603050405020304" pitchFamily="18" charset="0"/>
                <a:ea typeface="Times New Roman" panose="02020603050405020304" pitchFamily="18" charset="0"/>
                <a:cs typeface="Times New Roman" panose="02020603050405020304" pitchFamily="18" charset="0"/>
              </a:rPr>
              <a:t>q.setOrdering</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height</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desc</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err="1">
                <a:latin typeface="Times New Roman" panose="02020603050405020304" pitchFamily="18" charset="0"/>
                <a:ea typeface="Times New Roman" panose="02020603050405020304" pitchFamily="18" charset="0"/>
                <a:cs typeface="Times New Roman" panose="02020603050405020304" pitchFamily="18" charset="0"/>
              </a:rPr>
              <a:t>q.declareParameters</a:t>
            </a:r>
            <a:r>
              <a:rPr lang="fr-FR" b="1" dirty="0">
                <a:latin typeface="Times New Roman" panose="02020603050405020304" pitchFamily="18" charset="0"/>
                <a:ea typeface="Times New Roman" panose="02020603050405020304" pitchFamily="18" charset="0"/>
                <a:cs typeface="Times New Roman" panose="02020603050405020304" pitchFamily="18" charset="0"/>
              </a:rPr>
              <a:t>("String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lastNameParam</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err="1">
                <a:latin typeface="Times New Roman" panose="02020603050405020304" pitchFamily="18" charset="0"/>
                <a:ea typeface="Times New Roman" panose="02020603050405020304" pitchFamily="18" charset="0"/>
                <a:cs typeface="Times New Roman" panose="02020603050405020304" pitchFamily="18" charset="0"/>
              </a:rPr>
              <a:t>try</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List&lt;Person&gt;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results</a:t>
            </a:r>
            <a:r>
              <a:rPr lang="fr-FR" b="1" dirty="0">
                <a:latin typeface="Times New Roman" panose="02020603050405020304" pitchFamily="18" charset="0"/>
                <a:ea typeface="Times New Roman" panose="02020603050405020304" pitchFamily="18" charset="0"/>
                <a:cs typeface="Times New Roman" panose="02020603050405020304" pitchFamily="18" charset="0"/>
              </a:rPr>
              <a:t> = (List&lt;Person&gt;)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q.execute</a:t>
            </a:r>
            <a:r>
              <a:rPr lang="fr-FR" b="1" dirty="0">
                <a:latin typeface="Times New Roman" panose="02020603050405020304" pitchFamily="18" charset="0"/>
                <a:ea typeface="Times New Roman" panose="02020603050405020304" pitchFamily="18" charset="0"/>
                <a:cs typeface="Times New Roman" panose="02020603050405020304" pitchFamily="18" charset="0"/>
              </a:rPr>
              <a:t>("Smith");</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if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results.isEmpty</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for (Person p :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results</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Process</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result</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ea typeface="Times New Roman" panose="02020603050405020304" pitchFamily="18" charset="0"/>
                <a:cs typeface="Times New Roman" panose="02020603050405020304" pitchFamily="18" charset="0"/>
              </a:rPr>
              <a:t>p}</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else</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Handle</a:t>
            </a:r>
            <a:r>
              <a:rPr lang="fr-FR" b="1" dirty="0">
                <a:latin typeface="Times New Roman" panose="02020603050405020304" pitchFamily="18" charset="0"/>
                <a:ea typeface="Times New Roman" panose="02020603050405020304" pitchFamily="18" charset="0"/>
                <a:cs typeface="Times New Roman" panose="02020603050405020304" pitchFamily="18" charset="0"/>
              </a:rPr>
              <a:t> "no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results</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ea typeface="Times New Roman" panose="02020603050405020304" pitchFamily="18" charset="0"/>
                <a:cs typeface="Times New Roman" panose="02020603050405020304" pitchFamily="18" charset="0"/>
              </a:rPr>
              <a:t>case}}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finally</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q.closeAll</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58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5709" y="637309"/>
            <a:ext cx="6096000" cy="5934958"/>
          </a:xfrm>
          <a:prstGeom prst="rect">
            <a:avLst/>
          </a:prstGeom>
        </p:spPr>
        <p:txBody>
          <a:bodyPr>
            <a:spAutoFit/>
          </a:bodyPr>
          <a:lstStyle/>
          <a:p>
            <a:pPr algn="just">
              <a:lnSpc>
                <a:spcPct val="150000"/>
              </a:lnSpc>
              <a:spcAft>
                <a:spcPts val="1000"/>
              </a:spcAft>
            </a:pPr>
            <a:r>
              <a:rPr lang="fr-FR" sz="1600" dirty="0">
                <a:latin typeface="Times New Roman" panose="02020603050405020304" pitchFamily="18" charset="0"/>
                <a:ea typeface="Times New Roman" panose="02020603050405020304" pitchFamily="18" charset="0"/>
                <a:cs typeface="Times New Roman" panose="02020603050405020304" pitchFamily="18" charset="0"/>
              </a:rPr>
              <a:t>Voici la même requête utilisant la syntaxe de chaîne :</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Query</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q =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pm.newQuery</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("select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from</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Person "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where</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lastName</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lastNameParam</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parameters</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String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lastNameParam</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 +</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order</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by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height</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desc</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List&lt;Person&gt;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results</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 (List&lt;Person&gt;)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q.execute</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("Smith");</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600" dirty="0">
                <a:latin typeface="Times New Roman" panose="02020603050405020304" pitchFamily="18" charset="0"/>
                <a:ea typeface="Times New Roman" panose="02020603050405020304" pitchFamily="18" charset="0"/>
                <a:cs typeface="Times New Roman" panose="02020603050405020304" pitchFamily="18" charset="0"/>
              </a:rPr>
              <a:t>Vous pouvez combiner ces deux styles de définition d'une requête. Exemple :</a:t>
            </a:r>
            <a:endParaRPr lang="fr-FR"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Query</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q =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pm.newQuery</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Person.class</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lastName</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lastNameParam</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order</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by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height</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desc</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q.declareParameters</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("String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lastNameParam</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1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List&lt;Person&gt;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results</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 = (List&lt;Person&gt;) </a:t>
            </a:r>
            <a:r>
              <a:rPr lang="fr-FR" sz="1400" b="1" dirty="0" err="1">
                <a:latin typeface="Times New Roman" panose="02020603050405020304" pitchFamily="18" charset="0"/>
                <a:ea typeface="Times New Roman" panose="02020603050405020304" pitchFamily="18" charset="0"/>
                <a:cs typeface="Times New Roman" panose="02020603050405020304" pitchFamily="18" charset="0"/>
              </a:rPr>
              <a:t>q.execute</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("Smith");</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189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660</TotalTime>
  <Words>1509</Words>
  <Application>Microsoft Office PowerPoint</Application>
  <PresentationFormat>Grand écran</PresentationFormat>
  <Paragraphs>199</Paragraphs>
  <Slides>32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vt:lpstr>
      <vt:lpstr>Calibri</vt:lpstr>
      <vt:lpstr>Symbol</vt:lpstr>
      <vt:lpstr>Times New Roman</vt:lpstr>
      <vt:lpstr>Trebuchet MS</vt:lpstr>
      <vt:lpstr>Tw Cen MT</vt:lpstr>
      <vt:lpstr>Wingdings</vt:lpstr>
      <vt:lpstr>Wingdings 3</vt:lpstr>
      <vt:lpstr>Circuit</vt:lpstr>
      <vt:lpstr>theme: service de stockage des donnees cloud</vt:lpstr>
      <vt:lpstr>PLAN</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service de stockage des donnees cloud</dc:title>
  <dc:creator>ANRIANE</dc:creator>
  <cp:lastModifiedBy>ANRIANE</cp:lastModifiedBy>
  <cp:revision>19</cp:revision>
  <dcterms:created xsi:type="dcterms:W3CDTF">2021-07-24T18:21:56Z</dcterms:created>
  <dcterms:modified xsi:type="dcterms:W3CDTF">2021-07-25T10:46:15Z</dcterms:modified>
</cp:coreProperties>
</file>