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408" r:id="rId3"/>
    <p:sldId id="410" r:id="rId4"/>
    <p:sldId id="411" r:id="rId5"/>
    <p:sldId id="288" r:id="rId6"/>
    <p:sldId id="289" r:id="rId7"/>
    <p:sldId id="290" r:id="rId8"/>
    <p:sldId id="291" r:id="rId9"/>
    <p:sldId id="292" r:id="rId10"/>
    <p:sldId id="295" r:id="rId11"/>
    <p:sldId id="294" r:id="rId12"/>
    <p:sldId id="293" r:id="rId13"/>
    <p:sldId id="296" r:id="rId14"/>
    <p:sldId id="297" r:id="rId15"/>
    <p:sldId id="298" r:id="rId16"/>
    <p:sldId id="299" r:id="rId17"/>
    <p:sldId id="300" r:id="rId18"/>
    <p:sldId id="301" r:id="rId19"/>
    <p:sldId id="302" r:id="rId20"/>
    <p:sldId id="303" r:id="rId21"/>
    <p:sldId id="304" r:id="rId22"/>
    <p:sldId id="305" r:id="rId23"/>
    <p:sldId id="306" r:id="rId24"/>
    <p:sldId id="308" r:id="rId25"/>
    <p:sldId id="412" r:id="rId26"/>
    <p:sldId id="413" r:id="rId27"/>
    <p:sldId id="284" r:id="rId28"/>
    <p:sldId id="287"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72" d="100"/>
          <a:sy n="72" d="100"/>
        </p:scale>
        <p:origin x="12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fr-FR"/>
              <a:t>Cliquez pour modifier le style des sous-titres du masque</a:t>
            </a:r>
          </a:p>
        </p:txBody>
      </p:sp>
      <p:sp>
        <p:nvSpPr>
          <p:cNvPr id="4" name="Rectangle 6">
            <a:extLst>
              <a:ext uri="{FF2B5EF4-FFF2-40B4-BE49-F238E27FC236}">
                <a16:creationId xmlns:a16="http://schemas.microsoft.com/office/drawing/2014/main" id="{21DF6ACF-F05D-4D27-85C9-4BD99186B64E}"/>
              </a:ext>
            </a:extLst>
          </p:cNvPr>
          <p:cNvSpPr>
            <a:spLocks noGrp="1" noChangeArrowheads="1"/>
          </p:cNvSpPr>
          <p:nvPr>
            <p:ph type="dt" idx="10"/>
          </p:nvPr>
        </p:nvSpPr>
        <p:spPr>
          <a:ln/>
        </p:spPr>
        <p:txBody>
          <a:bodyPr/>
          <a:lstStyle>
            <a:lvl1pPr>
              <a:defRPr/>
            </a:lvl1pPr>
          </a:lstStyle>
          <a:p>
            <a:pPr>
              <a:defRPr/>
            </a:pPr>
            <a:fld id="{051BF06D-567D-4293-837A-FC4F5A9823BA}" type="datetime1">
              <a:rPr lang="fr-FR"/>
              <a:pPr>
                <a:defRPr/>
              </a:pPr>
              <a:t>05/06/2021</a:t>
            </a:fld>
            <a:endParaRPr lang="fr-FR"/>
          </a:p>
        </p:txBody>
      </p:sp>
      <p:sp>
        <p:nvSpPr>
          <p:cNvPr id="5" name="Rectangle 7">
            <a:extLst>
              <a:ext uri="{FF2B5EF4-FFF2-40B4-BE49-F238E27FC236}">
                <a16:creationId xmlns:a16="http://schemas.microsoft.com/office/drawing/2014/main" id="{9426007D-B315-4DF2-8209-40643A9373EE}"/>
              </a:ext>
            </a:extLst>
          </p:cNvPr>
          <p:cNvSpPr>
            <a:spLocks noGrp="1" noChangeArrowheads="1"/>
          </p:cNvSpPr>
          <p:nvPr>
            <p:ph type="sldNum" idx="11"/>
          </p:nvPr>
        </p:nvSpPr>
        <p:spPr>
          <a:ln/>
        </p:spPr>
        <p:txBody>
          <a:bodyPr/>
          <a:lstStyle>
            <a:lvl1pPr>
              <a:defRPr/>
            </a:lvl1pPr>
          </a:lstStyle>
          <a:p>
            <a:pPr>
              <a:defRPr/>
            </a:pPr>
            <a:fld id="{F0F5E4A4-61E8-42EB-A773-30F0BB4F6FB1}" type="slidenum">
              <a:rPr lang="fr-FR" altLang="fr-FR"/>
              <a:pPr>
                <a:defRPr/>
              </a:pPr>
              <a:t>‹#›</a:t>
            </a:fld>
            <a:endParaRPr lang="fr-FR" altLang="fr-FR"/>
          </a:p>
        </p:txBody>
      </p:sp>
    </p:spTree>
    <p:extLst>
      <p:ext uri="{BB962C8B-B14F-4D97-AF65-F5344CB8AC3E}">
        <p14:creationId xmlns:p14="http://schemas.microsoft.com/office/powerpoint/2010/main" val="105318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EE1675DD-4194-4FB9-890A-F8250E2C3866}"/>
              </a:ext>
            </a:extLst>
          </p:cNvPr>
          <p:cNvSpPr>
            <a:spLocks noGrp="1" noChangeArrowheads="1"/>
          </p:cNvSpPr>
          <p:nvPr>
            <p:ph type="dt" idx="10"/>
          </p:nvPr>
        </p:nvSpPr>
        <p:spPr>
          <a:ln/>
        </p:spPr>
        <p:txBody>
          <a:bodyPr/>
          <a:lstStyle>
            <a:lvl1pPr>
              <a:defRPr/>
            </a:lvl1pPr>
          </a:lstStyle>
          <a:p>
            <a:pPr>
              <a:defRPr/>
            </a:pPr>
            <a:fld id="{D511D391-C210-48A6-AB2A-71BB6BE8F9F0}" type="datetime1">
              <a:rPr lang="fr-FR"/>
              <a:pPr>
                <a:defRPr/>
              </a:pPr>
              <a:t>05/06/2021</a:t>
            </a:fld>
            <a:endParaRPr lang="fr-FR"/>
          </a:p>
        </p:txBody>
      </p:sp>
      <p:sp>
        <p:nvSpPr>
          <p:cNvPr id="5" name="Rectangle 7">
            <a:extLst>
              <a:ext uri="{FF2B5EF4-FFF2-40B4-BE49-F238E27FC236}">
                <a16:creationId xmlns:a16="http://schemas.microsoft.com/office/drawing/2014/main" id="{6E58D686-2D40-425F-96BA-101CEF7AF37F}"/>
              </a:ext>
            </a:extLst>
          </p:cNvPr>
          <p:cNvSpPr>
            <a:spLocks noGrp="1" noChangeArrowheads="1"/>
          </p:cNvSpPr>
          <p:nvPr>
            <p:ph type="sldNum" idx="11"/>
          </p:nvPr>
        </p:nvSpPr>
        <p:spPr>
          <a:ln/>
        </p:spPr>
        <p:txBody>
          <a:bodyPr/>
          <a:lstStyle>
            <a:lvl1pPr>
              <a:defRPr/>
            </a:lvl1pPr>
          </a:lstStyle>
          <a:p>
            <a:pPr>
              <a:defRPr/>
            </a:pPr>
            <a:fld id="{FBE9248A-A70A-41A2-A8C2-51203EA10E20}" type="slidenum">
              <a:rPr lang="fr-FR" altLang="fr-FR"/>
              <a:pPr>
                <a:defRPr/>
              </a:pPr>
              <a:t>‹#›</a:t>
            </a:fld>
            <a:endParaRPr lang="fr-FR" altLang="fr-FR"/>
          </a:p>
        </p:txBody>
      </p:sp>
    </p:spTree>
    <p:extLst>
      <p:ext uri="{BB962C8B-B14F-4D97-AF65-F5344CB8AC3E}">
        <p14:creationId xmlns:p14="http://schemas.microsoft.com/office/powerpoint/2010/main" val="233269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26238" y="228602"/>
            <a:ext cx="2038350" cy="589597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609600" y="228602"/>
            <a:ext cx="5964238" cy="58959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6063957B-D6D5-472E-A754-77885FD43299}"/>
              </a:ext>
            </a:extLst>
          </p:cNvPr>
          <p:cNvSpPr>
            <a:spLocks noGrp="1" noChangeArrowheads="1"/>
          </p:cNvSpPr>
          <p:nvPr>
            <p:ph type="dt" idx="10"/>
          </p:nvPr>
        </p:nvSpPr>
        <p:spPr>
          <a:ln/>
        </p:spPr>
        <p:txBody>
          <a:bodyPr/>
          <a:lstStyle>
            <a:lvl1pPr>
              <a:defRPr/>
            </a:lvl1pPr>
          </a:lstStyle>
          <a:p>
            <a:pPr>
              <a:defRPr/>
            </a:pPr>
            <a:fld id="{93DCDC8E-94B0-43DA-8A18-89137C6E75E1}" type="datetime1">
              <a:rPr lang="fr-FR"/>
              <a:pPr>
                <a:defRPr/>
              </a:pPr>
              <a:t>05/06/2021</a:t>
            </a:fld>
            <a:endParaRPr lang="fr-FR"/>
          </a:p>
        </p:txBody>
      </p:sp>
      <p:sp>
        <p:nvSpPr>
          <p:cNvPr id="5" name="Rectangle 7">
            <a:extLst>
              <a:ext uri="{FF2B5EF4-FFF2-40B4-BE49-F238E27FC236}">
                <a16:creationId xmlns:a16="http://schemas.microsoft.com/office/drawing/2014/main" id="{11535280-50EB-474D-8D90-F7D3AA4CDCFD}"/>
              </a:ext>
            </a:extLst>
          </p:cNvPr>
          <p:cNvSpPr>
            <a:spLocks noGrp="1" noChangeArrowheads="1"/>
          </p:cNvSpPr>
          <p:nvPr>
            <p:ph type="sldNum" idx="11"/>
          </p:nvPr>
        </p:nvSpPr>
        <p:spPr>
          <a:ln/>
        </p:spPr>
        <p:txBody>
          <a:bodyPr/>
          <a:lstStyle>
            <a:lvl1pPr>
              <a:defRPr/>
            </a:lvl1pPr>
          </a:lstStyle>
          <a:p>
            <a:pPr>
              <a:defRPr/>
            </a:pPr>
            <a:fld id="{1B057FE8-DD14-4CEE-AA50-CCD9DDF8BD85}" type="slidenum">
              <a:rPr lang="fr-FR" altLang="fr-FR"/>
              <a:pPr>
                <a:defRPr/>
              </a:pPr>
              <a:t>‹#›</a:t>
            </a:fld>
            <a:endParaRPr lang="fr-FR" altLang="fr-FR"/>
          </a:p>
        </p:txBody>
      </p:sp>
    </p:spTree>
    <p:extLst>
      <p:ext uri="{BB962C8B-B14F-4D97-AF65-F5344CB8AC3E}">
        <p14:creationId xmlns:p14="http://schemas.microsoft.com/office/powerpoint/2010/main" val="2038355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1C6915-8BFA-4EA6-ADC5-30CDBC7906FD}" type="datetimeFigureOut">
              <a:rPr lang="fr-FR" smtClean="0"/>
              <a:t>05/06/2021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D65ADD-AD73-402C-A35A-3E0EB49BDC27}" type="slidenum">
              <a:rPr lang="fr-FR" smtClean="0"/>
              <a:t>‹#›</a:t>
            </a:fld>
            <a:endParaRPr lang="fr-FR"/>
          </a:p>
        </p:txBody>
      </p:sp>
    </p:spTree>
    <p:extLst>
      <p:ext uri="{BB962C8B-B14F-4D97-AF65-F5344CB8AC3E}">
        <p14:creationId xmlns:p14="http://schemas.microsoft.com/office/powerpoint/2010/main" val="131010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C6915-8BFA-4EA6-ADC5-30CDBC7906FD}" type="datetimeFigureOut">
              <a:rPr lang="fr-FR" smtClean="0"/>
              <a:t>05/06/2021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D65ADD-AD73-402C-A35A-3E0EB49BDC27}" type="slidenum">
              <a:rPr lang="fr-FR" smtClean="0"/>
              <a:t>‹#›</a:t>
            </a:fld>
            <a:endParaRPr lang="fr-FR"/>
          </a:p>
        </p:txBody>
      </p:sp>
    </p:spTree>
    <p:extLst>
      <p:ext uri="{BB962C8B-B14F-4D97-AF65-F5344CB8AC3E}">
        <p14:creationId xmlns:p14="http://schemas.microsoft.com/office/powerpoint/2010/main" val="760614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1C6915-8BFA-4EA6-ADC5-30CDBC7906FD}" type="datetimeFigureOut">
              <a:rPr lang="fr-FR" smtClean="0"/>
              <a:t>05/06/2021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D65ADD-AD73-402C-A35A-3E0EB49BDC27}" type="slidenum">
              <a:rPr lang="fr-FR" smtClean="0"/>
              <a:t>‹#›</a:t>
            </a:fld>
            <a:endParaRPr lang="fr-FR"/>
          </a:p>
        </p:txBody>
      </p:sp>
    </p:spTree>
    <p:extLst>
      <p:ext uri="{BB962C8B-B14F-4D97-AF65-F5344CB8AC3E}">
        <p14:creationId xmlns:p14="http://schemas.microsoft.com/office/powerpoint/2010/main" val="504102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1C6915-8BFA-4EA6-ADC5-30CDBC7906FD}" type="datetimeFigureOut">
              <a:rPr lang="fr-FR" smtClean="0"/>
              <a:t>05/06/2021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D65ADD-AD73-402C-A35A-3E0EB49BDC27}" type="slidenum">
              <a:rPr lang="fr-FR" smtClean="0"/>
              <a:t>‹#›</a:t>
            </a:fld>
            <a:endParaRPr lang="fr-FR"/>
          </a:p>
        </p:txBody>
      </p:sp>
    </p:spTree>
    <p:extLst>
      <p:ext uri="{BB962C8B-B14F-4D97-AF65-F5344CB8AC3E}">
        <p14:creationId xmlns:p14="http://schemas.microsoft.com/office/powerpoint/2010/main" val="2095850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1C6915-8BFA-4EA6-ADC5-30CDBC7906FD}" type="datetimeFigureOut">
              <a:rPr lang="fr-FR" smtClean="0"/>
              <a:t>05/06/2021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8D65ADD-AD73-402C-A35A-3E0EB49BDC27}" type="slidenum">
              <a:rPr lang="fr-FR" smtClean="0"/>
              <a:t>‹#›</a:t>
            </a:fld>
            <a:endParaRPr lang="fr-FR"/>
          </a:p>
        </p:txBody>
      </p:sp>
    </p:spTree>
    <p:extLst>
      <p:ext uri="{BB962C8B-B14F-4D97-AF65-F5344CB8AC3E}">
        <p14:creationId xmlns:p14="http://schemas.microsoft.com/office/powerpoint/2010/main" val="270631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1C6915-8BFA-4EA6-ADC5-30CDBC7906FD}" type="datetimeFigureOut">
              <a:rPr lang="fr-FR" smtClean="0"/>
              <a:t>05/06/2021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8D65ADD-AD73-402C-A35A-3E0EB49BDC27}" type="slidenum">
              <a:rPr lang="fr-FR" smtClean="0"/>
              <a:t>‹#›</a:t>
            </a:fld>
            <a:endParaRPr lang="fr-FR"/>
          </a:p>
        </p:txBody>
      </p:sp>
    </p:spTree>
    <p:extLst>
      <p:ext uri="{BB962C8B-B14F-4D97-AF65-F5344CB8AC3E}">
        <p14:creationId xmlns:p14="http://schemas.microsoft.com/office/powerpoint/2010/main" val="422138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C6915-8BFA-4EA6-ADC5-30CDBC7906FD}" type="datetimeFigureOut">
              <a:rPr lang="fr-FR" smtClean="0"/>
              <a:t>05/06/2021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8D65ADD-AD73-402C-A35A-3E0EB49BDC27}" type="slidenum">
              <a:rPr lang="fr-FR" smtClean="0"/>
              <a:t>‹#›</a:t>
            </a:fld>
            <a:endParaRPr lang="fr-FR"/>
          </a:p>
        </p:txBody>
      </p:sp>
    </p:spTree>
    <p:extLst>
      <p:ext uri="{BB962C8B-B14F-4D97-AF65-F5344CB8AC3E}">
        <p14:creationId xmlns:p14="http://schemas.microsoft.com/office/powerpoint/2010/main" val="2155184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C6915-8BFA-4EA6-ADC5-30CDBC7906FD}" type="datetimeFigureOut">
              <a:rPr lang="fr-FR" smtClean="0"/>
              <a:t>05/06/2021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D65ADD-AD73-402C-A35A-3E0EB49BDC27}" type="slidenum">
              <a:rPr lang="fr-FR" smtClean="0"/>
              <a:t>‹#›</a:t>
            </a:fld>
            <a:endParaRPr lang="fr-FR"/>
          </a:p>
        </p:txBody>
      </p:sp>
    </p:spTree>
    <p:extLst>
      <p:ext uri="{BB962C8B-B14F-4D97-AF65-F5344CB8AC3E}">
        <p14:creationId xmlns:p14="http://schemas.microsoft.com/office/powerpoint/2010/main" val="11628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D5470719-5E83-46EA-8B33-79F532CAE34D}"/>
              </a:ext>
            </a:extLst>
          </p:cNvPr>
          <p:cNvSpPr>
            <a:spLocks noGrp="1" noChangeArrowheads="1"/>
          </p:cNvSpPr>
          <p:nvPr>
            <p:ph type="dt" idx="10"/>
          </p:nvPr>
        </p:nvSpPr>
        <p:spPr>
          <a:ln/>
        </p:spPr>
        <p:txBody>
          <a:bodyPr/>
          <a:lstStyle>
            <a:lvl1pPr>
              <a:defRPr/>
            </a:lvl1pPr>
          </a:lstStyle>
          <a:p>
            <a:pPr>
              <a:defRPr/>
            </a:pPr>
            <a:fld id="{400B7FB2-0550-45D1-A512-FC51C434AA37}" type="datetime1">
              <a:rPr lang="fr-FR"/>
              <a:pPr>
                <a:defRPr/>
              </a:pPr>
              <a:t>05/06/2021</a:t>
            </a:fld>
            <a:endParaRPr lang="fr-FR"/>
          </a:p>
        </p:txBody>
      </p:sp>
      <p:sp>
        <p:nvSpPr>
          <p:cNvPr id="5" name="Rectangle 7">
            <a:extLst>
              <a:ext uri="{FF2B5EF4-FFF2-40B4-BE49-F238E27FC236}">
                <a16:creationId xmlns:a16="http://schemas.microsoft.com/office/drawing/2014/main" id="{A2D04E45-42EA-4418-B928-F59181F10C31}"/>
              </a:ext>
            </a:extLst>
          </p:cNvPr>
          <p:cNvSpPr>
            <a:spLocks noGrp="1" noChangeArrowheads="1"/>
          </p:cNvSpPr>
          <p:nvPr>
            <p:ph type="sldNum" idx="11"/>
          </p:nvPr>
        </p:nvSpPr>
        <p:spPr>
          <a:ln/>
        </p:spPr>
        <p:txBody>
          <a:bodyPr/>
          <a:lstStyle>
            <a:lvl1pPr>
              <a:defRPr/>
            </a:lvl1pPr>
          </a:lstStyle>
          <a:p>
            <a:pPr>
              <a:defRPr/>
            </a:pPr>
            <a:fld id="{6FAECD5B-1BB7-4D21-B9D0-EE31E0BB963D}" type="slidenum">
              <a:rPr lang="fr-FR" altLang="fr-FR"/>
              <a:pPr>
                <a:defRPr/>
              </a:pPr>
              <a:t>‹#›</a:t>
            </a:fld>
            <a:endParaRPr lang="fr-FR" altLang="fr-FR"/>
          </a:p>
        </p:txBody>
      </p:sp>
    </p:spTree>
    <p:extLst>
      <p:ext uri="{BB962C8B-B14F-4D97-AF65-F5344CB8AC3E}">
        <p14:creationId xmlns:p14="http://schemas.microsoft.com/office/powerpoint/2010/main" val="133191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1C6915-8BFA-4EA6-ADC5-30CDBC7906FD}" type="datetimeFigureOut">
              <a:rPr lang="fr-FR" smtClean="0"/>
              <a:t>05/06/2021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D65ADD-AD73-402C-A35A-3E0EB49BDC27}" type="slidenum">
              <a:rPr lang="fr-FR" smtClean="0"/>
              <a:t>‹#›</a:t>
            </a:fld>
            <a:endParaRPr lang="fr-FR"/>
          </a:p>
        </p:txBody>
      </p:sp>
    </p:spTree>
    <p:extLst>
      <p:ext uri="{BB962C8B-B14F-4D97-AF65-F5344CB8AC3E}">
        <p14:creationId xmlns:p14="http://schemas.microsoft.com/office/powerpoint/2010/main" val="1037751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C6915-8BFA-4EA6-ADC5-30CDBC7906FD}" type="datetimeFigureOut">
              <a:rPr lang="fr-FR" smtClean="0"/>
              <a:t>05/06/2021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D65ADD-AD73-402C-A35A-3E0EB49BDC27}" type="slidenum">
              <a:rPr lang="fr-FR" smtClean="0"/>
              <a:t>‹#›</a:t>
            </a:fld>
            <a:endParaRPr lang="fr-FR"/>
          </a:p>
        </p:txBody>
      </p:sp>
    </p:spTree>
    <p:extLst>
      <p:ext uri="{BB962C8B-B14F-4D97-AF65-F5344CB8AC3E}">
        <p14:creationId xmlns:p14="http://schemas.microsoft.com/office/powerpoint/2010/main" val="485214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C6915-8BFA-4EA6-ADC5-30CDBC7906FD}" type="datetimeFigureOut">
              <a:rPr lang="fr-FR" smtClean="0"/>
              <a:t>05/06/2021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D65ADD-AD73-402C-A35A-3E0EB49BDC27}" type="slidenum">
              <a:rPr lang="fr-FR" smtClean="0"/>
              <a:t>‹#›</a:t>
            </a:fld>
            <a:endParaRPr lang="fr-FR"/>
          </a:p>
        </p:txBody>
      </p:sp>
    </p:spTree>
    <p:extLst>
      <p:ext uri="{BB962C8B-B14F-4D97-AF65-F5344CB8AC3E}">
        <p14:creationId xmlns:p14="http://schemas.microsoft.com/office/powerpoint/2010/main" val="394728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2"/>
            <a:ext cx="7772400" cy="1362075"/>
          </a:xfrm>
        </p:spPr>
        <p:txBody>
          <a:bodyPr anchor="t"/>
          <a:lstStyle>
            <a:lvl1pPr algn="l">
              <a:defRPr sz="3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fr-FR"/>
              <a:t>Cliquez pour modifier les styles du texte du masque</a:t>
            </a:r>
          </a:p>
        </p:txBody>
      </p:sp>
      <p:sp>
        <p:nvSpPr>
          <p:cNvPr id="4" name="Rectangle 6">
            <a:extLst>
              <a:ext uri="{FF2B5EF4-FFF2-40B4-BE49-F238E27FC236}">
                <a16:creationId xmlns:a16="http://schemas.microsoft.com/office/drawing/2014/main" id="{E0C2C1C5-D404-4C89-B5AD-4C7C5CDBCCFF}"/>
              </a:ext>
            </a:extLst>
          </p:cNvPr>
          <p:cNvSpPr>
            <a:spLocks noGrp="1" noChangeArrowheads="1"/>
          </p:cNvSpPr>
          <p:nvPr>
            <p:ph type="dt" idx="10"/>
          </p:nvPr>
        </p:nvSpPr>
        <p:spPr>
          <a:ln/>
        </p:spPr>
        <p:txBody>
          <a:bodyPr/>
          <a:lstStyle>
            <a:lvl1pPr>
              <a:defRPr/>
            </a:lvl1pPr>
          </a:lstStyle>
          <a:p>
            <a:pPr>
              <a:defRPr/>
            </a:pPr>
            <a:fld id="{276E72EA-28AF-4DBE-B1E0-5A7EFEB1C2AC}" type="datetime1">
              <a:rPr lang="fr-FR"/>
              <a:pPr>
                <a:defRPr/>
              </a:pPr>
              <a:t>05/06/2021</a:t>
            </a:fld>
            <a:endParaRPr lang="fr-FR"/>
          </a:p>
        </p:txBody>
      </p:sp>
      <p:sp>
        <p:nvSpPr>
          <p:cNvPr id="5" name="Rectangle 7">
            <a:extLst>
              <a:ext uri="{FF2B5EF4-FFF2-40B4-BE49-F238E27FC236}">
                <a16:creationId xmlns:a16="http://schemas.microsoft.com/office/drawing/2014/main" id="{F2333AF2-03B5-42A3-B68E-F3E566F8EBF4}"/>
              </a:ext>
            </a:extLst>
          </p:cNvPr>
          <p:cNvSpPr>
            <a:spLocks noGrp="1" noChangeArrowheads="1"/>
          </p:cNvSpPr>
          <p:nvPr>
            <p:ph type="sldNum" idx="11"/>
          </p:nvPr>
        </p:nvSpPr>
        <p:spPr>
          <a:ln/>
        </p:spPr>
        <p:txBody>
          <a:bodyPr/>
          <a:lstStyle>
            <a:lvl1pPr>
              <a:defRPr/>
            </a:lvl1pPr>
          </a:lstStyle>
          <a:p>
            <a:pPr>
              <a:defRPr/>
            </a:pPr>
            <a:fld id="{BFCFCFF1-9B3D-42FA-AA18-55F080E606CB}" type="slidenum">
              <a:rPr lang="fr-FR" altLang="fr-FR"/>
              <a:pPr>
                <a:defRPr/>
              </a:pPr>
              <a:t>‹#›</a:t>
            </a:fld>
            <a:endParaRPr lang="fr-FR" altLang="fr-FR"/>
          </a:p>
        </p:txBody>
      </p:sp>
    </p:spTree>
    <p:extLst>
      <p:ext uri="{BB962C8B-B14F-4D97-AF65-F5344CB8AC3E}">
        <p14:creationId xmlns:p14="http://schemas.microsoft.com/office/powerpoint/2010/main" val="89996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612776" y="1600202"/>
            <a:ext cx="3998913"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764088" y="1600202"/>
            <a:ext cx="4000500" cy="45243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a:extLst>
              <a:ext uri="{FF2B5EF4-FFF2-40B4-BE49-F238E27FC236}">
                <a16:creationId xmlns:a16="http://schemas.microsoft.com/office/drawing/2014/main" id="{D5EABB1D-4912-4A37-B88C-19F0A78D8BD5}"/>
              </a:ext>
            </a:extLst>
          </p:cNvPr>
          <p:cNvSpPr>
            <a:spLocks noGrp="1" noChangeArrowheads="1"/>
          </p:cNvSpPr>
          <p:nvPr>
            <p:ph type="dt" idx="10"/>
          </p:nvPr>
        </p:nvSpPr>
        <p:spPr>
          <a:ln/>
        </p:spPr>
        <p:txBody>
          <a:bodyPr/>
          <a:lstStyle>
            <a:lvl1pPr>
              <a:defRPr/>
            </a:lvl1pPr>
          </a:lstStyle>
          <a:p>
            <a:pPr>
              <a:defRPr/>
            </a:pPr>
            <a:fld id="{12C908D8-12B3-4171-AF72-1E635ED26683}" type="datetime1">
              <a:rPr lang="fr-FR"/>
              <a:pPr>
                <a:defRPr/>
              </a:pPr>
              <a:t>05/06/2021</a:t>
            </a:fld>
            <a:endParaRPr lang="fr-FR"/>
          </a:p>
        </p:txBody>
      </p:sp>
      <p:sp>
        <p:nvSpPr>
          <p:cNvPr id="6" name="Rectangle 7">
            <a:extLst>
              <a:ext uri="{FF2B5EF4-FFF2-40B4-BE49-F238E27FC236}">
                <a16:creationId xmlns:a16="http://schemas.microsoft.com/office/drawing/2014/main" id="{A09005AC-98EB-491C-B75B-CE094DE48BD8}"/>
              </a:ext>
            </a:extLst>
          </p:cNvPr>
          <p:cNvSpPr>
            <a:spLocks noGrp="1" noChangeArrowheads="1"/>
          </p:cNvSpPr>
          <p:nvPr>
            <p:ph type="sldNum" idx="11"/>
          </p:nvPr>
        </p:nvSpPr>
        <p:spPr>
          <a:ln/>
        </p:spPr>
        <p:txBody>
          <a:bodyPr/>
          <a:lstStyle>
            <a:lvl1pPr>
              <a:defRPr/>
            </a:lvl1pPr>
          </a:lstStyle>
          <a:p>
            <a:pPr>
              <a:defRPr/>
            </a:pPr>
            <a:fld id="{112BA7AB-D147-42BD-BE8A-A6266E3CB748}" type="slidenum">
              <a:rPr lang="fr-FR" altLang="fr-FR"/>
              <a:pPr>
                <a:defRPr/>
              </a:pPr>
              <a:t>‹#›</a:t>
            </a:fld>
            <a:endParaRPr lang="fr-FR" altLang="fr-FR"/>
          </a:p>
        </p:txBody>
      </p:sp>
    </p:spTree>
    <p:extLst>
      <p:ext uri="{BB962C8B-B14F-4D97-AF65-F5344CB8AC3E}">
        <p14:creationId xmlns:p14="http://schemas.microsoft.com/office/powerpoint/2010/main" val="359595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6">
            <a:extLst>
              <a:ext uri="{FF2B5EF4-FFF2-40B4-BE49-F238E27FC236}">
                <a16:creationId xmlns:a16="http://schemas.microsoft.com/office/drawing/2014/main" id="{ECE61E2A-4023-4EFD-82B9-71EA828133BA}"/>
              </a:ext>
            </a:extLst>
          </p:cNvPr>
          <p:cNvSpPr>
            <a:spLocks noGrp="1" noChangeArrowheads="1"/>
          </p:cNvSpPr>
          <p:nvPr>
            <p:ph type="dt" idx="10"/>
          </p:nvPr>
        </p:nvSpPr>
        <p:spPr>
          <a:ln/>
        </p:spPr>
        <p:txBody>
          <a:bodyPr/>
          <a:lstStyle>
            <a:lvl1pPr>
              <a:defRPr/>
            </a:lvl1pPr>
          </a:lstStyle>
          <a:p>
            <a:pPr>
              <a:defRPr/>
            </a:pPr>
            <a:fld id="{65B9AD0C-44E5-4E5E-9954-BDA12FDE2F2C}" type="datetime1">
              <a:rPr lang="fr-FR"/>
              <a:pPr>
                <a:defRPr/>
              </a:pPr>
              <a:t>05/06/2021</a:t>
            </a:fld>
            <a:endParaRPr lang="fr-FR"/>
          </a:p>
        </p:txBody>
      </p:sp>
      <p:sp>
        <p:nvSpPr>
          <p:cNvPr id="8" name="Rectangle 7">
            <a:extLst>
              <a:ext uri="{FF2B5EF4-FFF2-40B4-BE49-F238E27FC236}">
                <a16:creationId xmlns:a16="http://schemas.microsoft.com/office/drawing/2014/main" id="{3BECFD91-C8D1-4108-B0F4-A563D9DBF218}"/>
              </a:ext>
            </a:extLst>
          </p:cNvPr>
          <p:cNvSpPr>
            <a:spLocks noGrp="1" noChangeArrowheads="1"/>
          </p:cNvSpPr>
          <p:nvPr>
            <p:ph type="sldNum" idx="11"/>
          </p:nvPr>
        </p:nvSpPr>
        <p:spPr>
          <a:ln/>
        </p:spPr>
        <p:txBody>
          <a:bodyPr/>
          <a:lstStyle>
            <a:lvl1pPr>
              <a:defRPr/>
            </a:lvl1pPr>
          </a:lstStyle>
          <a:p>
            <a:pPr>
              <a:defRPr/>
            </a:pPr>
            <a:fld id="{30948A29-5F05-43B0-89E2-42C0158B2A9B}" type="slidenum">
              <a:rPr lang="fr-FR" altLang="fr-FR"/>
              <a:pPr>
                <a:defRPr/>
              </a:pPr>
              <a:t>‹#›</a:t>
            </a:fld>
            <a:endParaRPr lang="fr-FR" altLang="fr-FR"/>
          </a:p>
        </p:txBody>
      </p:sp>
    </p:spTree>
    <p:extLst>
      <p:ext uri="{BB962C8B-B14F-4D97-AF65-F5344CB8AC3E}">
        <p14:creationId xmlns:p14="http://schemas.microsoft.com/office/powerpoint/2010/main" val="337899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6">
            <a:extLst>
              <a:ext uri="{FF2B5EF4-FFF2-40B4-BE49-F238E27FC236}">
                <a16:creationId xmlns:a16="http://schemas.microsoft.com/office/drawing/2014/main" id="{336168D6-2F3A-432A-914C-21739990B6AD}"/>
              </a:ext>
            </a:extLst>
          </p:cNvPr>
          <p:cNvSpPr>
            <a:spLocks noGrp="1" noChangeArrowheads="1"/>
          </p:cNvSpPr>
          <p:nvPr>
            <p:ph type="dt" idx="10"/>
          </p:nvPr>
        </p:nvSpPr>
        <p:spPr>
          <a:ln/>
        </p:spPr>
        <p:txBody>
          <a:bodyPr/>
          <a:lstStyle>
            <a:lvl1pPr>
              <a:defRPr/>
            </a:lvl1pPr>
          </a:lstStyle>
          <a:p>
            <a:pPr>
              <a:defRPr/>
            </a:pPr>
            <a:fld id="{D87D5083-9238-4979-BBF9-9D2874A02420}" type="datetime1">
              <a:rPr lang="fr-FR"/>
              <a:pPr>
                <a:defRPr/>
              </a:pPr>
              <a:t>05/06/2021</a:t>
            </a:fld>
            <a:endParaRPr lang="fr-FR"/>
          </a:p>
        </p:txBody>
      </p:sp>
      <p:sp>
        <p:nvSpPr>
          <p:cNvPr id="4" name="Rectangle 7">
            <a:extLst>
              <a:ext uri="{FF2B5EF4-FFF2-40B4-BE49-F238E27FC236}">
                <a16:creationId xmlns:a16="http://schemas.microsoft.com/office/drawing/2014/main" id="{6589CE5D-6E4C-48E6-91FB-9CEFD0FFA99D}"/>
              </a:ext>
            </a:extLst>
          </p:cNvPr>
          <p:cNvSpPr>
            <a:spLocks noGrp="1" noChangeArrowheads="1"/>
          </p:cNvSpPr>
          <p:nvPr>
            <p:ph type="sldNum" idx="11"/>
          </p:nvPr>
        </p:nvSpPr>
        <p:spPr>
          <a:ln/>
        </p:spPr>
        <p:txBody>
          <a:bodyPr/>
          <a:lstStyle>
            <a:lvl1pPr>
              <a:defRPr/>
            </a:lvl1pPr>
          </a:lstStyle>
          <a:p>
            <a:pPr>
              <a:defRPr/>
            </a:pPr>
            <a:fld id="{498B0BAB-0C1D-4B89-985A-C118345A6ED3}" type="slidenum">
              <a:rPr lang="fr-FR" altLang="fr-FR"/>
              <a:pPr>
                <a:defRPr/>
              </a:pPr>
              <a:t>‹#›</a:t>
            </a:fld>
            <a:endParaRPr lang="fr-FR" altLang="fr-FR"/>
          </a:p>
        </p:txBody>
      </p:sp>
    </p:spTree>
    <p:extLst>
      <p:ext uri="{BB962C8B-B14F-4D97-AF65-F5344CB8AC3E}">
        <p14:creationId xmlns:p14="http://schemas.microsoft.com/office/powerpoint/2010/main" val="387530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84A60B2-4913-4BF4-B959-392AE493DE9F}"/>
              </a:ext>
            </a:extLst>
          </p:cNvPr>
          <p:cNvSpPr>
            <a:spLocks noGrp="1" noChangeArrowheads="1"/>
          </p:cNvSpPr>
          <p:nvPr>
            <p:ph type="dt" idx="10"/>
          </p:nvPr>
        </p:nvSpPr>
        <p:spPr>
          <a:ln/>
        </p:spPr>
        <p:txBody>
          <a:bodyPr/>
          <a:lstStyle>
            <a:lvl1pPr>
              <a:defRPr/>
            </a:lvl1pPr>
          </a:lstStyle>
          <a:p>
            <a:pPr>
              <a:defRPr/>
            </a:pPr>
            <a:fld id="{DFBFE82F-3AAA-49D2-85CC-C83CDAD4F5AE}" type="datetime1">
              <a:rPr lang="fr-FR"/>
              <a:pPr>
                <a:defRPr/>
              </a:pPr>
              <a:t>05/06/2021</a:t>
            </a:fld>
            <a:endParaRPr lang="fr-FR"/>
          </a:p>
        </p:txBody>
      </p:sp>
      <p:sp>
        <p:nvSpPr>
          <p:cNvPr id="3" name="Rectangle 7">
            <a:extLst>
              <a:ext uri="{FF2B5EF4-FFF2-40B4-BE49-F238E27FC236}">
                <a16:creationId xmlns:a16="http://schemas.microsoft.com/office/drawing/2014/main" id="{63D130C8-F787-4430-BECB-69055D30DA2C}"/>
              </a:ext>
            </a:extLst>
          </p:cNvPr>
          <p:cNvSpPr>
            <a:spLocks noGrp="1" noChangeArrowheads="1"/>
          </p:cNvSpPr>
          <p:nvPr>
            <p:ph type="sldNum" idx="11"/>
          </p:nvPr>
        </p:nvSpPr>
        <p:spPr>
          <a:ln/>
        </p:spPr>
        <p:txBody>
          <a:bodyPr/>
          <a:lstStyle>
            <a:lvl1pPr>
              <a:defRPr/>
            </a:lvl1pPr>
          </a:lstStyle>
          <a:p>
            <a:pPr>
              <a:defRPr/>
            </a:pPr>
            <a:fld id="{A2879DB9-A880-452E-A227-001C5141CE6A}" type="slidenum">
              <a:rPr lang="fr-FR" altLang="fr-FR"/>
              <a:pPr>
                <a:defRPr/>
              </a:pPr>
              <a:t>‹#›</a:t>
            </a:fld>
            <a:endParaRPr lang="fr-FR" altLang="fr-FR"/>
          </a:p>
        </p:txBody>
      </p:sp>
    </p:spTree>
    <p:extLst>
      <p:ext uri="{BB962C8B-B14F-4D97-AF65-F5344CB8AC3E}">
        <p14:creationId xmlns:p14="http://schemas.microsoft.com/office/powerpoint/2010/main" val="417851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p:spPr>
        <p:txBody>
          <a:bodyPr anchor="b"/>
          <a:lstStyle>
            <a:lvl1pPr algn="l">
              <a:defRPr sz="1500" b="1"/>
            </a:lvl1pPr>
          </a:lstStyle>
          <a:p>
            <a:r>
              <a:rPr lang="fr-FR"/>
              <a:t>Cliquez pour modifier le style du titre</a:t>
            </a:r>
          </a:p>
        </p:txBody>
      </p:sp>
      <p:sp>
        <p:nvSpPr>
          <p:cNvPr id="3" name="Espace réservé du contenu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Rectangle 6">
            <a:extLst>
              <a:ext uri="{FF2B5EF4-FFF2-40B4-BE49-F238E27FC236}">
                <a16:creationId xmlns:a16="http://schemas.microsoft.com/office/drawing/2014/main" id="{D9A163E1-0641-40E4-8602-201E4986A805}"/>
              </a:ext>
            </a:extLst>
          </p:cNvPr>
          <p:cNvSpPr>
            <a:spLocks noGrp="1" noChangeArrowheads="1"/>
          </p:cNvSpPr>
          <p:nvPr>
            <p:ph type="dt" idx="10"/>
          </p:nvPr>
        </p:nvSpPr>
        <p:spPr>
          <a:ln/>
        </p:spPr>
        <p:txBody>
          <a:bodyPr/>
          <a:lstStyle>
            <a:lvl1pPr>
              <a:defRPr/>
            </a:lvl1pPr>
          </a:lstStyle>
          <a:p>
            <a:pPr>
              <a:defRPr/>
            </a:pPr>
            <a:fld id="{33E87909-145C-46F1-817C-7A68922917F4}" type="datetime1">
              <a:rPr lang="fr-FR"/>
              <a:pPr>
                <a:defRPr/>
              </a:pPr>
              <a:t>05/06/2021</a:t>
            </a:fld>
            <a:endParaRPr lang="fr-FR"/>
          </a:p>
        </p:txBody>
      </p:sp>
      <p:sp>
        <p:nvSpPr>
          <p:cNvPr id="6" name="Rectangle 7">
            <a:extLst>
              <a:ext uri="{FF2B5EF4-FFF2-40B4-BE49-F238E27FC236}">
                <a16:creationId xmlns:a16="http://schemas.microsoft.com/office/drawing/2014/main" id="{57D60770-ACCE-450F-B4B8-319B3F727E38}"/>
              </a:ext>
            </a:extLst>
          </p:cNvPr>
          <p:cNvSpPr>
            <a:spLocks noGrp="1" noChangeArrowheads="1"/>
          </p:cNvSpPr>
          <p:nvPr>
            <p:ph type="sldNum" idx="11"/>
          </p:nvPr>
        </p:nvSpPr>
        <p:spPr>
          <a:ln/>
        </p:spPr>
        <p:txBody>
          <a:bodyPr/>
          <a:lstStyle>
            <a:lvl1pPr>
              <a:defRPr/>
            </a:lvl1pPr>
          </a:lstStyle>
          <a:p>
            <a:pPr>
              <a:defRPr/>
            </a:pPr>
            <a:fld id="{3EF0B795-FEA1-4F23-818B-216A5D0F1F67}" type="slidenum">
              <a:rPr lang="fr-FR" altLang="fr-FR"/>
              <a:pPr>
                <a:defRPr/>
              </a:pPr>
              <a:t>‹#›</a:t>
            </a:fld>
            <a:endParaRPr lang="fr-FR" altLang="fr-FR"/>
          </a:p>
        </p:txBody>
      </p:sp>
    </p:spTree>
    <p:extLst>
      <p:ext uri="{BB962C8B-B14F-4D97-AF65-F5344CB8AC3E}">
        <p14:creationId xmlns:p14="http://schemas.microsoft.com/office/powerpoint/2010/main" val="118216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15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Rectangle 6">
            <a:extLst>
              <a:ext uri="{FF2B5EF4-FFF2-40B4-BE49-F238E27FC236}">
                <a16:creationId xmlns:a16="http://schemas.microsoft.com/office/drawing/2014/main" id="{DB40AD6B-C039-4AA7-ADE9-9B582754DBF1}"/>
              </a:ext>
            </a:extLst>
          </p:cNvPr>
          <p:cNvSpPr>
            <a:spLocks noGrp="1" noChangeArrowheads="1"/>
          </p:cNvSpPr>
          <p:nvPr>
            <p:ph type="dt" idx="10"/>
          </p:nvPr>
        </p:nvSpPr>
        <p:spPr>
          <a:ln/>
        </p:spPr>
        <p:txBody>
          <a:bodyPr/>
          <a:lstStyle>
            <a:lvl1pPr>
              <a:defRPr/>
            </a:lvl1pPr>
          </a:lstStyle>
          <a:p>
            <a:pPr>
              <a:defRPr/>
            </a:pPr>
            <a:fld id="{E40A344C-8859-4AE0-8A3D-858E556B2486}" type="datetime1">
              <a:rPr lang="fr-FR"/>
              <a:pPr>
                <a:defRPr/>
              </a:pPr>
              <a:t>05/06/2021</a:t>
            </a:fld>
            <a:endParaRPr lang="fr-FR"/>
          </a:p>
        </p:txBody>
      </p:sp>
      <p:sp>
        <p:nvSpPr>
          <p:cNvPr id="6" name="Rectangle 7">
            <a:extLst>
              <a:ext uri="{FF2B5EF4-FFF2-40B4-BE49-F238E27FC236}">
                <a16:creationId xmlns:a16="http://schemas.microsoft.com/office/drawing/2014/main" id="{F38C0052-F8E0-4D8C-B109-211C40CC9A42}"/>
              </a:ext>
            </a:extLst>
          </p:cNvPr>
          <p:cNvSpPr>
            <a:spLocks noGrp="1" noChangeArrowheads="1"/>
          </p:cNvSpPr>
          <p:nvPr>
            <p:ph type="sldNum" idx="11"/>
          </p:nvPr>
        </p:nvSpPr>
        <p:spPr>
          <a:ln/>
        </p:spPr>
        <p:txBody>
          <a:bodyPr/>
          <a:lstStyle>
            <a:lvl1pPr>
              <a:defRPr/>
            </a:lvl1pPr>
          </a:lstStyle>
          <a:p>
            <a:pPr>
              <a:defRPr/>
            </a:pPr>
            <a:fld id="{A4D1A5A3-D15E-4479-B3B0-FCAE55121AA7}" type="slidenum">
              <a:rPr lang="fr-FR" altLang="fr-FR"/>
              <a:pPr>
                <a:defRPr/>
              </a:pPr>
              <a:t>‹#›</a:t>
            </a:fld>
            <a:endParaRPr lang="fr-FR" altLang="fr-FR"/>
          </a:p>
        </p:txBody>
      </p:sp>
    </p:spTree>
    <p:extLst>
      <p:ext uri="{BB962C8B-B14F-4D97-AF65-F5344CB8AC3E}">
        <p14:creationId xmlns:p14="http://schemas.microsoft.com/office/powerpoint/2010/main" val="125327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85128A2E-E04C-412F-B28B-BA1A01F40AEA}"/>
              </a:ext>
            </a:extLst>
          </p:cNvPr>
          <p:cNvSpPr>
            <a:spLocks noChangeArrowheads="1"/>
          </p:cNvSpPr>
          <p:nvPr/>
        </p:nvSpPr>
        <p:spPr bwMode="auto">
          <a:xfrm>
            <a:off x="0" y="1235075"/>
            <a:ext cx="9144000" cy="31908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r-FR" altLang="fr-FR" sz="1350"/>
          </a:p>
        </p:txBody>
      </p:sp>
      <p:sp>
        <p:nvSpPr>
          <p:cNvPr id="1027" name="Rectangle 2">
            <a:extLst>
              <a:ext uri="{FF2B5EF4-FFF2-40B4-BE49-F238E27FC236}">
                <a16:creationId xmlns:a16="http://schemas.microsoft.com/office/drawing/2014/main" id="{9B510AF5-7F94-49A4-806C-05361FF31C58}"/>
              </a:ext>
            </a:extLst>
          </p:cNvPr>
          <p:cNvSpPr>
            <a:spLocks noChangeArrowheads="1"/>
          </p:cNvSpPr>
          <p:nvPr/>
        </p:nvSpPr>
        <p:spPr bwMode="auto">
          <a:xfrm>
            <a:off x="0" y="1279525"/>
            <a:ext cx="533400" cy="228600"/>
          </a:xfrm>
          <a:prstGeom prst="rect">
            <a:avLst/>
          </a:prstGeom>
          <a:solidFill>
            <a:srgbClr val="C050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r-FR" altLang="fr-FR" sz="1350"/>
          </a:p>
        </p:txBody>
      </p:sp>
      <p:sp>
        <p:nvSpPr>
          <p:cNvPr id="1028" name="Rectangle 3">
            <a:extLst>
              <a:ext uri="{FF2B5EF4-FFF2-40B4-BE49-F238E27FC236}">
                <a16:creationId xmlns:a16="http://schemas.microsoft.com/office/drawing/2014/main" id="{40603AA4-034F-4B61-8AAA-FD46A759E464}"/>
              </a:ext>
            </a:extLst>
          </p:cNvPr>
          <p:cNvSpPr>
            <a:spLocks noChangeArrowheads="1"/>
          </p:cNvSpPr>
          <p:nvPr/>
        </p:nvSpPr>
        <p:spPr bwMode="auto">
          <a:xfrm>
            <a:off x="590550" y="1279525"/>
            <a:ext cx="8553450" cy="228600"/>
          </a:xfrm>
          <a:prstGeom prst="rect">
            <a:avLst/>
          </a:pr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r-FR" altLang="fr-FR" sz="1350"/>
          </a:p>
        </p:txBody>
      </p:sp>
      <p:sp>
        <p:nvSpPr>
          <p:cNvPr id="1029" name="Rectangle 4">
            <a:extLst>
              <a:ext uri="{FF2B5EF4-FFF2-40B4-BE49-F238E27FC236}">
                <a16:creationId xmlns:a16="http://schemas.microsoft.com/office/drawing/2014/main" id="{7182EFCC-76C0-4194-9A1C-68D5C6B803DF}"/>
              </a:ext>
            </a:extLst>
          </p:cNvPr>
          <p:cNvSpPr>
            <a:spLocks noGrp="1" noChangeArrowheads="1"/>
          </p:cNvSpPr>
          <p:nvPr>
            <p:ph type="title"/>
          </p:nvPr>
        </p:nvSpPr>
        <p:spPr bwMode="auto">
          <a:xfrm>
            <a:off x="609601" y="228602"/>
            <a:ext cx="81518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fr-FR"/>
              <a:t>Click to edit the title text format</a:t>
            </a:r>
          </a:p>
        </p:txBody>
      </p:sp>
      <p:sp>
        <p:nvSpPr>
          <p:cNvPr id="1030" name="Rectangle 5">
            <a:extLst>
              <a:ext uri="{FF2B5EF4-FFF2-40B4-BE49-F238E27FC236}">
                <a16:creationId xmlns:a16="http://schemas.microsoft.com/office/drawing/2014/main" id="{68683CF5-D3B9-4925-A981-93784C7D4E64}"/>
              </a:ext>
            </a:extLst>
          </p:cNvPr>
          <p:cNvSpPr>
            <a:spLocks noGrp="1" noChangeArrowheads="1"/>
          </p:cNvSpPr>
          <p:nvPr>
            <p:ph type="body" idx="1"/>
          </p:nvPr>
        </p:nvSpPr>
        <p:spPr bwMode="auto">
          <a:xfrm>
            <a:off x="612776" y="1600202"/>
            <a:ext cx="81518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fr-FR"/>
              <a:t>Click to edit the outline text format</a:t>
            </a:r>
          </a:p>
          <a:p>
            <a:pPr lvl="1"/>
            <a:r>
              <a:rPr lang="en-GB" altLang="fr-FR"/>
              <a:t>Second Outline Level</a:t>
            </a:r>
          </a:p>
          <a:p>
            <a:pPr lvl="2"/>
            <a:r>
              <a:rPr lang="en-GB" altLang="fr-FR"/>
              <a:t>Third Outline Level</a:t>
            </a:r>
          </a:p>
          <a:p>
            <a:pPr lvl="3"/>
            <a:r>
              <a:rPr lang="en-GB" altLang="fr-FR"/>
              <a:t>Fourth Outline Level</a:t>
            </a:r>
          </a:p>
          <a:p>
            <a:pPr lvl="4"/>
            <a:r>
              <a:rPr lang="en-GB" altLang="fr-FR"/>
              <a:t>Fifth Outline Level</a:t>
            </a:r>
          </a:p>
          <a:p>
            <a:pPr lvl="4"/>
            <a:r>
              <a:rPr lang="en-GB" altLang="fr-FR"/>
              <a:t>Sixth Outline Level</a:t>
            </a:r>
          </a:p>
          <a:p>
            <a:pPr lvl="4"/>
            <a:r>
              <a:rPr lang="en-GB" altLang="fr-FR"/>
              <a:t>Seventh Outline Level</a:t>
            </a:r>
          </a:p>
        </p:txBody>
      </p:sp>
      <p:sp>
        <p:nvSpPr>
          <p:cNvPr id="2" name="Rectangle 6">
            <a:extLst>
              <a:ext uri="{FF2B5EF4-FFF2-40B4-BE49-F238E27FC236}">
                <a16:creationId xmlns:a16="http://schemas.microsoft.com/office/drawing/2014/main" id="{6BCCD2B8-794B-46CB-AD2F-1BF9D4CB90CA}"/>
              </a:ext>
            </a:extLst>
          </p:cNvPr>
          <p:cNvSpPr>
            <a:spLocks noGrp="1" noChangeArrowheads="1"/>
          </p:cNvSpPr>
          <p:nvPr>
            <p:ph type="dt"/>
          </p:nvPr>
        </p:nvSpPr>
        <p:spPr bwMode="auto">
          <a:xfrm>
            <a:off x="6096001" y="6248400"/>
            <a:ext cx="2665413"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336947" algn="l"/>
                <a:tab pos="673894" algn="l"/>
                <a:tab pos="1010841" algn="l"/>
                <a:tab pos="1347788" algn="l"/>
                <a:tab pos="1684735" algn="l"/>
              </a:tabLst>
              <a:defRPr sz="1050">
                <a:solidFill>
                  <a:srgbClr val="1F497D"/>
                </a:solidFill>
                <a:latin typeface="+mn-lt"/>
                <a:ea typeface="DejaVu Sans" charset="0"/>
                <a:cs typeface="DejaVu Sans" charset="0"/>
              </a:defRPr>
            </a:lvl1pPr>
          </a:lstStyle>
          <a:p>
            <a:pPr>
              <a:defRPr/>
            </a:pPr>
            <a:fld id="{7C58E5DD-91D9-4F35-9E42-4289FDE0CE76}" type="datetime1">
              <a:rPr lang="fr-FR"/>
              <a:pPr>
                <a:defRPr/>
              </a:pPr>
              <a:t>05/06/2021</a:t>
            </a:fld>
            <a:endParaRPr lang="fr-FR"/>
          </a:p>
        </p:txBody>
      </p:sp>
      <p:sp>
        <p:nvSpPr>
          <p:cNvPr id="4103" name="Rectangle 7">
            <a:extLst>
              <a:ext uri="{FF2B5EF4-FFF2-40B4-BE49-F238E27FC236}">
                <a16:creationId xmlns:a16="http://schemas.microsoft.com/office/drawing/2014/main" id="{AEF57D5D-AF51-42C5-B59C-1B88A7DBD119}"/>
              </a:ext>
            </a:extLst>
          </p:cNvPr>
          <p:cNvSpPr>
            <a:spLocks noGrp="1" noChangeArrowheads="1"/>
          </p:cNvSpPr>
          <p:nvPr>
            <p:ph type="sldNum"/>
          </p:nvPr>
        </p:nvSpPr>
        <p:spPr bwMode="auto">
          <a:xfrm>
            <a:off x="1" y="1271590"/>
            <a:ext cx="531813" cy="242887"/>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ctr" eaLnBrk="1" hangingPunct="1">
              <a:buSzPct val="100000"/>
              <a:defRPr sz="1050" b="1">
                <a:solidFill>
                  <a:srgbClr val="FFFFFF"/>
                </a:solidFill>
                <a:latin typeface="Tw Cen MT" panose="020B0602020104020603" pitchFamily="34" charset="0"/>
                <a:cs typeface="DejaVu Sans" charset="0"/>
              </a:defRPr>
            </a:lvl1pPr>
          </a:lstStyle>
          <a:p>
            <a:pPr>
              <a:defRPr/>
            </a:pPr>
            <a:fld id="{029DE20F-F1F1-46E9-8A39-05C4BAF3EE65}" type="slidenum">
              <a:rPr lang="fr-FR" altLang="fr-FR"/>
              <a:pPr>
                <a:defRPr/>
              </a:pPr>
              <a:t>‹#›</a:t>
            </a:fld>
            <a:endParaRPr lang="fr-FR" altLang="fr-FR"/>
          </a:p>
        </p:txBody>
      </p:sp>
      <p:sp>
        <p:nvSpPr>
          <p:cNvPr id="1033" name="Text Box 8">
            <a:extLst>
              <a:ext uri="{FF2B5EF4-FFF2-40B4-BE49-F238E27FC236}">
                <a16:creationId xmlns:a16="http://schemas.microsoft.com/office/drawing/2014/main" id="{BB69072D-71B9-4581-8694-536A41350EC9}"/>
              </a:ext>
            </a:extLst>
          </p:cNvPr>
          <p:cNvSpPr txBox="1">
            <a:spLocks noChangeArrowheads="1"/>
          </p:cNvSpPr>
          <p:nvPr/>
        </p:nvSpPr>
        <p:spPr bwMode="auto">
          <a:xfrm>
            <a:off x="609601" y="6248402"/>
            <a:ext cx="5421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r-FR" altLang="fr-FR" sz="1350"/>
          </a:p>
        </p:txBody>
      </p:sp>
    </p:spTree>
    <p:extLst>
      <p:ext uri="{BB962C8B-B14F-4D97-AF65-F5344CB8AC3E}">
        <p14:creationId xmlns:p14="http://schemas.microsoft.com/office/powerpoint/2010/main" val="133081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336947" rtl="0" eaLnBrk="0" fontAlgn="base" hangingPunct="0">
        <a:spcBef>
          <a:spcPct val="0"/>
        </a:spcBef>
        <a:spcAft>
          <a:spcPct val="0"/>
        </a:spcAft>
        <a:buClr>
          <a:srgbClr val="000000"/>
        </a:buClr>
        <a:buSzPct val="100000"/>
        <a:buFont typeface="Times New Roman" panose="02020603050405020304" pitchFamily="18" charset="0"/>
        <a:defRPr sz="3300">
          <a:solidFill>
            <a:srgbClr val="1F497D"/>
          </a:solidFill>
          <a:latin typeface="+mj-lt"/>
          <a:ea typeface="+mj-ea"/>
          <a:cs typeface="+mj-cs"/>
        </a:defRPr>
      </a:lvl1pPr>
      <a:lvl2pPr algn="l" defTabSz="336947" rtl="0" eaLnBrk="0" fontAlgn="base" hangingPunct="0">
        <a:spcBef>
          <a:spcPct val="0"/>
        </a:spcBef>
        <a:spcAft>
          <a:spcPct val="0"/>
        </a:spcAft>
        <a:buClr>
          <a:srgbClr val="000000"/>
        </a:buClr>
        <a:buSzPct val="100000"/>
        <a:buFont typeface="Times New Roman" panose="02020603050405020304" pitchFamily="18" charset="0"/>
        <a:defRPr sz="3300">
          <a:solidFill>
            <a:srgbClr val="1F497D"/>
          </a:solidFill>
          <a:latin typeface="Tw Cen MT" pitchFamily="32" charset="0"/>
          <a:ea typeface="Droid Sans Fallback" charset="0"/>
          <a:cs typeface="Droid Sans Fallback" charset="0"/>
        </a:defRPr>
      </a:lvl2pPr>
      <a:lvl3pPr algn="l" defTabSz="336947" rtl="0" eaLnBrk="0" fontAlgn="base" hangingPunct="0">
        <a:spcBef>
          <a:spcPct val="0"/>
        </a:spcBef>
        <a:spcAft>
          <a:spcPct val="0"/>
        </a:spcAft>
        <a:buClr>
          <a:srgbClr val="000000"/>
        </a:buClr>
        <a:buSzPct val="100000"/>
        <a:buFont typeface="Times New Roman" panose="02020603050405020304" pitchFamily="18" charset="0"/>
        <a:defRPr sz="3300">
          <a:solidFill>
            <a:srgbClr val="1F497D"/>
          </a:solidFill>
          <a:latin typeface="Tw Cen MT" pitchFamily="32" charset="0"/>
          <a:ea typeface="Droid Sans Fallback" charset="0"/>
          <a:cs typeface="Droid Sans Fallback" charset="0"/>
        </a:defRPr>
      </a:lvl3pPr>
      <a:lvl4pPr algn="l" defTabSz="336947" rtl="0" eaLnBrk="0" fontAlgn="base" hangingPunct="0">
        <a:spcBef>
          <a:spcPct val="0"/>
        </a:spcBef>
        <a:spcAft>
          <a:spcPct val="0"/>
        </a:spcAft>
        <a:buClr>
          <a:srgbClr val="000000"/>
        </a:buClr>
        <a:buSzPct val="100000"/>
        <a:buFont typeface="Times New Roman" panose="02020603050405020304" pitchFamily="18" charset="0"/>
        <a:defRPr sz="3300">
          <a:solidFill>
            <a:srgbClr val="1F497D"/>
          </a:solidFill>
          <a:latin typeface="Tw Cen MT" pitchFamily="32" charset="0"/>
          <a:ea typeface="Droid Sans Fallback" charset="0"/>
          <a:cs typeface="Droid Sans Fallback" charset="0"/>
        </a:defRPr>
      </a:lvl4pPr>
      <a:lvl5pPr algn="l" defTabSz="336947" rtl="0" eaLnBrk="0" fontAlgn="base" hangingPunct="0">
        <a:spcBef>
          <a:spcPct val="0"/>
        </a:spcBef>
        <a:spcAft>
          <a:spcPct val="0"/>
        </a:spcAft>
        <a:buClr>
          <a:srgbClr val="000000"/>
        </a:buClr>
        <a:buSzPct val="100000"/>
        <a:buFont typeface="Times New Roman" panose="02020603050405020304" pitchFamily="18" charset="0"/>
        <a:defRPr sz="3300">
          <a:solidFill>
            <a:srgbClr val="1F497D"/>
          </a:solidFill>
          <a:latin typeface="Tw Cen MT" pitchFamily="32" charset="0"/>
          <a:ea typeface="Droid Sans Fallback" charset="0"/>
          <a:cs typeface="Droid Sans Fallback" charset="0"/>
        </a:defRPr>
      </a:lvl5pPr>
      <a:lvl6pPr marL="1885950" indent="-171450" algn="l" defTabSz="336947" rtl="0" eaLnBrk="0" fontAlgn="base" hangingPunct="0">
        <a:spcBef>
          <a:spcPct val="0"/>
        </a:spcBef>
        <a:spcAft>
          <a:spcPct val="0"/>
        </a:spcAft>
        <a:buClr>
          <a:srgbClr val="000000"/>
        </a:buClr>
        <a:buSzPct val="100000"/>
        <a:buFont typeface="Times New Roman" pitchFamily="16" charset="0"/>
        <a:defRPr sz="3300">
          <a:solidFill>
            <a:srgbClr val="1F497D"/>
          </a:solidFill>
          <a:latin typeface="Tw Cen MT" pitchFamily="32" charset="0"/>
          <a:ea typeface="Droid Sans Fallback" charset="0"/>
          <a:cs typeface="Droid Sans Fallback" charset="0"/>
        </a:defRPr>
      </a:lvl6pPr>
      <a:lvl7pPr marL="2228850" indent="-171450" algn="l" defTabSz="336947" rtl="0" eaLnBrk="0" fontAlgn="base" hangingPunct="0">
        <a:spcBef>
          <a:spcPct val="0"/>
        </a:spcBef>
        <a:spcAft>
          <a:spcPct val="0"/>
        </a:spcAft>
        <a:buClr>
          <a:srgbClr val="000000"/>
        </a:buClr>
        <a:buSzPct val="100000"/>
        <a:buFont typeface="Times New Roman" pitchFamily="16" charset="0"/>
        <a:defRPr sz="3300">
          <a:solidFill>
            <a:srgbClr val="1F497D"/>
          </a:solidFill>
          <a:latin typeface="Tw Cen MT" pitchFamily="32" charset="0"/>
          <a:ea typeface="Droid Sans Fallback" charset="0"/>
          <a:cs typeface="Droid Sans Fallback" charset="0"/>
        </a:defRPr>
      </a:lvl7pPr>
      <a:lvl8pPr marL="2571750" indent="-171450" algn="l" defTabSz="336947" rtl="0" eaLnBrk="0" fontAlgn="base" hangingPunct="0">
        <a:spcBef>
          <a:spcPct val="0"/>
        </a:spcBef>
        <a:spcAft>
          <a:spcPct val="0"/>
        </a:spcAft>
        <a:buClr>
          <a:srgbClr val="000000"/>
        </a:buClr>
        <a:buSzPct val="100000"/>
        <a:buFont typeface="Times New Roman" pitchFamily="16" charset="0"/>
        <a:defRPr sz="3300">
          <a:solidFill>
            <a:srgbClr val="1F497D"/>
          </a:solidFill>
          <a:latin typeface="Tw Cen MT" pitchFamily="32" charset="0"/>
          <a:ea typeface="Droid Sans Fallback" charset="0"/>
          <a:cs typeface="Droid Sans Fallback" charset="0"/>
        </a:defRPr>
      </a:lvl8pPr>
      <a:lvl9pPr marL="2914650" indent="-171450" algn="l" defTabSz="336947" rtl="0" eaLnBrk="0" fontAlgn="base" hangingPunct="0">
        <a:spcBef>
          <a:spcPct val="0"/>
        </a:spcBef>
        <a:spcAft>
          <a:spcPct val="0"/>
        </a:spcAft>
        <a:buClr>
          <a:srgbClr val="000000"/>
        </a:buClr>
        <a:buSzPct val="100000"/>
        <a:buFont typeface="Times New Roman" pitchFamily="16" charset="0"/>
        <a:defRPr sz="3300">
          <a:solidFill>
            <a:srgbClr val="1F497D"/>
          </a:solidFill>
          <a:latin typeface="Tw Cen MT" pitchFamily="32" charset="0"/>
          <a:ea typeface="Droid Sans Fallback" charset="0"/>
          <a:cs typeface="Droid Sans Fallback" charset="0"/>
        </a:defRPr>
      </a:lvl9pPr>
    </p:titleStyle>
    <p:bodyStyle>
      <a:lvl1pPr marL="257175" indent="-257175" algn="l" defTabSz="336947" rtl="0" eaLnBrk="0" fontAlgn="base" hangingPunct="0">
        <a:spcBef>
          <a:spcPts val="525"/>
        </a:spcBef>
        <a:spcAft>
          <a:spcPct val="0"/>
        </a:spcAft>
        <a:buClr>
          <a:srgbClr val="000000"/>
        </a:buClr>
        <a:buSzPct val="100000"/>
        <a:buFont typeface="Times New Roman" panose="02020603050405020304" pitchFamily="18" charset="0"/>
        <a:buChar char="•"/>
        <a:defRPr sz="2175">
          <a:solidFill>
            <a:srgbClr val="000000"/>
          </a:solidFill>
          <a:latin typeface="+mn-lt"/>
          <a:ea typeface="+mn-ea"/>
          <a:cs typeface="+mn-cs"/>
        </a:defRPr>
      </a:lvl1pPr>
      <a:lvl2pPr marL="557213" indent="-214313" algn="l" defTabSz="336947" rtl="0" eaLnBrk="0" fontAlgn="base" hangingPunct="0">
        <a:spcBef>
          <a:spcPts val="413"/>
        </a:spcBef>
        <a:spcAft>
          <a:spcPct val="0"/>
        </a:spcAft>
        <a:buClr>
          <a:srgbClr val="000000"/>
        </a:buClr>
        <a:buSzPct val="100000"/>
        <a:buFont typeface="Times New Roman" panose="02020603050405020304" pitchFamily="18" charset="0"/>
        <a:buChar char="–"/>
        <a:defRPr sz="1950">
          <a:solidFill>
            <a:srgbClr val="000000"/>
          </a:solidFill>
          <a:latin typeface="+mn-lt"/>
          <a:ea typeface="+mn-ea"/>
          <a:cs typeface="+mn-cs"/>
        </a:defRPr>
      </a:lvl2pPr>
      <a:lvl3pPr marL="857250" indent="-171450" algn="l" defTabSz="336947" rtl="0" eaLnBrk="0" fontAlgn="base" hangingPunct="0">
        <a:spcBef>
          <a:spcPts val="375"/>
        </a:spcBef>
        <a:spcAft>
          <a:spcPct val="0"/>
        </a:spcAft>
        <a:buClr>
          <a:srgbClr val="000000"/>
        </a:buClr>
        <a:buSzPct val="100000"/>
        <a:buFont typeface="Times New Roman" panose="02020603050405020304" pitchFamily="18" charset="0"/>
        <a:buChar char="•"/>
        <a:defRPr sz="1725">
          <a:solidFill>
            <a:srgbClr val="000000"/>
          </a:solidFill>
          <a:latin typeface="+mn-lt"/>
          <a:ea typeface="+mn-ea"/>
          <a:cs typeface="+mn-cs"/>
        </a:defRPr>
      </a:lvl3pPr>
      <a:lvl4pPr marL="1200150" indent="-171450" algn="l" defTabSz="336947" rtl="0" eaLnBrk="0" fontAlgn="base" hangingPunct="0">
        <a:spcBef>
          <a:spcPts val="300"/>
        </a:spcBef>
        <a:spcAft>
          <a:spcPct val="0"/>
        </a:spcAft>
        <a:buClr>
          <a:srgbClr val="000000"/>
        </a:buClr>
        <a:buSzPct val="100000"/>
        <a:buFont typeface="Times New Roman" panose="02020603050405020304" pitchFamily="18" charset="0"/>
        <a:buChar char="–"/>
        <a:defRPr sz="1500">
          <a:solidFill>
            <a:srgbClr val="000000"/>
          </a:solidFill>
          <a:latin typeface="+mn-lt"/>
          <a:ea typeface="+mn-ea"/>
          <a:cs typeface="+mn-cs"/>
        </a:defRPr>
      </a:lvl4pPr>
      <a:lvl5pPr marL="1543050" indent="-171450" algn="l" defTabSz="336947" rtl="0" eaLnBrk="0" fontAlgn="base" hangingPunct="0">
        <a:spcBef>
          <a:spcPts val="300"/>
        </a:spcBef>
        <a:spcAft>
          <a:spcPct val="0"/>
        </a:spcAft>
        <a:buClr>
          <a:srgbClr val="000000"/>
        </a:buClr>
        <a:buSzPct val="100000"/>
        <a:buFont typeface="Times New Roman" panose="02020603050405020304" pitchFamily="18" charset="0"/>
        <a:buChar char="»"/>
        <a:defRPr sz="1500">
          <a:solidFill>
            <a:srgbClr val="000000"/>
          </a:solidFill>
          <a:latin typeface="+mn-lt"/>
          <a:ea typeface="+mn-ea"/>
          <a:cs typeface="+mn-cs"/>
        </a:defRPr>
      </a:lvl5pPr>
      <a:lvl6pPr marL="1885950" indent="-171450" algn="l" defTabSz="336947" rtl="0" eaLnBrk="0" fontAlgn="base" hangingPunct="0">
        <a:spcBef>
          <a:spcPts val="300"/>
        </a:spcBef>
        <a:spcAft>
          <a:spcPct val="0"/>
        </a:spcAft>
        <a:buClr>
          <a:srgbClr val="000000"/>
        </a:buClr>
        <a:buSzPct val="100000"/>
        <a:buFont typeface="Times New Roman" pitchFamily="16" charset="0"/>
        <a:defRPr sz="1500">
          <a:solidFill>
            <a:srgbClr val="000000"/>
          </a:solidFill>
          <a:latin typeface="+mn-lt"/>
          <a:ea typeface="+mn-ea"/>
          <a:cs typeface="+mn-cs"/>
        </a:defRPr>
      </a:lvl6pPr>
      <a:lvl7pPr marL="2228850" indent="-171450" algn="l" defTabSz="336947" rtl="0" eaLnBrk="0" fontAlgn="base" hangingPunct="0">
        <a:spcBef>
          <a:spcPts val="300"/>
        </a:spcBef>
        <a:spcAft>
          <a:spcPct val="0"/>
        </a:spcAft>
        <a:buClr>
          <a:srgbClr val="000000"/>
        </a:buClr>
        <a:buSzPct val="100000"/>
        <a:buFont typeface="Times New Roman" pitchFamily="16" charset="0"/>
        <a:defRPr sz="1500">
          <a:solidFill>
            <a:srgbClr val="000000"/>
          </a:solidFill>
          <a:latin typeface="+mn-lt"/>
          <a:ea typeface="+mn-ea"/>
          <a:cs typeface="+mn-cs"/>
        </a:defRPr>
      </a:lvl7pPr>
      <a:lvl8pPr marL="2571750" indent="-171450" algn="l" defTabSz="336947" rtl="0" eaLnBrk="0" fontAlgn="base" hangingPunct="0">
        <a:spcBef>
          <a:spcPts val="300"/>
        </a:spcBef>
        <a:spcAft>
          <a:spcPct val="0"/>
        </a:spcAft>
        <a:buClr>
          <a:srgbClr val="000000"/>
        </a:buClr>
        <a:buSzPct val="100000"/>
        <a:buFont typeface="Times New Roman" pitchFamily="16" charset="0"/>
        <a:defRPr sz="1500">
          <a:solidFill>
            <a:srgbClr val="000000"/>
          </a:solidFill>
          <a:latin typeface="+mn-lt"/>
          <a:ea typeface="+mn-ea"/>
          <a:cs typeface="+mn-cs"/>
        </a:defRPr>
      </a:lvl8pPr>
      <a:lvl9pPr marL="2914650" indent="-171450" algn="l" defTabSz="336947" rtl="0" eaLnBrk="0" fontAlgn="base" hangingPunct="0">
        <a:spcBef>
          <a:spcPts val="300"/>
        </a:spcBef>
        <a:spcAft>
          <a:spcPct val="0"/>
        </a:spcAft>
        <a:buClr>
          <a:srgbClr val="000000"/>
        </a:buClr>
        <a:buSzPct val="100000"/>
        <a:buFont typeface="Times New Roman" pitchFamily="16" charset="0"/>
        <a:defRPr sz="1500">
          <a:solidFill>
            <a:srgbClr val="000000"/>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C6915-8BFA-4EA6-ADC5-30CDBC7906FD}" type="datetimeFigureOut">
              <a:rPr lang="fr-FR" smtClean="0"/>
              <a:t>05/06/2021</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65ADD-AD73-402C-A35A-3E0EB49BDC27}" type="slidenum">
              <a:rPr lang="fr-FR" smtClean="0"/>
              <a:t>‹#›</a:t>
            </a:fld>
            <a:endParaRPr lang="fr-FR"/>
          </a:p>
        </p:txBody>
      </p:sp>
    </p:spTree>
    <p:extLst>
      <p:ext uri="{BB962C8B-B14F-4D97-AF65-F5344CB8AC3E}">
        <p14:creationId xmlns:p14="http://schemas.microsoft.com/office/powerpoint/2010/main" val="33478271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re 1">
            <a:extLst>
              <a:ext uri="{FF2B5EF4-FFF2-40B4-BE49-F238E27FC236}">
                <a16:creationId xmlns:a16="http://schemas.microsoft.com/office/drawing/2014/main" id="{828328D5-6AC8-4CBE-B3B0-E76E3AFD8480}"/>
              </a:ext>
            </a:extLst>
          </p:cNvPr>
          <p:cNvSpPr>
            <a:spLocks noGrp="1" noChangeArrowheads="1"/>
          </p:cNvSpPr>
          <p:nvPr>
            <p:ph type="ctrTitle"/>
          </p:nvPr>
        </p:nvSpPr>
        <p:spPr/>
        <p:txBody>
          <a:bodyPr/>
          <a:lstStyle/>
          <a:p>
            <a:r>
              <a:rPr lang="fr-FR" altLang="fr-FR" b="1" dirty="0"/>
              <a:t>Chapitre 3 </a:t>
            </a:r>
            <a:br>
              <a:rPr lang="fr-FR" altLang="fr-FR" b="1" dirty="0"/>
            </a:br>
            <a:r>
              <a:rPr lang="fr-FR" altLang="fr-FR" b="1" dirty="0"/>
              <a:t>Planification de projet</a:t>
            </a:r>
          </a:p>
        </p:txBody>
      </p:sp>
      <p:sp>
        <p:nvSpPr>
          <p:cNvPr id="119811" name="Sous-titre 2">
            <a:extLst>
              <a:ext uri="{FF2B5EF4-FFF2-40B4-BE49-F238E27FC236}">
                <a16:creationId xmlns:a16="http://schemas.microsoft.com/office/drawing/2014/main" id="{68D1256F-ED3E-4BAF-B3BF-79DFEE011ACA}"/>
              </a:ext>
            </a:extLst>
          </p:cNvPr>
          <p:cNvSpPr>
            <a:spLocks noGrp="1" noChangeArrowheads="1"/>
          </p:cNvSpPr>
          <p:nvPr>
            <p:ph type="subTitle" idx="1"/>
          </p:nvPr>
        </p:nvSpPr>
        <p:spPr/>
        <p:txBody>
          <a:bodyPr/>
          <a:lstStyle/>
          <a:p>
            <a:endParaRPr lang="fr-FR" altLang="fr-FR"/>
          </a:p>
        </p:txBody>
      </p:sp>
      <p:sp>
        <p:nvSpPr>
          <p:cNvPr id="4" name="Espace réservé du numéro de diapositive 3">
            <a:extLst>
              <a:ext uri="{FF2B5EF4-FFF2-40B4-BE49-F238E27FC236}">
                <a16:creationId xmlns:a16="http://schemas.microsoft.com/office/drawing/2014/main" id="{9B8C193B-DDF1-4DE6-8048-2A3657E26DA0}"/>
              </a:ext>
            </a:extLst>
          </p:cNvPr>
          <p:cNvSpPr>
            <a:spLocks noGrp="1"/>
          </p:cNvSpPr>
          <p:nvPr>
            <p:ph type="sldNum" sz="quarter" idx="12"/>
          </p:nvPr>
        </p:nvSpPr>
        <p:spPr>
          <a:xfrm>
            <a:off x="9711929" y="5701905"/>
            <a:ext cx="983456" cy="273844"/>
          </a:xfrm>
        </p:spPr>
        <p:txBody>
          <a:bodyPr vert="horz" lIns="68580" tIns="34290" rIns="68580" bIns="34290" rtlCol="0" anchor="ct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buSzTx/>
              <a:defRPr/>
            </a:pPr>
            <a:fld id="{BB3B31A1-5050-47A4-8227-9AEA6FF3385D}" type="slidenum">
              <a:rPr lang="fr-FR" b="0" smtClean="0"/>
              <a:pPr>
                <a:buSzTx/>
                <a:defRPr/>
              </a:pPr>
              <a:t>1</a:t>
            </a:fld>
            <a:endParaRPr lang="fr-FR" b="0"/>
          </a:p>
        </p:txBody>
      </p:sp>
      <p:sp>
        <p:nvSpPr>
          <p:cNvPr id="119813" name="Text Box 5">
            <a:extLst>
              <a:ext uri="{FF2B5EF4-FFF2-40B4-BE49-F238E27FC236}">
                <a16:creationId xmlns:a16="http://schemas.microsoft.com/office/drawing/2014/main" id="{41E6CEB1-8E00-435A-BB0D-BA66DEBAEC9D}"/>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a:lnSpc>
                <a:spcPct val="80000"/>
              </a:lnSpc>
              <a:buSzPct val="100000"/>
            </a:pPr>
            <a:fld id="{AE4F7549-4825-4071-894E-3EF60409EC20}" type="slidenum">
              <a:rPr lang="fr-FR" altLang="fr-FR" sz="900" b="1">
                <a:solidFill>
                  <a:srgbClr val="FFFFFF"/>
                </a:solidFill>
                <a:latin typeface="Tw Cen MT" panose="020B0602020104020603" pitchFamily="34" charset="0"/>
              </a:rPr>
              <a:pPr algn="ctr">
                <a:lnSpc>
                  <a:spcPct val="80000"/>
                </a:lnSpc>
                <a:buSzPct val="100000"/>
              </a:pPr>
              <a:t>1</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954BD-1FFC-429D-99E8-E0E78EDAF0B3}"/>
              </a:ext>
            </a:extLst>
          </p:cNvPr>
          <p:cNvSpPr>
            <a:spLocks noGrp="1"/>
          </p:cNvSpPr>
          <p:nvPr>
            <p:ph type="title"/>
          </p:nvPr>
        </p:nvSpPr>
        <p:spPr>
          <a:xfrm>
            <a:off x="1375173" y="551855"/>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Définir le périmètre et créer le WBS (suite)</a:t>
            </a:r>
          </a:p>
        </p:txBody>
      </p:sp>
      <p:sp>
        <p:nvSpPr>
          <p:cNvPr id="130051" name="Espace réservé du contenu 2">
            <a:extLst>
              <a:ext uri="{FF2B5EF4-FFF2-40B4-BE49-F238E27FC236}">
                <a16:creationId xmlns:a16="http://schemas.microsoft.com/office/drawing/2014/main" id="{662D1F63-C307-4952-98EC-F053C297CF09}"/>
              </a:ext>
            </a:extLst>
          </p:cNvPr>
          <p:cNvSpPr>
            <a:spLocks noGrp="1" noChangeArrowheads="1"/>
          </p:cNvSpPr>
          <p:nvPr>
            <p:ph idx="1"/>
          </p:nvPr>
        </p:nvSpPr>
        <p:spPr>
          <a:xfrm>
            <a:off x="1375173" y="2538412"/>
            <a:ext cx="6360319" cy="2263379"/>
          </a:xfrm>
        </p:spPr>
        <p:txBody>
          <a:bodyPr/>
          <a:lstStyle/>
          <a:p>
            <a:pPr>
              <a:buClrTx/>
              <a:buFont typeface="Wingdings" panose="05000000000000000000" pitchFamily="2" charset="2"/>
              <a:buChar char="§"/>
            </a:pPr>
            <a:r>
              <a:rPr lang="fr-FR" altLang="fr-FR" sz="1575"/>
              <a:t> La décomposition est une </a:t>
            </a:r>
            <a:r>
              <a:rPr lang="fr-FR" altLang="fr-FR" sz="1575" b="1">
                <a:solidFill>
                  <a:srgbClr val="002060"/>
                </a:solidFill>
                <a:latin typeface="Aharoni" panose="02010803020104030203" pitchFamily="2" charset="-79"/>
                <a:cs typeface="Aharoni" panose="02010803020104030203" pitchFamily="2" charset="-79"/>
              </a:rPr>
              <a:t>technique utilisée pour diviser et subdiviser le contenu du projet en éléments plus petits et plus faciles à gérer.</a:t>
            </a:r>
          </a:p>
          <a:p>
            <a:pPr>
              <a:spcBef>
                <a:spcPts val="254"/>
              </a:spcBef>
              <a:buFont typeface="Arial" panose="020B0604020202020204" pitchFamily="34" charset="0"/>
              <a:buChar char="•"/>
            </a:pPr>
            <a:r>
              <a:rPr lang="fr-FR" altLang="fr-FR" sz="1575" b="1">
                <a:solidFill>
                  <a:srgbClr val="002060"/>
                </a:solidFill>
                <a:latin typeface="Aharoni" panose="02010803020104030203" pitchFamily="2" charset="-79"/>
                <a:cs typeface="Aharoni" panose="02010803020104030203" pitchFamily="2" charset="-79"/>
              </a:rPr>
              <a:t>Lot de travail renvoi au travail défini au plus bas niveau du WBS pour lequel le coût et la durée peuvent être estimées et gérées</a:t>
            </a:r>
          </a:p>
          <a:p>
            <a:pPr>
              <a:spcBef>
                <a:spcPts val="254"/>
              </a:spcBef>
              <a:buFont typeface="Arial" panose="020B0604020202020204" pitchFamily="34" charset="0"/>
              <a:buChar char="•"/>
            </a:pPr>
            <a:r>
              <a:rPr lang="fr-FR" altLang="fr-FR" sz="1575" b="1">
                <a:solidFill>
                  <a:srgbClr val="002060"/>
                </a:solidFill>
                <a:latin typeface="Aharoni" panose="02010803020104030203" pitchFamily="2" charset="-79"/>
                <a:cs typeface="Aharoni" panose="02010803020104030203" pitchFamily="2" charset="-79"/>
              </a:rPr>
              <a:t>La décomposition est une technique et l’outil pour la réaliser est le WBS.</a:t>
            </a:r>
          </a:p>
          <a:p>
            <a:pPr>
              <a:spcBef>
                <a:spcPts val="254"/>
              </a:spcBef>
              <a:buFont typeface="Arial" panose="020B0604020202020204" pitchFamily="34" charset="0"/>
              <a:buChar char="•"/>
            </a:pPr>
            <a:r>
              <a:rPr lang="fr-FR" altLang="fr-FR" sz="1575" b="1">
                <a:solidFill>
                  <a:srgbClr val="002060"/>
                </a:solidFill>
                <a:latin typeface="Aharoni" panose="02010803020104030203" pitchFamily="2" charset="-79"/>
                <a:cs typeface="Aharoni" panose="02010803020104030203" pitchFamily="2" charset="-79"/>
              </a:rPr>
              <a:t>Le WBS peut être représenté de plusieurs façon: en utilisant les phases ou les livrables principaux.</a:t>
            </a:r>
          </a:p>
          <a:p>
            <a:pPr>
              <a:buClrTx/>
              <a:buFont typeface="Wingdings" panose="05000000000000000000" pitchFamily="2" charset="2"/>
              <a:buChar char="§"/>
            </a:pPr>
            <a:br>
              <a:rPr lang="fr-FR" altLang="fr-FR" sz="1575"/>
            </a:br>
            <a:br>
              <a:rPr lang="fr-FR" altLang="fr-FR" sz="1575"/>
            </a:br>
            <a:br>
              <a:rPr lang="fr-FR" altLang="fr-FR" sz="1575"/>
            </a:br>
            <a:br>
              <a:rPr lang="fr-FR" altLang="fr-FR" sz="1575"/>
            </a:br>
            <a:br>
              <a:rPr lang="fr-FR" altLang="fr-FR" sz="1575"/>
            </a:br>
            <a:br>
              <a:rPr lang="fr-FR" altLang="fr-FR" sz="1575"/>
            </a:br>
            <a:br>
              <a:rPr lang="fr-FR" altLang="fr-FR" sz="1575"/>
            </a:br>
            <a:br>
              <a:rPr lang="fr-FR" altLang="fr-FR" sz="1575"/>
            </a:br>
            <a:br>
              <a:rPr lang="fr-FR" altLang="fr-FR" sz="1575"/>
            </a:br>
            <a:br>
              <a:rPr lang="fr-FR" altLang="fr-FR" sz="1575"/>
            </a:br>
            <a:endParaRPr lang="fr-FR" altLang="fr-FR" sz="1575" b="1"/>
          </a:p>
          <a:p>
            <a:pPr>
              <a:buClrTx/>
              <a:buFont typeface="Wingdings" panose="05000000000000000000" pitchFamily="2" charset="2"/>
              <a:buChar char="§"/>
            </a:pPr>
            <a:endParaRPr lang="fr-FR" altLang="fr-FR" sz="1575" b="1"/>
          </a:p>
        </p:txBody>
      </p:sp>
      <p:sp>
        <p:nvSpPr>
          <p:cNvPr id="4" name="Espace réservé du numéro de diapositive 3">
            <a:extLst>
              <a:ext uri="{FF2B5EF4-FFF2-40B4-BE49-F238E27FC236}">
                <a16:creationId xmlns:a16="http://schemas.microsoft.com/office/drawing/2014/main" id="{559E18C7-8A9F-4FE9-8221-D26E6F3389E6}"/>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F5026464-D6CC-4F48-9D0B-079CAF5AFE84}" type="slidenum">
              <a:rPr lang="fr-FR" b="0">
                <a:latin typeface="Tw Cen MT"/>
              </a:rPr>
              <a:pPr fontAlgn="base">
                <a:spcBef>
                  <a:spcPct val="0"/>
                </a:spcBef>
                <a:spcAft>
                  <a:spcPct val="0"/>
                </a:spcAft>
                <a:buSzTx/>
                <a:defRPr/>
              </a:pPr>
              <a:t>10</a:t>
            </a:fld>
            <a:endParaRPr lang="fr-FR" b="0">
              <a:latin typeface="Tw Cen MT"/>
            </a:endParaRPr>
          </a:p>
        </p:txBody>
      </p:sp>
      <p:pic>
        <p:nvPicPr>
          <p:cNvPr id="130053" name="Image 1">
            <a:extLst>
              <a:ext uri="{FF2B5EF4-FFF2-40B4-BE49-F238E27FC236}">
                <a16:creationId xmlns:a16="http://schemas.microsoft.com/office/drawing/2014/main" id="{96C9A8F5-48A9-4C2E-B76E-3C5DF81668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792" y="1656522"/>
            <a:ext cx="8587408" cy="499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4" name="Text Box 5">
            <a:extLst>
              <a:ext uri="{FF2B5EF4-FFF2-40B4-BE49-F238E27FC236}">
                <a16:creationId xmlns:a16="http://schemas.microsoft.com/office/drawing/2014/main" id="{6BFC54C1-157F-4038-AC8D-2D87F9A2F9C9}"/>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C140932B-6895-4929-9327-F94BBB7B54DB}"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10</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C8C7A-8FAD-4673-839D-D425E7F2AFB3}"/>
              </a:ext>
            </a:extLst>
          </p:cNvPr>
          <p:cNvSpPr>
            <a:spLocks noGrp="1"/>
          </p:cNvSpPr>
          <p:nvPr>
            <p:ph type="title"/>
          </p:nvPr>
        </p:nvSpPr>
        <p:spPr>
          <a:xfrm>
            <a:off x="1466850" y="591587"/>
            <a:ext cx="6176963"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a:t>
            </a:r>
          </a:p>
        </p:txBody>
      </p:sp>
      <p:sp>
        <p:nvSpPr>
          <p:cNvPr id="3" name="Espace réservé du contenu 2">
            <a:extLst>
              <a:ext uri="{FF2B5EF4-FFF2-40B4-BE49-F238E27FC236}">
                <a16:creationId xmlns:a16="http://schemas.microsoft.com/office/drawing/2014/main" id="{7B0F9E8A-4577-42F9-AF54-56725E053ACD}"/>
              </a:ext>
            </a:extLst>
          </p:cNvPr>
          <p:cNvSpPr>
            <a:spLocks noGrp="1"/>
          </p:cNvSpPr>
          <p:nvPr>
            <p:ph idx="1"/>
          </p:nvPr>
        </p:nvSpPr>
        <p:spPr>
          <a:xfrm>
            <a:off x="304801" y="1994298"/>
            <a:ext cx="8547652" cy="2807493"/>
          </a:xfrm>
        </p:spPr>
        <p:txBody>
          <a:bodyPr>
            <a:noAutofit/>
          </a:bodyPr>
          <a:lstStyle/>
          <a:p>
            <a:pPr>
              <a:buClrTx/>
              <a:buFont typeface="Wingdings" panose="05000000000000000000" pitchFamily="2" charset="2"/>
              <a:buChar char="§"/>
              <a:defRPr/>
            </a:pPr>
            <a:r>
              <a:rPr lang="fr-FR" sz="2800" b="1" dirty="0"/>
              <a:t> Estimer la durée des activités est le processus qui consiste à estimer le nombre de périodes de travail requises pour accomplir chacune des activités avec leurs ressources estimées. </a:t>
            </a:r>
          </a:p>
          <a:p>
            <a:pPr marL="0" indent="0">
              <a:buClrTx/>
              <a:buNone/>
              <a:defRPr/>
            </a:pPr>
            <a:endParaRPr lang="fr-FR" sz="2800" b="1" dirty="0"/>
          </a:p>
          <a:p>
            <a:pPr>
              <a:buClrTx/>
              <a:buFont typeface="Wingdings" panose="05000000000000000000" pitchFamily="2" charset="2"/>
              <a:buChar char="§"/>
              <a:defRPr/>
            </a:pPr>
            <a:r>
              <a:rPr lang="fr-FR" sz="2800" b="1" dirty="0"/>
              <a:t> L’intérêt principal de ce processus est qu’il chiffre le temps nécessaire pour mener à bien chacune des activités. Ce processus est exécuté tout au long du projet. </a:t>
            </a: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endParaRPr lang="fr-FR" sz="2800" b="1" dirty="0"/>
          </a:p>
          <a:p>
            <a:pPr>
              <a:buClrTx/>
              <a:buFont typeface="Wingdings" panose="05000000000000000000" pitchFamily="2" charset="2"/>
              <a:buChar char="§"/>
              <a:defRPr/>
            </a:pPr>
            <a:endParaRPr lang="fr-FR" sz="2800" b="1" dirty="0"/>
          </a:p>
        </p:txBody>
      </p:sp>
      <p:sp>
        <p:nvSpPr>
          <p:cNvPr id="4" name="Espace réservé du numéro de diapositive 3">
            <a:extLst>
              <a:ext uri="{FF2B5EF4-FFF2-40B4-BE49-F238E27FC236}">
                <a16:creationId xmlns:a16="http://schemas.microsoft.com/office/drawing/2014/main" id="{93D1BA7B-6E1D-4C0E-A43A-ADFE38243558}"/>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DA6250C0-A93C-49E1-9814-87671287C092}" type="slidenum">
              <a:rPr lang="fr-FR" b="0">
                <a:latin typeface="Tw Cen MT"/>
              </a:rPr>
              <a:pPr fontAlgn="base">
                <a:spcBef>
                  <a:spcPct val="0"/>
                </a:spcBef>
                <a:spcAft>
                  <a:spcPct val="0"/>
                </a:spcAft>
                <a:buSzTx/>
                <a:defRPr/>
              </a:pPr>
              <a:t>11</a:t>
            </a:fld>
            <a:endParaRPr lang="fr-FR" b="0">
              <a:latin typeface="Tw Cen MT"/>
            </a:endParaRPr>
          </a:p>
        </p:txBody>
      </p:sp>
      <p:sp>
        <p:nvSpPr>
          <p:cNvPr id="131077" name="Text Box 5">
            <a:extLst>
              <a:ext uri="{FF2B5EF4-FFF2-40B4-BE49-F238E27FC236}">
                <a16:creationId xmlns:a16="http://schemas.microsoft.com/office/drawing/2014/main" id="{BE53DBCE-5DF7-407D-9A3E-DEDCDDF0E0A5}"/>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7593828F-49DF-454D-9558-E28B8EFC5463}"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11</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CE15D0-08DE-4210-BE15-FC86A8BB4AFA}"/>
              </a:ext>
            </a:extLst>
          </p:cNvPr>
          <p:cNvSpPr>
            <a:spLocks noGrp="1"/>
          </p:cNvSpPr>
          <p:nvPr>
            <p:ph type="title"/>
          </p:nvPr>
        </p:nvSpPr>
        <p:spPr>
          <a:xfrm>
            <a:off x="1559720" y="690460"/>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132099" name="Espace réservé du contenu 2">
            <a:extLst>
              <a:ext uri="{FF2B5EF4-FFF2-40B4-BE49-F238E27FC236}">
                <a16:creationId xmlns:a16="http://schemas.microsoft.com/office/drawing/2014/main" id="{B250D62F-5375-4106-85A3-581199519F61}"/>
              </a:ext>
            </a:extLst>
          </p:cNvPr>
          <p:cNvSpPr>
            <a:spLocks noGrp="1" noChangeArrowheads="1"/>
          </p:cNvSpPr>
          <p:nvPr>
            <p:ph idx="1"/>
          </p:nvPr>
        </p:nvSpPr>
        <p:spPr>
          <a:xfrm>
            <a:off x="185530" y="1810942"/>
            <a:ext cx="8772939" cy="2990849"/>
          </a:xfrm>
        </p:spPr>
        <p:txBody>
          <a:bodyPr/>
          <a:lstStyle/>
          <a:p>
            <a:pPr>
              <a:buClrTx/>
              <a:buFont typeface="Wingdings" panose="05000000000000000000" pitchFamily="2" charset="2"/>
              <a:buChar char="§"/>
            </a:pPr>
            <a:r>
              <a:rPr lang="fr-FR" altLang="fr-FR" sz="2000" b="1" dirty="0"/>
              <a:t> Pour réussir l’estimation de la durée des activités les outils qui peuvent être utilisés sont: l’estimation analogiques, l’estimation à trois points, l’estimation ascendante, l’estimation paramétrique. </a:t>
            </a:r>
          </a:p>
          <a:p>
            <a:pPr>
              <a:buClrTx/>
              <a:buFont typeface="Wingdings" panose="05000000000000000000" pitchFamily="2" charset="2"/>
              <a:buChar char="§"/>
            </a:pPr>
            <a:endParaRPr lang="fr-FR" altLang="fr-FR" sz="2000" b="1" dirty="0"/>
          </a:p>
          <a:p>
            <a:pPr>
              <a:buClrTx/>
              <a:buFont typeface="Wingdings" panose="05000000000000000000" pitchFamily="2" charset="2"/>
              <a:buChar char="§"/>
            </a:pPr>
            <a:r>
              <a:rPr lang="fr-FR" altLang="fr-FR" sz="2000" b="1" dirty="0"/>
              <a:t> L’estimation par analogie est une technique d’estimation de la durée ou du coût d’une activité ou d’un projet en utilisant les données historiques </a:t>
            </a:r>
            <a:br>
              <a:rPr lang="fr-FR" altLang="fr-FR" sz="2000" b="1" dirty="0"/>
            </a:br>
            <a:r>
              <a:rPr lang="fr-FR" altLang="fr-FR" sz="2000" b="1" dirty="0"/>
              <a:t>d’une activité ou d’un projet similaire. </a:t>
            </a:r>
          </a:p>
          <a:p>
            <a:pPr>
              <a:buClrTx/>
              <a:buFont typeface="Wingdings" panose="05000000000000000000" pitchFamily="2" charset="2"/>
              <a:buChar char="§"/>
            </a:pPr>
            <a:endParaRPr lang="fr-FR" altLang="fr-FR" sz="2000" b="1" dirty="0"/>
          </a:p>
          <a:p>
            <a:pPr>
              <a:buClrTx/>
              <a:buFont typeface="Wingdings" panose="05000000000000000000" pitchFamily="2" charset="2"/>
              <a:buChar char="§"/>
            </a:pPr>
            <a:r>
              <a:rPr lang="fr-FR" altLang="fr-FR" sz="2000" b="1" dirty="0"/>
              <a:t> L’estimation par analogie utilise les paramètres d’un projet antérieur similaire, tels que la durée, le budget, la taille, la charge et la complexité, comme base pour l’estimation des mêmes paramètres ou mesures dans un projet futur. Elle est moins coûteuse et prend moins de temps que les autres techniques. </a:t>
            </a:r>
            <a:br>
              <a:rPr lang="fr-FR" altLang="fr-FR" sz="2000" b="1" dirty="0"/>
            </a:br>
            <a:br>
              <a:rPr lang="fr-FR" altLang="fr-FR" sz="2000" b="1" dirty="0"/>
            </a:br>
            <a:br>
              <a:rPr lang="fr-FR" altLang="fr-FR" sz="2000" b="1" dirty="0"/>
            </a:br>
            <a:br>
              <a:rPr lang="fr-FR" altLang="fr-FR" sz="2000" b="1" dirty="0"/>
            </a:br>
            <a:br>
              <a:rPr lang="fr-FR" altLang="fr-FR" sz="2000" b="1" dirty="0"/>
            </a:br>
            <a:br>
              <a:rPr lang="fr-FR" altLang="fr-FR" sz="2000" b="1" dirty="0"/>
            </a:br>
            <a:br>
              <a:rPr lang="fr-FR" altLang="fr-FR" sz="2000" b="1" dirty="0"/>
            </a:br>
            <a:br>
              <a:rPr lang="fr-FR" altLang="fr-FR" sz="2000" b="1" dirty="0"/>
            </a:br>
            <a:br>
              <a:rPr lang="fr-FR" altLang="fr-FR" sz="2000" b="1" dirty="0"/>
            </a:br>
            <a:br>
              <a:rPr lang="fr-FR" altLang="fr-FR" sz="2000" b="1" dirty="0"/>
            </a:br>
            <a:br>
              <a:rPr lang="fr-FR" altLang="fr-FR" sz="2000" b="1" dirty="0"/>
            </a:br>
            <a:br>
              <a:rPr lang="fr-FR" altLang="fr-FR" sz="2000" b="1" dirty="0"/>
            </a:br>
            <a:br>
              <a:rPr lang="fr-FR" altLang="fr-FR" sz="2000" b="1" dirty="0"/>
            </a:br>
            <a:br>
              <a:rPr lang="fr-FR" altLang="fr-FR" sz="2000" b="1" dirty="0"/>
            </a:br>
            <a:endParaRPr lang="fr-FR" altLang="fr-FR" sz="2000" b="1" dirty="0"/>
          </a:p>
          <a:p>
            <a:pPr>
              <a:buClrTx/>
              <a:buFont typeface="Wingdings" panose="05000000000000000000" pitchFamily="2" charset="2"/>
              <a:buChar char="§"/>
            </a:pPr>
            <a:endParaRPr lang="fr-FR" altLang="fr-FR" sz="2000" b="1" dirty="0"/>
          </a:p>
        </p:txBody>
      </p:sp>
      <p:sp>
        <p:nvSpPr>
          <p:cNvPr id="4" name="Espace réservé du numéro de diapositive 3">
            <a:extLst>
              <a:ext uri="{FF2B5EF4-FFF2-40B4-BE49-F238E27FC236}">
                <a16:creationId xmlns:a16="http://schemas.microsoft.com/office/drawing/2014/main" id="{31C25694-FA0F-4722-ACDF-1B025E85698F}"/>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FBF0E675-E899-423A-8409-73D3883B910A}" type="slidenum">
              <a:rPr lang="fr-FR" b="0">
                <a:latin typeface="Tw Cen MT"/>
              </a:rPr>
              <a:pPr fontAlgn="base">
                <a:spcBef>
                  <a:spcPct val="0"/>
                </a:spcBef>
                <a:spcAft>
                  <a:spcPct val="0"/>
                </a:spcAft>
                <a:buSzTx/>
                <a:defRPr/>
              </a:pPr>
              <a:t>12</a:t>
            </a:fld>
            <a:endParaRPr lang="fr-FR" b="0">
              <a:latin typeface="Tw Cen MT"/>
            </a:endParaRPr>
          </a:p>
        </p:txBody>
      </p:sp>
      <p:sp>
        <p:nvSpPr>
          <p:cNvPr id="132101" name="Text Box 5">
            <a:extLst>
              <a:ext uri="{FF2B5EF4-FFF2-40B4-BE49-F238E27FC236}">
                <a16:creationId xmlns:a16="http://schemas.microsoft.com/office/drawing/2014/main" id="{2DD08D6C-02CC-40D5-A2A3-EDCF08789436}"/>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71435BF5-FCFD-42CD-8F22-71B28BAC0A6D}"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12</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07693-6308-42AF-9FE7-EFB99F028DE9}"/>
              </a:ext>
            </a:extLst>
          </p:cNvPr>
          <p:cNvSpPr>
            <a:spLocks noGrp="1"/>
          </p:cNvSpPr>
          <p:nvPr>
            <p:ph type="title"/>
          </p:nvPr>
        </p:nvSpPr>
        <p:spPr>
          <a:xfrm>
            <a:off x="1375173" y="511814"/>
            <a:ext cx="6175772" cy="404813"/>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3" name="Espace réservé du contenu 2">
            <a:extLst>
              <a:ext uri="{FF2B5EF4-FFF2-40B4-BE49-F238E27FC236}">
                <a16:creationId xmlns:a16="http://schemas.microsoft.com/office/drawing/2014/main" id="{B4DC3010-F434-414E-A513-3FC4D856B3AB}"/>
              </a:ext>
            </a:extLst>
          </p:cNvPr>
          <p:cNvSpPr>
            <a:spLocks noGrp="1"/>
          </p:cNvSpPr>
          <p:nvPr>
            <p:ph idx="1"/>
          </p:nvPr>
        </p:nvSpPr>
        <p:spPr>
          <a:xfrm>
            <a:off x="185530" y="1810942"/>
            <a:ext cx="8772939" cy="2263379"/>
          </a:xfrm>
        </p:spPr>
        <p:txBody>
          <a:bodyPr>
            <a:noAutofit/>
          </a:bodyPr>
          <a:lstStyle/>
          <a:p>
            <a:pPr>
              <a:buClrTx/>
              <a:buFont typeface="Wingdings" panose="05000000000000000000" pitchFamily="2" charset="2"/>
              <a:buChar char="§"/>
              <a:defRPr/>
            </a:pPr>
            <a:r>
              <a:rPr lang="fr-FR" sz="2800" b="1" dirty="0"/>
              <a:t> L’estimation paramétrique est une technique d’estimation dans laquelle un algorithme est utilisé pour calculer le coût ou la durée en se basant sur des données historiques et des paramètres du projet. </a:t>
            </a:r>
          </a:p>
          <a:p>
            <a:pPr>
              <a:buClrTx/>
              <a:buFont typeface="Wingdings" panose="05000000000000000000" pitchFamily="2" charset="2"/>
              <a:buChar char="§"/>
              <a:defRPr/>
            </a:pPr>
            <a:endParaRPr lang="fr-FR" sz="2800" b="1" dirty="0"/>
          </a:p>
          <a:p>
            <a:pPr>
              <a:buClrTx/>
              <a:buFont typeface="Wingdings" panose="05000000000000000000" pitchFamily="2" charset="2"/>
              <a:buChar char="§"/>
              <a:defRPr/>
            </a:pPr>
            <a:r>
              <a:rPr lang="fr-FR" sz="2800" b="1" dirty="0"/>
              <a:t> L’estimation paramétrique utilise une relation statistique entre les données historiques et d’autres variables (par exemple, la </a:t>
            </a:r>
            <a:r>
              <a:rPr lang="fr-FR" sz="2800" b="1" dirty="0" err="1"/>
              <a:t>superfcie</a:t>
            </a:r>
            <a:r>
              <a:rPr lang="fr-FR" sz="2800" b="1" dirty="0"/>
              <a:t> de construction en</a:t>
            </a:r>
            <a:br>
              <a:rPr lang="fr-FR" sz="2800" b="1" dirty="0"/>
            </a:br>
            <a:r>
              <a:rPr lang="fr-FR" sz="2800" b="1" dirty="0"/>
              <a:t>mètres carrés) pour estimer les paramètres d’une activité, tels que le coût, le budget et la durée. </a:t>
            </a:r>
          </a:p>
          <a:p>
            <a:pPr marL="0" indent="0">
              <a:buClrTx/>
              <a:buNone/>
              <a:defRPr/>
            </a:pP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endParaRPr lang="fr-FR" sz="2800" b="1" dirty="0"/>
          </a:p>
          <a:p>
            <a:pPr>
              <a:buClrTx/>
              <a:buFont typeface="Wingdings" panose="05000000000000000000" pitchFamily="2" charset="2"/>
              <a:buChar char="§"/>
              <a:defRPr/>
            </a:pPr>
            <a:endParaRPr lang="fr-FR" sz="2800" b="1" dirty="0"/>
          </a:p>
        </p:txBody>
      </p:sp>
      <p:sp>
        <p:nvSpPr>
          <p:cNvPr id="4" name="Espace réservé du numéro de diapositive 3">
            <a:extLst>
              <a:ext uri="{FF2B5EF4-FFF2-40B4-BE49-F238E27FC236}">
                <a16:creationId xmlns:a16="http://schemas.microsoft.com/office/drawing/2014/main" id="{A6354A1A-18B9-4B27-91D5-FF554C04D731}"/>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F639E46D-3BBC-4F29-9EA1-0BDA23F6BFB7}" type="slidenum">
              <a:rPr lang="fr-FR" b="0">
                <a:latin typeface="Tw Cen MT"/>
              </a:rPr>
              <a:pPr fontAlgn="base">
                <a:spcBef>
                  <a:spcPct val="0"/>
                </a:spcBef>
                <a:spcAft>
                  <a:spcPct val="0"/>
                </a:spcAft>
                <a:buSzTx/>
                <a:defRPr/>
              </a:pPr>
              <a:t>13</a:t>
            </a:fld>
            <a:endParaRPr lang="fr-FR" b="0">
              <a:latin typeface="Tw Cen MT"/>
            </a:endParaRPr>
          </a:p>
        </p:txBody>
      </p:sp>
      <p:sp>
        <p:nvSpPr>
          <p:cNvPr id="133125" name="Text Box 5">
            <a:extLst>
              <a:ext uri="{FF2B5EF4-FFF2-40B4-BE49-F238E27FC236}">
                <a16:creationId xmlns:a16="http://schemas.microsoft.com/office/drawing/2014/main" id="{09DC8D55-3417-4E71-AA5A-17CD7E7E5970}"/>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31D27C25-BBAB-410D-9D8F-682101513D89}"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13</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D3215F-BB68-4DB4-B2EE-FBE8818F573E}"/>
              </a:ext>
            </a:extLst>
          </p:cNvPr>
          <p:cNvSpPr>
            <a:spLocks noGrp="1"/>
          </p:cNvSpPr>
          <p:nvPr>
            <p:ph type="title"/>
          </p:nvPr>
        </p:nvSpPr>
        <p:spPr>
          <a:xfrm>
            <a:off x="1483519" y="1134666"/>
            <a:ext cx="6176963" cy="404813"/>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3" name="Espace réservé du contenu 2">
            <a:extLst>
              <a:ext uri="{FF2B5EF4-FFF2-40B4-BE49-F238E27FC236}">
                <a16:creationId xmlns:a16="http://schemas.microsoft.com/office/drawing/2014/main" id="{47E2D00F-E51D-46D4-8CA9-D327BD10A349}"/>
              </a:ext>
            </a:extLst>
          </p:cNvPr>
          <p:cNvSpPr>
            <a:spLocks noGrp="1"/>
          </p:cNvSpPr>
          <p:nvPr>
            <p:ph idx="1"/>
          </p:nvPr>
        </p:nvSpPr>
        <p:spPr>
          <a:xfrm>
            <a:off x="1375173" y="2538413"/>
            <a:ext cx="6360319" cy="2439591"/>
          </a:xfrm>
        </p:spPr>
        <p:txBody>
          <a:bodyPr>
            <a:noAutofit/>
          </a:bodyPr>
          <a:lstStyle/>
          <a:p>
            <a:pPr>
              <a:buClrTx/>
              <a:buFont typeface="Wingdings" panose="05000000000000000000" pitchFamily="2" charset="2"/>
              <a:buChar char="§"/>
              <a:defRPr/>
            </a:pPr>
            <a:r>
              <a:rPr lang="fr-FR" sz="1575" dirty="0"/>
              <a:t> L’exactitude des estimations de la durée d’une activité unique peut être améliorée en prenant en compte l’incertitude et le risque de l’estimation. D’où l’estimation à trois point. </a:t>
            </a:r>
          </a:p>
          <a:p>
            <a:pPr>
              <a:buClrTx/>
              <a:buFont typeface="Wingdings" panose="05000000000000000000" pitchFamily="2" charset="2"/>
              <a:buChar char="§"/>
              <a:defRPr/>
            </a:pPr>
            <a:r>
              <a:rPr lang="fr-FR" sz="1575" dirty="0"/>
              <a:t> soit:  </a:t>
            </a:r>
            <a:r>
              <a:rPr lang="fr-FR" sz="1575" b="1" dirty="0"/>
              <a:t>Plus probable (</a:t>
            </a:r>
            <a:r>
              <a:rPr lang="fr-FR" sz="1575" b="1" i="1" dirty="0" err="1"/>
              <a:t>dPP</a:t>
            </a:r>
            <a:r>
              <a:rPr lang="fr-FR" sz="1575" b="1" dirty="0"/>
              <a:t>). </a:t>
            </a:r>
            <a:r>
              <a:rPr lang="fr-FR" sz="1575" dirty="0"/>
              <a:t>Cette estimation est fonction de la durée de l’activité, compte tenu des ressources seront vraisemblablement affectées, de leur productivité.</a:t>
            </a:r>
          </a:p>
          <a:p>
            <a:pPr marL="0" indent="0">
              <a:buClrTx/>
              <a:buNone/>
              <a:defRPr/>
            </a:pPr>
            <a:r>
              <a:rPr lang="fr-FR" sz="1575" b="1" dirty="0"/>
              <a:t>Optimiste (</a:t>
            </a:r>
            <a:r>
              <a:rPr lang="fr-FR" sz="1575" b="1" i="1" dirty="0" err="1"/>
              <a:t>dO</a:t>
            </a:r>
            <a:r>
              <a:rPr lang="fr-FR" sz="1575" b="1" dirty="0"/>
              <a:t>). </a:t>
            </a:r>
            <a:r>
              <a:rPr lang="fr-FR" sz="1575" dirty="0"/>
              <a:t>La durée de l’activité est basée sur l’analyse du « meilleur scénario possible » pour l’activité.</a:t>
            </a:r>
            <a:br>
              <a:rPr lang="fr-FR" sz="1575" dirty="0"/>
            </a:br>
            <a:r>
              <a:rPr lang="fr-FR" sz="1575" b="1" dirty="0"/>
              <a:t>Pessimiste (</a:t>
            </a:r>
            <a:r>
              <a:rPr lang="fr-FR" sz="1575" b="1" i="1" dirty="0" err="1"/>
              <a:t>dP</a:t>
            </a:r>
            <a:r>
              <a:rPr lang="fr-FR" sz="1575" b="1" dirty="0"/>
              <a:t>). </a:t>
            </a:r>
            <a:r>
              <a:rPr lang="fr-FR" sz="1575" dirty="0"/>
              <a:t>La durée de l’activité est basée sur l’analyse du « pire scénario possible » pour l’activité.</a:t>
            </a: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endParaRPr lang="fr-FR" sz="1575" b="1" dirty="0"/>
          </a:p>
          <a:p>
            <a:pPr>
              <a:buClrTx/>
              <a:buFont typeface="Wingdings" panose="05000000000000000000" pitchFamily="2" charset="2"/>
              <a:buChar char="§"/>
              <a:defRPr/>
            </a:pPr>
            <a:endParaRPr lang="fr-FR" sz="1575" b="1" dirty="0"/>
          </a:p>
        </p:txBody>
      </p:sp>
      <p:sp>
        <p:nvSpPr>
          <p:cNvPr id="4" name="Espace réservé du numéro de diapositive 3">
            <a:extLst>
              <a:ext uri="{FF2B5EF4-FFF2-40B4-BE49-F238E27FC236}">
                <a16:creationId xmlns:a16="http://schemas.microsoft.com/office/drawing/2014/main" id="{EC491F71-FFC2-4925-B4AA-DF852B408075}"/>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8C9D4BB0-0490-4E04-A5C3-D8565E06868C}" type="slidenum">
              <a:rPr lang="fr-FR" b="0">
                <a:latin typeface="Tw Cen MT"/>
              </a:rPr>
              <a:pPr fontAlgn="base">
                <a:spcBef>
                  <a:spcPct val="0"/>
                </a:spcBef>
                <a:spcAft>
                  <a:spcPct val="0"/>
                </a:spcAft>
                <a:buSzTx/>
                <a:defRPr/>
              </a:pPr>
              <a:t>14</a:t>
            </a:fld>
            <a:endParaRPr lang="fr-FR" b="0">
              <a:latin typeface="Tw Cen MT"/>
            </a:endParaRPr>
          </a:p>
        </p:txBody>
      </p:sp>
      <p:sp>
        <p:nvSpPr>
          <p:cNvPr id="134149" name="Text Box 5">
            <a:extLst>
              <a:ext uri="{FF2B5EF4-FFF2-40B4-BE49-F238E27FC236}">
                <a16:creationId xmlns:a16="http://schemas.microsoft.com/office/drawing/2014/main" id="{3A7B37EC-9296-4C6A-854A-0131E4BBF00C}"/>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68189992-9AC2-4B5F-B03C-35308FDB9B07}"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14</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841B35-4424-4DBF-A04C-7FC57AE072FB}"/>
              </a:ext>
            </a:extLst>
          </p:cNvPr>
          <p:cNvSpPr>
            <a:spLocks noGrp="1"/>
          </p:cNvSpPr>
          <p:nvPr>
            <p:ph type="title"/>
          </p:nvPr>
        </p:nvSpPr>
        <p:spPr>
          <a:xfrm>
            <a:off x="1348668" y="527086"/>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135171" name="Espace réservé du contenu 2">
            <a:extLst>
              <a:ext uri="{FF2B5EF4-FFF2-40B4-BE49-F238E27FC236}">
                <a16:creationId xmlns:a16="http://schemas.microsoft.com/office/drawing/2014/main" id="{E7D1EE94-B324-41CE-9334-064B4EB077E3}"/>
              </a:ext>
            </a:extLst>
          </p:cNvPr>
          <p:cNvSpPr>
            <a:spLocks noGrp="1" noChangeArrowheads="1"/>
          </p:cNvSpPr>
          <p:nvPr>
            <p:ph idx="1"/>
          </p:nvPr>
        </p:nvSpPr>
        <p:spPr>
          <a:xfrm>
            <a:off x="490331" y="1810943"/>
            <a:ext cx="8229600" cy="3167062"/>
          </a:xfrm>
        </p:spPr>
        <p:txBody>
          <a:bodyPr/>
          <a:lstStyle/>
          <a:p>
            <a:pPr>
              <a:buClrTx/>
              <a:buFont typeface="Wingdings" panose="05000000000000000000" pitchFamily="2" charset="2"/>
              <a:buChar char="§"/>
            </a:pPr>
            <a:r>
              <a:rPr lang="fr-FR" altLang="fr-FR" sz="2800" b="1" dirty="0"/>
              <a:t> La distribution triangulaire est utilisée lorsque les données historiques sont insuffisantes ou en cas d’utilisation de données subjectives. </a:t>
            </a:r>
          </a:p>
          <a:p>
            <a:pPr>
              <a:buClrTx/>
              <a:buFont typeface="Wingdings" panose="05000000000000000000" pitchFamily="2" charset="2"/>
              <a:buChar char="§"/>
            </a:pPr>
            <a:endParaRPr lang="fr-FR" altLang="fr-FR" sz="2800" b="1" dirty="0"/>
          </a:p>
          <a:p>
            <a:pPr>
              <a:buClrTx/>
              <a:buFont typeface="Wingdings" panose="05000000000000000000" pitchFamily="2" charset="2"/>
              <a:buChar char="§"/>
            </a:pPr>
            <a:r>
              <a:rPr lang="fr-FR" altLang="fr-FR" sz="2800" b="1" dirty="0"/>
              <a:t>Les estimations de durées basées sur les trois points, avec une distribution définie, donnent une durée attendue et précisent la plage d’incertitude autour de cette durée. </a:t>
            </a:r>
          </a:p>
          <a:p>
            <a:pPr>
              <a:buClrTx/>
              <a:buFont typeface="Wingdings" panose="05000000000000000000" pitchFamily="2" charset="2"/>
              <a:buChar char="§"/>
            </a:pPr>
            <a:endParaRPr lang="fr-FR" altLang="fr-FR" sz="2800" b="1" dirty="0"/>
          </a:p>
          <a:p>
            <a:pPr>
              <a:buClrTx/>
              <a:buFont typeface="Wingdings" panose="05000000000000000000" pitchFamily="2" charset="2"/>
              <a:buChar char="§"/>
            </a:pPr>
            <a:r>
              <a:rPr lang="fr-FR" altLang="fr-FR" sz="2800" b="1" dirty="0"/>
              <a:t> formule </a:t>
            </a:r>
            <a:r>
              <a:rPr lang="pt-BR" altLang="fr-FR" sz="2800" b="1" i="1" dirty="0"/>
              <a:t>dE </a:t>
            </a:r>
            <a:r>
              <a:rPr lang="pt-BR" altLang="fr-FR" sz="2800" b="1" dirty="0"/>
              <a:t>= (</a:t>
            </a:r>
            <a:r>
              <a:rPr lang="pt-BR" altLang="fr-FR" sz="2800" b="1" i="1" dirty="0"/>
              <a:t>dO </a:t>
            </a:r>
            <a:r>
              <a:rPr lang="pt-BR" altLang="fr-FR" sz="2800" b="1" dirty="0"/>
              <a:t>+ </a:t>
            </a:r>
            <a:r>
              <a:rPr lang="pt-BR" altLang="fr-FR" sz="2800" b="1" i="1" dirty="0"/>
              <a:t>dPP </a:t>
            </a:r>
            <a:r>
              <a:rPr lang="pt-BR" altLang="fr-FR" sz="2800" b="1" dirty="0"/>
              <a:t>+ </a:t>
            </a:r>
            <a:r>
              <a:rPr lang="pt-BR" altLang="fr-FR" sz="2800" b="1" i="1" dirty="0"/>
              <a:t>dP</a:t>
            </a:r>
            <a:r>
              <a:rPr lang="pt-BR" altLang="fr-FR" sz="2800" b="1" dirty="0"/>
              <a:t>) / 3. </a:t>
            </a:r>
            <a:br>
              <a:rPr lang="pt-B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br>
              <a:rPr lang="fr-FR" altLang="fr-FR" sz="2800" b="1" dirty="0"/>
            </a:br>
            <a:endParaRPr lang="fr-FR" altLang="fr-FR" sz="2800" b="1" dirty="0"/>
          </a:p>
          <a:p>
            <a:pPr>
              <a:buClrTx/>
              <a:buFont typeface="Wingdings" panose="05000000000000000000" pitchFamily="2" charset="2"/>
              <a:buChar char="§"/>
            </a:pPr>
            <a:endParaRPr lang="fr-FR" altLang="fr-FR" sz="2800" b="1" dirty="0"/>
          </a:p>
        </p:txBody>
      </p:sp>
      <p:sp>
        <p:nvSpPr>
          <p:cNvPr id="4" name="Espace réservé du numéro de diapositive 3">
            <a:extLst>
              <a:ext uri="{FF2B5EF4-FFF2-40B4-BE49-F238E27FC236}">
                <a16:creationId xmlns:a16="http://schemas.microsoft.com/office/drawing/2014/main" id="{FD945EBC-A0A5-49BB-ADC8-482D79B03185}"/>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3F966CFD-FBAB-4672-85CD-040AB8C3C1FC}" type="slidenum">
              <a:rPr lang="fr-FR" b="0">
                <a:latin typeface="Tw Cen MT"/>
              </a:rPr>
              <a:pPr fontAlgn="base">
                <a:spcBef>
                  <a:spcPct val="0"/>
                </a:spcBef>
                <a:spcAft>
                  <a:spcPct val="0"/>
                </a:spcAft>
                <a:buSzTx/>
                <a:defRPr/>
              </a:pPr>
              <a:t>15</a:t>
            </a:fld>
            <a:endParaRPr lang="fr-FR" b="0">
              <a:latin typeface="Tw Cen MT"/>
            </a:endParaRPr>
          </a:p>
        </p:txBody>
      </p:sp>
      <p:sp>
        <p:nvSpPr>
          <p:cNvPr id="135173" name="Text Box 5">
            <a:extLst>
              <a:ext uri="{FF2B5EF4-FFF2-40B4-BE49-F238E27FC236}">
                <a16:creationId xmlns:a16="http://schemas.microsoft.com/office/drawing/2014/main" id="{47B57FF3-ECA2-4708-BDFE-D23B21478365}"/>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817DE0A4-4391-4513-B8FD-649633FCCFC1}"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15</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0642DA-BA6E-4170-9726-34472913E8FE}"/>
              </a:ext>
            </a:extLst>
          </p:cNvPr>
          <p:cNvSpPr>
            <a:spLocks noGrp="1"/>
          </p:cNvSpPr>
          <p:nvPr>
            <p:ph type="title"/>
          </p:nvPr>
        </p:nvSpPr>
        <p:spPr>
          <a:xfrm>
            <a:off x="1559720" y="484067"/>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136195" name="Espace réservé du contenu 2">
            <a:extLst>
              <a:ext uri="{FF2B5EF4-FFF2-40B4-BE49-F238E27FC236}">
                <a16:creationId xmlns:a16="http://schemas.microsoft.com/office/drawing/2014/main" id="{0BCF8276-8211-4CA4-B0E4-4EDE00CA5851}"/>
              </a:ext>
            </a:extLst>
          </p:cNvPr>
          <p:cNvSpPr>
            <a:spLocks noGrp="1" noChangeArrowheads="1"/>
          </p:cNvSpPr>
          <p:nvPr>
            <p:ph idx="1"/>
          </p:nvPr>
        </p:nvSpPr>
        <p:spPr>
          <a:xfrm>
            <a:off x="331305" y="1810943"/>
            <a:ext cx="8613912" cy="3167062"/>
          </a:xfrm>
        </p:spPr>
        <p:txBody>
          <a:bodyPr/>
          <a:lstStyle/>
          <a:p>
            <a:pPr>
              <a:buClrTx/>
              <a:buFont typeface="Wingdings" panose="05000000000000000000" pitchFamily="2" charset="2"/>
              <a:buChar char="§"/>
            </a:pPr>
            <a:r>
              <a:rPr lang="fr-FR" altLang="fr-FR" sz="2400" b="1" dirty="0"/>
              <a:t> l’estimation de la durée des activités permet d’élaborer l’échéancier. </a:t>
            </a:r>
          </a:p>
          <a:p>
            <a:pPr>
              <a:buClrTx/>
              <a:buFont typeface="Wingdings" panose="05000000000000000000" pitchFamily="2" charset="2"/>
              <a:buChar char="§"/>
            </a:pPr>
            <a:endParaRPr lang="fr-FR" altLang="fr-FR" sz="2400" b="1" dirty="0"/>
          </a:p>
          <a:p>
            <a:pPr>
              <a:buClrTx/>
              <a:buFont typeface="Wingdings" panose="05000000000000000000" pitchFamily="2" charset="2"/>
              <a:buChar char="§"/>
            </a:pPr>
            <a:r>
              <a:rPr lang="fr-FR" altLang="fr-FR" sz="2400" b="1" dirty="0"/>
              <a:t> Élaborer l’échéancier est le processus qui consiste à analyser des séquences d’activités, des durées, des besoins en ressources et des contraintes de l’échéancier pour créer un modèle d’échéancier à des fins d’exécution et de maîtrise projet. </a:t>
            </a:r>
          </a:p>
          <a:p>
            <a:pPr>
              <a:buClrTx/>
              <a:buFont typeface="Wingdings" panose="05000000000000000000" pitchFamily="2" charset="2"/>
              <a:buChar char="§"/>
            </a:pPr>
            <a:endParaRPr lang="fr-FR" altLang="fr-FR" sz="2400" b="1" dirty="0"/>
          </a:p>
          <a:p>
            <a:pPr>
              <a:buClrTx/>
              <a:buFont typeface="Wingdings" panose="05000000000000000000" pitchFamily="2" charset="2"/>
              <a:buChar char="§"/>
            </a:pPr>
            <a:r>
              <a:rPr lang="fr-FR" altLang="fr-FR" sz="2400" b="1" dirty="0"/>
              <a:t>L’intérêt principal de ce processus est qu’il génère un modèle d’échéancier fixant des dates pour l’achèvement des activités du projet.</a:t>
            </a:r>
            <a:br>
              <a:rPr lang="fr-FR" altLang="fr-FR" sz="2400" b="1" dirty="0"/>
            </a:br>
            <a:r>
              <a:rPr lang="fr-FR" altLang="fr-FR" sz="2400" b="1" dirty="0"/>
              <a:t>. </a:t>
            </a:r>
            <a:br>
              <a:rPr lang="fr-FR" altLang="fr-FR" sz="2400" b="1" dirty="0"/>
            </a:br>
            <a:r>
              <a:rPr lang="fr-FR" altLang="fr-FR" sz="2400" b="1" dirty="0"/>
              <a:t> </a:t>
            </a:r>
            <a:br>
              <a:rPr lang="pt-B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endParaRPr lang="fr-FR" altLang="fr-FR" sz="2400" b="1" dirty="0"/>
          </a:p>
          <a:p>
            <a:pPr>
              <a:buClrTx/>
              <a:buFont typeface="Wingdings" panose="05000000000000000000" pitchFamily="2" charset="2"/>
              <a:buChar char="§"/>
            </a:pPr>
            <a:endParaRPr lang="fr-FR" altLang="fr-FR" sz="2400" b="1" dirty="0"/>
          </a:p>
        </p:txBody>
      </p:sp>
      <p:sp>
        <p:nvSpPr>
          <p:cNvPr id="4" name="Espace réservé du numéro de diapositive 3">
            <a:extLst>
              <a:ext uri="{FF2B5EF4-FFF2-40B4-BE49-F238E27FC236}">
                <a16:creationId xmlns:a16="http://schemas.microsoft.com/office/drawing/2014/main" id="{6E328181-6110-4740-A9AF-F7B0EDA91EF2}"/>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D33CA9FB-7B04-4B37-B575-5E2A9360F79C}" type="slidenum">
              <a:rPr lang="fr-FR" b="0">
                <a:latin typeface="Tw Cen MT"/>
              </a:rPr>
              <a:pPr fontAlgn="base">
                <a:spcBef>
                  <a:spcPct val="0"/>
                </a:spcBef>
                <a:spcAft>
                  <a:spcPct val="0"/>
                </a:spcAft>
                <a:buSzTx/>
                <a:defRPr/>
              </a:pPr>
              <a:t>16</a:t>
            </a:fld>
            <a:endParaRPr lang="fr-FR" b="0">
              <a:latin typeface="Tw Cen MT"/>
            </a:endParaRPr>
          </a:p>
        </p:txBody>
      </p:sp>
      <p:sp>
        <p:nvSpPr>
          <p:cNvPr id="136197" name="Text Box 5">
            <a:extLst>
              <a:ext uri="{FF2B5EF4-FFF2-40B4-BE49-F238E27FC236}">
                <a16:creationId xmlns:a16="http://schemas.microsoft.com/office/drawing/2014/main" id="{B935C855-F04F-4C7B-896A-494E4B653340}"/>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5A7B4C05-51E0-48D5-8955-25C68FB303AE}"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16</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45F21-E4DB-4012-A919-CBDB6BFA24C9}"/>
              </a:ext>
            </a:extLst>
          </p:cNvPr>
          <p:cNvSpPr>
            <a:spLocks noGrp="1"/>
          </p:cNvSpPr>
          <p:nvPr>
            <p:ph type="title"/>
          </p:nvPr>
        </p:nvSpPr>
        <p:spPr>
          <a:xfrm>
            <a:off x="1559720" y="419049"/>
            <a:ext cx="6175772" cy="404813"/>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137219" name="Espace réservé du contenu 2">
            <a:extLst>
              <a:ext uri="{FF2B5EF4-FFF2-40B4-BE49-F238E27FC236}">
                <a16:creationId xmlns:a16="http://schemas.microsoft.com/office/drawing/2014/main" id="{2486BF37-0DD4-4394-8918-FB28E60B6970}"/>
              </a:ext>
            </a:extLst>
          </p:cNvPr>
          <p:cNvSpPr>
            <a:spLocks noGrp="1" noChangeArrowheads="1"/>
          </p:cNvSpPr>
          <p:nvPr>
            <p:ph idx="1"/>
          </p:nvPr>
        </p:nvSpPr>
        <p:spPr>
          <a:xfrm>
            <a:off x="185531" y="1810943"/>
            <a:ext cx="8799444" cy="3167062"/>
          </a:xfrm>
        </p:spPr>
        <p:txBody>
          <a:bodyPr/>
          <a:lstStyle/>
          <a:p>
            <a:pPr>
              <a:buClrTx/>
              <a:buFont typeface="Wingdings" panose="05000000000000000000" pitchFamily="2" charset="2"/>
              <a:buChar char="§"/>
            </a:pPr>
            <a:r>
              <a:rPr lang="fr-FR" altLang="fr-FR" sz="2400" b="1" dirty="0"/>
              <a:t> on peut se servir des techniques telles que la méthode du chemin critique, l’optimisation des ressources, la compression de l’échéancier, ou la planification des releases agiles. </a:t>
            </a:r>
          </a:p>
          <a:p>
            <a:pPr>
              <a:buClrTx/>
              <a:buFont typeface="Wingdings" panose="05000000000000000000" pitchFamily="2" charset="2"/>
              <a:buChar char="§"/>
            </a:pPr>
            <a:endParaRPr lang="fr-FR" altLang="fr-FR" sz="2400" b="1" dirty="0"/>
          </a:p>
          <a:p>
            <a:pPr>
              <a:buClrTx/>
              <a:buFont typeface="Wingdings" panose="05000000000000000000" pitchFamily="2" charset="2"/>
              <a:buChar char="§"/>
            </a:pPr>
            <a:r>
              <a:rPr lang="fr-FR" altLang="fr-FR" sz="2400" b="1" dirty="0"/>
              <a:t>La méthode du chemin critique est la méthode utilisée pour estimer la durée minimum du projet et déterminer le degré de </a:t>
            </a:r>
            <a:r>
              <a:rPr lang="fr-FR" altLang="fr-FR" sz="2400" b="1" dirty="0" err="1"/>
              <a:t>ﬂexibilité</a:t>
            </a:r>
            <a:r>
              <a:rPr lang="fr-FR" altLang="fr-FR" sz="2400" b="1" dirty="0"/>
              <a:t> de l’échéancier sur les chemins de réseau logiques. La technique de l’analyse du diagramme de réseau calcule les dates de début et de fin au plus tôt ainsi que les dates de début et de fin au plus tard de chacune des activités, sans tenir compte d’aucune limitation de ressource, en effectuant une analyse du diagramme de réseau.</a:t>
            </a:r>
            <a:br>
              <a:rPr lang="fr-FR" altLang="fr-FR" sz="2400" b="1" dirty="0"/>
            </a:br>
            <a:br>
              <a:rPr lang="fr-FR" altLang="fr-FR" sz="2400" b="1" dirty="0"/>
            </a:br>
            <a:br>
              <a:rPr lang="fr-FR" altLang="fr-FR" sz="2400" b="1" dirty="0"/>
            </a:br>
            <a:br>
              <a:rPr lang="fr-FR" altLang="fr-FR" sz="2400" b="1" dirty="0"/>
            </a:br>
            <a:r>
              <a:rPr lang="fr-FR" altLang="fr-FR" sz="2400" b="1" dirty="0"/>
              <a:t>. </a:t>
            </a:r>
            <a:br>
              <a:rPr lang="fr-FR" altLang="fr-FR" sz="2400" b="1" dirty="0"/>
            </a:br>
            <a:r>
              <a:rPr lang="fr-FR" altLang="fr-FR" sz="2400" b="1" dirty="0"/>
              <a:t> </a:t>
            </a:r>
            <a:br>
              <a:rPr lang="pt-B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br>
              <a:rPr lang="fr-FR" altLang="fr-FR" sz="2400" b="1" dirty="0"/>
            </a:br>
            <a:endParaRPr lang="fr-FR" altLang="fr-FR" sz="2400" b="1" dirty="0"/>
          </a:p>
          <a:p>
            <a:pPr>
              <a:buClrTx/>
              <a:buFont typeface="Wingdings" panose="05000000000000000000" pitchFamily="2" charset="2"/>
              <a:buChar char="§"/>
            </a:pPr>
            <a:endParaRPr lang="fr-FR" altLang="fr-FR" sz="2400" b="1" dirty="0"/>
          </a:p>
        </p:txBody>
      </p:sp>
      <p:sp>
        <p:nvSpPr>
          <p:cNvPr id="4" name="Espace réservé du numéro de diapositive 3">
            <a:extLst>
              <a:ext uri="{FF2B5EF4-FFF2-40B4-BE49-F238E27FC236}">
                <a16:creationId xmlns:a16="http://schemas.microsoft.com/office/drawing/2014/main" id="{F02CEAF2-1A0C-4013-BC1D-AA6D66C39585}"/>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D67F9332-C8D5-40B0-A9F5-E86E3427087B}" type="slidenum">
              <a:rPr lang="fr-FR" b="0">
                <a:latin typeface="Tw Cen MT"/>
              </a:rPr>
              <a:pPr fontAlgn="base">
                <a:spcBef>
                  <a:spcPct val="0"/>
                </a:spcBef>
                <a:spcAft>
                  <a:spcPct val="0"/>
                </a:spcAft>
                <a:buSzTx/>
                <a:defRPr/>
              </a:pPr>
              <a:t>17</a:t>
            </a:fld>
            <a:endParaRPr lang="fr-FR" b="0">
              <a:latin typeface="Tw Cen MT"/>
            </a:endParaRPr>
          </a:p>
        </p:txBody>
      </p:sp>
      <p:sp>
        <p:nvSpPr>
          <p:cNvPr id="137221" name="Text Box 5">
            <a:extLst>
              <a:ext uri="{FF2B5EF4-FFF2-40B4-BE49-F238E27FC236}">
                <a16:creationId xmlns:a16="http://schemas.microsoft.com/office/drawing/2014/main" id="{8B3FB895-DD9C-49D6-AE3E-AA8271F66F8F}"/>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EC32667E-D1AC-4A5F-A0FE-D9AB9EB2A186}"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17</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7C58B-58B8-4446-9F13-5351F3EBC92E}"/>
              </a:ext>
            </a:extLst>
          </p:cNvPr>
          <p:cNvSpPr>
            <a:spLocks noGrp="1"/>
          </p:cNvSpPr>
          <p:nvPr>
            <p:ph type="title"/>
          </p:nvPr>
        </p:nvSpPr>
        <p:spPr>
          <a:xfrm>
            <a:off x="1483518" y="603602"/>
            <a:ext cx="6176963"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3" name="Espace réservé du contenu 2">
            <a:extLst>
              <a:ext uri="{FF2B5EF4-FFF2-40B4-BE49-F238E27FC236}">
                <a16:creationId xmlns:a16="http://schemas.microsoft.com/office/drawing/2014/main" id="{020F635E-18BD-4C8D-A80A-D772D9A00B05}"/>
              </a:ext>
            </a:extLst>
          </p:cNvPr>
          <p:cNvSpPr>
            <a:spLocks noGrp="1"/>
          </p:cNvSpPr>
          <p:nvPr>
            <p:ph idx="1"/>
          </p:nvPr>
        </p:nvSpPr>
        <p:spPr>
          <a:xfrm>
            <a:off x="1288257" y="2538413"/>
            <a:ext cx="6447235" cy="2439591"/>
          </a:xfrm>
        </p:spPr>
        <p:txBody>
          <a:bodyPr>
            <a:noAutofit/>
          </a:bodyPr>
          <a:lstStyle/>
          <a:p>
            <a:pPr marL="0" indent="0">
              <a:buClrTx/>
              <a:buNone/>
              <a:defRPr/>
            </a:pPr>
            <a:br>
              <a:rPr lang="fr-FR" sz="1575" dirty="0"/>
            </a:br>
            <a:br>
              <a:rPr lang="fr-FR" sz="1575" dirty="0"/>
            </a:br>
            <a:br>
              <a:rPr lang="fr-FR" sz="1575" dirty="0"/>
            </a:br>
            <a:br>
              <a:rPr lang="fr-FR" sz="1575" dirty="0"/>
            </a:br>
            <a:r>
              <a:rPr lang="fr-FR" sz="1575" dirty="0"/>
              <a:t>. </a:t>
            </a:r>
            <a:br>
              <a:rPr lang="fr-FR" sz="1575" dirty="0"/>
            </a:br>
            <a:r>
              <a:rPr lang="fr-FR" sz="1575" dirty="0"/>
              <a:t> </a:t>
            </a:r>
            <a:br>
              <a:rPr lang="pt-B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endParaRPr lang="fr-FR" sz="1575" b="1" dirty="0"/>
          </a:p>
          <a:p>
            <a:pPr>
              <a:buClrTx/>
              <a:buFont typeface="Wingdings" panose="05000000000000000000" pitchFamily="2" charset="2"/>
              <a:buChar char="§"/>
              <a:defRPr/>
            </a:pPr>
            <a:endParaRPr lang="fr-FR" sz="1575" b="1" dirty="0"/>
          </a:p>
        </p:txBody>
      </p:sp>
      <p:sp>
        <p:nvSpPr>
          <p:cNvPr id="4" name="Espace réservé du numéro de diapositive 3">
            <a:extLst>
              <a:ext uri="{FF2B5EF4-FFF2-40B4-BE49-F238E27FC236}">
                <a16:creationId xmlns:a16="http://schemas.microsoft.com/office/drawing/2014/main" id="{9287B359-AC46-4168-9861-0EC2512E880A}"/>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33A5DA88-45FC-4E4D-8172-A3F216B41E8E}" type="slidenum">
              <a:rPr lang="fr-FR" b="0">
                <a:latin typeface="Tw Cen MT"/>
              </a:rPr>
              <a:pPr fontAlgn="base">
                <a:spcBef>
                  <a:spcPct val="0"/>
                </a:spcBef>
                <a:spcAft>
                  <a:spcPct val="0"/>
                </a:spcAft>
                <a:buSzTx/>
                <a:defRPr/>
              </a:pPr>
              <a:t>18</a:t>
            </a:fld>
            <a:endParaRPr lang="fr-FR" b="0">
              <a:latin typeface="Tw Cen MT"/>
            </a:endParaRPr>
          </a:p>
        </p:txBody>
      </p:sp>
      <p:pic>
        <p:nvPicPr>
          <p:cNvPr id="138245" name="Image 4">
            <a:extLst>
              <a:ext uri="{FF2B5EF4-FFF2-40B4-BE49-F238E27FC236}">
                <a16:creationId xmlns:a16="http://schemas.microsoft.com/office/drawing/2014/main" id="{86A47EC1-FDE6-439A-ADC0-C3A900908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65" y="2116931"/>
            <a:ext cx="8893835" cy="385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6" name="ZoneTexte 5">
            <a:extLst>
              <a:ext uri="{FF2B5EF4-FFF2-40B4-BE49-F238E27FC236}">
                <a16:creationId xmlns:a16="http://schemas.microsoft.com/office/drawing/2014/main" id="{6E42BFAC-BF3D-4390-9B13-2EC6265D8FC5}"/>
              </a:ext>
            </a:extLst>
          </p:cNvPr>
          <p:cNvSpPr txBox="1">
            <a:spLocks noChangeArrowheads="1"/>
          </p:cNvSpPr>
          <p:nvPr/>
        </p:nvSpPr>
        <p:spPr bwMode="auto">
          <a:xfrm>
            <a:off x="4571999" y="5948341"/>
            <a:ext cx="287059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336947" eaLnBrk="0" fontAlgn="base" hangingPunct="0">
              <a:spcBef>
                <a:spcPct val="0"/>
              </a:spcBef>
              <a:spcAft>
                <a:spcPct val="0"/>
              </a:spcAft>
            </a:pPr>
            <a:r>
              <a:rPr lang="fr-FR" altLang="fr-FR" sz="1350" dirty="0">
                <a:solidFill>
                  <a:srgbClr val="FF0000"/>
                </a:solidFill>
                <a:latin typeface="Arial" panose="020B0604020202020204" pitchFamily="34" charset="0"/>
              </a:rPr>
              <a:t>Source: PMBOK 2017 p. 248</a:t>
            </a:r>
          </a:p>
        </p:txBody>
      </p:sp>
      <p:sp>
        <p:nvSpPr>
          <p:cNvPr id="138247" name="Text Box 5">
            <a:extLst>
              <a:ext uri="{FF2B5EF4-FFF2-40B4-BE49-F238E27FC236}">
                <a16:creationId xmlns:a16="http://schemas.microsoft.com/office/drawing/2014/main" id="{12D4DF60-032C-4FAD-B6EE-4CA476E4FBFC}"/>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81849387-5169-4676-9FCB-66F4E5086189}"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18</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E99DE-BF9D-49B3-879A-5077CA8C9E13}"/>
              </a:ext>
            </a:extLst>
          </p:cNvPr>
          <p:cNvSpPr>
            <a:spLocks noGrp="1"/>
          </p:cNvSpPr>
          <p:nvPr>
            <p:ph type="title"/>
          </p:nvPr>
        </p:nvSpPr>
        <p:spPr>
          <a:xfrm>
            <a:off x="1559720" y="445813"/>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3" name="Espace réservé du contenu 2">
            <a:extLst>
              <a:ext uri="{FF2B5EF4-FFF2-40B4-BE49-F238E27FC236}">
                <a16:creationId xmlns:a16="http://schemas.microsoft.com/office/drawing/2014/main" id="{D1E501AB-06C8-4D5D-A5D8-0E7C58E56992}"/>
              </a:ext>
            </a:extLst>
          </p:cNvPr>
          <p:cNvSpPr>
            <a:spLocks noGrp="1"/>
          </p:cNvSpPr>
          <p:nvPr>
            <p:ph idx="1"/>
          </p:nvPr>
        </p:nvSpPr>
        <p:spPr>
          <a:xfrm>
            <a:off x="344557" y="1902620"/>
            <a:ext cx="8454886" cy="2439591"/>
          </a:xfrm>
        </p:spPr>
        <p:txBody>
          <a:bodyPr>
            <a:noAutofit/>
          </a:bodyPr>
          <a:lstStyle/>
          <a:p>
            <a:pPr>
              <a:buClrTx/>
              <a:buFont typeface="Wingdings" panose="05000000000000000000" pitchFamily="2" charset="2"/>
              <a:buChar char="§"/>
              <a:defRPr/>
            </a:pPr>
            <a:r>
              <a:rPr lang="fr-FR" sz="2800" b="1" dirty="0"/>
              <a:t> Le chemin critique du projet est le chemin le plus long du projet.</a:t>
            </a:r>
          </a:p>
          <a:p>
            <a:pPr marL="0" indent="0">
              <a:buClrTx/>
              <a:buNone/>
              <a:defRPr/>
            </a:pPr>
            <a:endParaRPr lang="fr-FR" sz="2800" b="1" dirty="0"/>
          </a:p>
          <a:p>
            <a:pPr>
              <a:buClrTx/>
              <a:buFont typeface="Wingdings" panose="05000000000000000000" pitchFamily="2" charset="2"/>
              <a:buChar char="§"/>
              <a:defRPr/>
            </a:pPr>
            <a:r>
              <a:rPr lang="fr-FR" sz="2800" b="1" dirty="0"/>
              <a:t> Il a plusieurs utilités:</a:t>
            </a:r>
          </a:p>
          <a:p>
            <a:pPr marL="460343" lvl="2" indent="-192881">
              <a:buClrTx/>
              <a:buFont typeface="Wingdings" panose="05000000000000000000" pitchFamily="2" charset="2"/>
              <a:buChar char="ü"/>
              <a:defRPr/>
            </a:pPr>
            <a:r>
              <a:rPr lang="fr-FR" sz="2400" b="1" dirty="0"/>
              <a:t>Il permet de connaître la durée du projet, </a:t>
            </a:r>
          </a:p>
          <a:p>
            <a:pPr marL="460343" lvl="2" indent="-192881">
              <a:buClrTx/>
              <a:buFont typeface="Wingdings" panose="05000000000000000000" pitchFamily="2" charset="2"/>
              <a:buChar char="ü"/>
              <a:defRPr/>
            </a:pPr>
            <a:r>
              <a:rPr lang="fr-FR" sz="2400" b="1" dirty="0"/>
              <a:t>Il permet de connaître les activités qui ne peuvent faire l’objet d’aucune compression, </a:t>
            </a:r>
          </a:p>
          <a:p>
            <a:pPr marL="460343" lvl="2" indent="-192881">
              <a:buClrTx/>
              <a:buFont typeface="Wingdings" panose="05000000000000000000" pitchFamily="2" charset="2"/>
              <a:buChar char="ü"/>
              <a:defRPr/>
            </a:pPr>
            <a:r>
              <a:rPr lang="fr-FR" sz="2400" b="1" dirty="0"/>
              <a:t>Il permet de connaître les activités sur lesquelles on peu agir pour influencer la durée du projet. </a:t>
            </a:r>
            <a:br>
              <a:rPr lang="fr-FR" sz="2400" b="1" dirty="0"/>
            </a:br>
            <a:br>
              <a:rPr lang="fr-FR" sz="2400" b="1" dirty="0"/>
            </a:br>
            <a:br>
              <a:rPr lang="fr-FR" sz="2400" b="1" dirty="0"/>
            </a:br>
            <a:br>
              <a:rPr lang="fr-FR" sz="2400" b="1" dirty="0"/>
            </a:br>
            <a:r>
              <a:rPr lang="fr-FR" sz="2400" b="1" dirty="0"/>
              <a:t>. </a:t>
            </a:r>
            <a:br>
              <a:rPr lang="fr-FR" sz="2400" b="1" dirty="0"/>
            </a:br>
            <a:r>
              <a:rPr lang="fr-FR" sz="2400" b="1" dirty="0"/>
              <a:t> </a:t>
            </a:r>
            <a:br>
              <a:rPr lang="pt-B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endParaRPr lang="fr-FR" sz="2400" b="1" dirty="0"/>
          </a:p>
          <a:p>
            <a:pPr>
              <a:buClrTx/>
              <a:buFont typeface="Wingdings" panose="05000000000000000000" pitchFamily="2" charset="2"/>
              <a:buChar char="§"/>
              <a:defRPr/>
            </a:pPr>
            <a:endParaRPr lang="fr-FR" sz="2800" b="1" dirty="0"/>
          </a:p>
        </p:txBody>
      </p:sp>
      <p:sp>
        <p:nvSpPr>
          <p:cNvPr id="4" name="Espace réservé du numéro de diapositive 3">
            <a:extLst>
              <a:ext uri="{FF2B5EF4-FFF2-40B4-BE49-F238E27FC236}">
                <a16:creationId xmlns:a16="http://schemas.microsoft.com/office/drawing/2014/main" id="{A1371287-4566-4B69-A3AC-BC79485F58F9}"/>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715C6B04-43BA-44F1-8CBC-0D8E71178BA2}" type="slidenum">
              <a:rPr lang="fr-FR" b="0">
                <a:latin typeface="Tw Cen MT"/>
              </a:rPr>
              <a:pPr fontAlgn="base">
                <a:spcBef>
                  <a:spcPct val="0"/>
                </a:spcBef>
                <a:spcAft>
                  <a:spcPct val="0"/>
                </a:spcAft>
                <a:buSzTx/>
                <a:defRPr/>
              </a:pPr>
              <a:t>19</a:t>
            </a:fld>
            <a:endParaRPr lang="fr-FR" b="0">
              <a:latin typeface="Tw Cen MT"/>
            </a:endParaRPr>
          </a:p>
        </p:txBody>
      </p:sp>
      <p:sp>
        <p:nvSpPr>
          <p:cNvPr id="139269" name="Text Box 5">
            <a:extLst>
              <a:ext uri="{FF2B5EF4-FFF2-40B4-BE49-F238E27FC236}">
                <a16:creationId xmlns:a16="http://schemas.microsoft.com/office/drawing/2014/main" id="{1344A22F-383D-4477-9781-260399A3DAA8}"/>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4EF1B392-4FF0-456D-B3FA-9E0F74C6D803}"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19</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re 1">
            <a:extLst>
              <a:ext uri="{FF2B5EF4-FFF2-40B4-BE49-F238E27FC236}">
                <a16:creationId xmlns:a16="http://schemas.microsoft.com/office/drawing/2014/main" id="{4BA0ECAF-00D1-40DF-A583-C9D01CB7DE78}"/>
              </a:ext>
            </a:extLst>
          </p:cNvPr>
          <p:cNvSpPr>
            <a:spLocks noGrp="1" noChangeArrowheads="1"/>
          </p:cNvSpPr>
          <p:nvPr>
            <p:ph type="title"/>
          </p:nvPr>
        </p:nvSpPr>
        <p:spPr>
          <a:xfrm>
            <a:off x="1743075" y="485570"/>
            <a:ext cx="5657850" cy="403622"/>
          </a:xfrm>
        </p:spPr>
        <p:txBody>
          <a:bodyPr/>
          <a:lstStyle/>
          <a:p>
            <a:pPr algn="ctr"/>
            <a:r>
              <a:rPr lang="fr-FR" altLang="fr-FR" sz="2700" b="1" dirty="0">
                <a:latin typeface="Aharoni" panose="02010803020104030203" pitchFamily="2" charset="-79"/>
                <a:cs typeface="Aharoni" panose="02010803020104030203" pitchFamily="2" charset="-79"/>
              </a:rPr>
              <a:t>Les références de base du projet</a:t>
            </a:r>
            <a:br>
              <a:rPr lang="fr-FR" altLang="fr-FR" sz="2700" b="1" dirty="0">
                <a:latin typeface="Aharoni" panose="02010803020104030203" pitchFamily="2" charset="-79"/>
                <a:cs typeface="Aharoni" panose="02010803020104030203" pitchFamily="2" charset="-79"/>
              </a:rPr>
            </a:br>
            <a:r>
              <a:rPr lang="fr-FR" altLang="fr-FR" sz="2700" b="1" dirty="0">
                <a:latin typeface="Aharoni" panose="02010803020104030203" pitchFamily="2" charset="-79"/>
                <a:cs typeface="Aharoni" panose="02010803020104030203" pitchFamily="2" charset="-79"/>
              </a:rPr>
              <a:t>Définition, importance</a:t>
            </a:r>
          </a:p>
        </p:txBody>
      </p:sp>
      <p:sp>
        <p:nvSpPr>
          <p:cNvPr id="3" name="Espace réservé du contenu 2">
            <a:extLst>
              <a:ext uri="{FF2B5EF4-FFF2-40B4-BE49-F238E27FC236}">
                <a16:creationId xmlns:a16="http://schemas.microsoft.com/office/drawing/2014/main" id="{EBFD199E-1ECE-49F3-805D-1634311FBA76}"/>
              </a:ext>
            </a:extLst>
          </p:cNvPr>
          <p:cNvSpPr>
            <a:spLocks noGrp="1"/>
          </p:cNvSpPr>
          <p:nvPr>
            <p:ph idx="1"/>
          </p:nvPr>
        </p:nvSpPr>
        <p:spPr>
          <a:xfrm>
            <a:off x="119270" y="2427633"/>
            <a:ext cx="8875643" cy="2374159"/>
          </a:xfrm>
        </p:spPr>
        <p:txBody>
          <a:bodyPr>
            <a:noAutofit/>
          </a:bodyPr>
          <a:lstStyle/>
          <a:p>
            <a:pPr>
              <a:buClrTx/>
              <a:buFont typeface="Wingdings" panose="05000000000000000000" pitchFamily="2" charset="2"/>
              <a:buChar char="§"/>
              <a:defRPr/>
            </a:pPr>
            <a:r>
              <a:rPr lang="fr-FR" sz="2700" b="1" dirty="0"/>
              <a:t> planifier le projet c’est dire la façon dont le projet sera exécuté et maîtrisé, puis clos. La planification aboutie à l’élaboration du plan de management du projet. </a:t>
            </a:r>
          </a:p>
          <a:p>
            <a:pPr>
              <a:buClrTx/>
              <a:buFont typeface="Wingdings" panose="05000000000000000000" pitchFamily="2" charset="2"/>
              <a:buChar char="§"/>
              <a:defRPr/>
            </a:pPr>
            <a:endParaRPr lang="fr-FR" sz="2700" b="1" dirty="0"/>
          </a:p>
          <a:p>
            <a:pPr>
              <a:buClrTx/>
              <a:buFont typeface="Wingdings" panose="05000000000000000000" pitchFamily="2" charset="2"/>
              <a:buChar char="§"/>
              <a:defRPr/>
            </a:pPr>
            <a:r>
              <a:rPr lang="fr-FR" sz="2700" b="1" dirty="0"/>
              <a:t> Son intérêt est qu’il est un document complet qui définit la base de tout le travail du projet et la façon dont le travail sera accompli .</a:t>
            </a:r>
            <a:br>
              <a:rPr lang="fr-FR" sz="2700" b="1" dirty="0"/>
            </a:br>
            <a:endParaRPr lang="fr-FR" sz="2700" b="1" dirty="0"/>
          </a:p>
          <a:p>
            <a:pPr>
              <a:buClrTx/>
              <a:buFont typeface="Wingdings" panose="05000000000000000000" pitchFamily="2" charset="2"/>
              <a:buChar char="§"/>
              <a:defRPr/>
            </a:pPr>
            <a:endParaRPr lang="fr-FR" sz="2700" b="1" dirty="0"/>
          </a:p>
        </p:txBody>
      </p:sp>
      <p:sp>
        <p:nvSpPr>
          <p:cNvPr id="4" name="Espace réservé du numéro de diapositive 3">
            <a:extLst>
              <a:ext uri="{FF2B5EF4-FFF2-40B4-BE49-F238E27FC236}">
                <a16:creationId xmlns:a16="http://schemas.microsoft.com/office/drawing/2014/main" id="{B7060329-182C-4BC1-B6BD-73FC658D07DF}"/>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D1D2BB99-BC64-45B4-AE4D-8C7B31DA5C97}" type="slidenum">
              <a:rPr lang="fr-FR" b="0">
                <a:latin typeface="Tw Cen MT"/>
              </a:rPr>
              <a:pPr fontAlgn="base">
                <a:spcBef>
                  <a:spcPct val="0"/>
                </a:spcBef>
                <a:spcAft>
                  <a:spcPct val="0"/>
                </a:spcAft>
                <a:buSzTx/>
                <a:defRPr/>
              </a:pPr>
              <a:t>2</a:t>
            </a:fld>
            <a:endParaRPr lang="fr-FR" b="0">
              <a:latin typeface="Tw Cen MT"/>
            </a:endParaRPr>
          </a:p>
        </p:txBody>
      </p:sp>
      <p:sp>
        <p:nvSpPr>
          <p:cNvPr id="121861" name="Text Box 5">
            <a:extLst>
              <a:ext uri="{FF2B5EF4-FFF2-40B4-BE49-F238E27FC236}">
                <a16:creationId xmlns:a16="http://schemas.microsoft.com/office/drawing/2014/main" id="{6279B20E-8563-4D85-A223-C018D88F43FD}"/>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78FDAB76-7573-4F98-9F0F-D4E1312A1E05}"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2</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27CB46-5C48-4B27-8DDC-9FF5E0F6A6C0}"/>
              </a:ext>
            </a:extLst>
          </p:cNvPr>
          <p:cNvSpPr>
            <a:spLocks noGrp="1"/>
          </p:cNvSpPr>
          <p:nvPr>
            <p:ph type="title"/>
          </p:nvPr>
        </p:nvSpPr>
        <p:spPr>
          <a:xfrm>
            <a:off x="1484114" y="471179"/>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3" name="Espace réservé du contenu 2">
            <a:extLst>
              <a:ext uri="{FF2B5EF4-FFF2-40B4-BE49-F238E27FC236}">
                <a16:creationId xmlns:a16="http://schemas.microsoft.com/office/drawing/2014/main" id="{EAA27338-91EE-406D-8E5A-86C4D43BDEAF}"/>
              </a:ext>
            </a:extLst>
          </p:cNvPr>
          <p:cNvSpPr>
            <a:spLocks noGrp="1"/>
          </p:cNvSpPr>
          <p:nvPr>
            <p:ph idx="1"/>
          </p:nvPr>
        </p:nvSpPr>
        <p:spPr>
          <a:xfrm>
            <a:off x="198783" y="1683027"/>
            <a:ext cx="8653669" cy="3294978"/>
          </a:xfrm>
        </p:spPr>
        <p:txBody>
          <a:bodyPr>
            <a:noAutofit/>
          </a:bodyPr>
          <a:lstStyle/>
          <a:p>
            <a:pPr>
              <a:buClrTx/>
              <a:buFont typeface="Wingdings" panose="05000000000000000000" pitchFamily="2" charset="2"/>
              <a:buChar char="§"/>
              <a:defRPr/>
            </a:pPr>
            <a:r>
              <a:rPr lang="fr-FR" sz="2400" b="1" dirty="0"/>
              <a:t> L’optimisation des ressources est utilisée pour ajuster les dates de début et de fin des activités de façon à ce que l’utilisation des ressources prévues soit égale ou inférieure à la disponibilité des ressources. Les techniques d’optimisation sont: le nivellement des ressources et le lissage. </a:t>
            </a:r>
          </a:p>
          <a:p>
            <a:pPr>
              <a:buClrTx/>
              <a:buFont typeface="Wingdings" panose="05000000000000000000" pitchFamily="2" charset="2"/>
              <a:buChar char="§"/>
              <a:defRPr/>
            </a:pPr>
            <a:r>
              <a:rPr lang="fr-FR" sz="2400" b="1" dirty="0"/>
              <a:t> Nivellement des ressources. Selon cette technique, les dates de début et de fin sont ajustées en fonction des contraintes de ressources, dans le but d’assurer l’équilibre entre la demande des ressources et leur disponibilité. </a:t>
            </a:r>
          </a:p>
          <a:p>
            <a:pPr>
              <a:buClrTx/>
              <a:buFont typeface="Wingdings" panose="05000000000000000000" pitchFamily="2" charset="2"/>
              <a:buChar char="§"/>
              <a:defRPr/>
            </a:pPr>
            <a:r>
              <a:rPr lang="fr-FR" sz="2400" b="1" dirty="0"/>
              <a:t>Lissage des ressources. Cette technique permet d’ajuster les activités d’un modèle d’échéancier de telle sorte que les besoins en ressources pour le projet ne dépassent pas certaines limites de ressources prédéfinies. </a:t>
            </a:r>
            <a:br>
              <a:rPr lang="fr-FR" sz="2400" b="1" dirty="0"/>
            </a:br>
            <a:br>
              <a:rPr lang="fr-FR" sz="2400" b="1" dirty="0"/>
            </a:br>
            <a:br>
              <a:rPr lang="fr-FR" sz="2400" b="1" dirty="0"/>
            </a:br>
            <a:br>
              <a:rPr lang="fr-FR" sz="2400" b="1" dirty="0"/>
            </a:br>
            <a:br>
              <a:rPr lang="fr-FR" sz="2400" b="1" dirty="0"/>
            </a:br>
            <a:br>
              <a:rPr lang="fr-FR" sz="2400" b="1" dirty="0"/>
            </a:br>
            <a:br>
              <a:rPr lang="fr-FR" sz="2000" b="1" dirty="0"/>
            </a:br>
            <a:br>
              <a:rPr lang="fr-FR" sz="2000" b="1" dirty="0"/>
            </a:br>
            <a:br>
              <a:rPr lang="fr-FR" sz="2000" b="1" dirty="0"/>
            </a:br>
            <a:br>
              <a:rPr lang="fr-FR" sz="2000" b="1" dirty="0"/>
            </a:br>
            <a:r>
              <a:rPr lang="fr-FR" sz="2000" b="1" dirty="0"/>
              <a:t>. </a:t>
            </a:r>
            <a:br>
              <a:rPr lang="fr-FR" sz="2000" b="1" dirty="0"/>
            </a:br>
            <a:r>
              <a:rPr lang="fr-FR" sz="2000" b="1" dirty="0"/>
              <a:t> </a:t>
            </a:r>
            <a:br>
              <a:rPr lang="pt-B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endParaRPr lang="fr-FR" sz="2000" b="1" dirty="0"/>
          </a:p>
          <a:p>
            <a:pPr>
              <a:buClrTx/>
              <a:buFont typeface="Wingdings" panose="05000000000000000000" pitchFamily="2" charset="2"/>
              <a:buChar char="§"/>
              <a:defRPr/>
            </a:pPr>
            <a:endParaRPr lang="fr-FR" sz="2400" b="1" dirty="0"/>
          </a:p>
        </p:txBody>
      </p:sp>
      <p:sp>
        <p:nvSpPr>
          <p:cNvPr id="4" name="Espace réservé du numéro de diapositive 3">
            <a:extLst>
              <a:ext uri="{FF2B5EF4-FFF2-40B4-BE49-F238E27FC236}">
                <a16:creationId xmlns:a16="http://schemas.microsoft.com/office/drawing/2014/main" id="{8075A204-9FFE-4F5E-AC89-0FCD02EB0A6A}"/>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8EE00ADC-94B1-4756-A378-E6E46EBF99DF}" type="slidenum">
              <a:rPr lang="fr-FR" b="0">
                <a:latin typeface="Tw Cen MT"/>
              </a:rPr>
              <a:pPr fontAlgn="base">
                <a:spcBef>
                  <a:spcPct val="0"/>
                </a:spcBef>
                <a:spcAft>
                  <a:spcPct val="0"/>
                </a:spcAft>
                <a:buSzTx/>
                <a:defRPr/>
              </a:pPr>
              <a:t>20</a:t>
            </a:fld>
            <a:endParaRPr lang="fr-FR" b="0">
              <a:latin typeface="Tw Cen MT"/>
            </a:endParaRPr>
          </a:p>
        </p:txBody>
      </p:sp>
      <p:sp>
        <p:nvSpPr>
          <p:cNvPr id="140293" name="Text Box 5">
            <a:extLst>
              <a:ext uri="{FF2B5EF4-FFF2-40B4-BE49-F238E27FC236}">
                <a16:creationId xmlns:a16="http://schemas.microsoft.com/office/drawing/2014/main" id="{81957F5A-B604-433D-8521-0708300170F8}"/>
              </a:ext>
            </a:extLst>
          </p:cNvPr>
          <p:cNvSpPr txBox="1">
            <a:spLocks noChangeArrowheads="1"/>
          </p:cNvSpPr>
          <p:nvPr/>
        </p:nvSpPr>
        <p:spPr bwMode="auto">
          <a:xfrm>
            <a:off x="1201341"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5DEE75EB-2D7D-4CA0-9F06-E76D670BC162}"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20</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431673-B2EB-4288-908F-91597C3716D2}"/>
              </a:ext>
            </a:extLst>
          </p:cNvPr>
          <p:cNvSpPr>
            <a:spLocks noGrp="1"/>
          </p:cNvSpPr>
          <p:nvPr>
            <p:ph type="title"/>
          </p:nvPr>
        </p:nvSpPr>
        <p:spPr>
          <a:xfrm>
            <a:off x="1343025" y="527086"/>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3" name="Espace réservé du contenu 2">
            <a:extLst>
              <a:ext uri="{FF2B5EF4-FFF2-40B4-BE49-F238E27FC236}">
                <a16:creationId xmlns:a16="http://schemas.microsoft.com/office/drawing/2014/main" id="{67560F64-7F30-4A44-9815-A5A2B2962E45}"/>
              </a:ext>
            </a:extLst>
          </p:cNvPr>
          <p:cNvSpPr>
            <a:spLocks noGrp="1"/>
          </p:cNvSpPr>
          <p:nvPr>
            <p:ph idx="1"/>
          </p:nvPr>
        </p:nvSpPr>
        <p:spPr>
          <a:xfrm>
            <a:off x="291549" y="1994298"/>
            <a:ext cx="8295860" cy="2439591"/>
          </a:xfrm>
        </p:spPr>
        <p:txBody>
          <a:bodyPr>
            <a:noAutofit/>
          </a:bodyPr>
          <a:lstStyle/>
          <a:p>
            <a:pPr>
              <a:buClrTx/>
              <a:buFont typeface="Wingdings" panose="05000000000000000000" pitchFamily="2" charset="2"/>
              <a:buChar char="§"/>
              <a:defRPr/>
            </a:pPr>
            <a:r>
              <a:rPr lang="fr-FR" sz="2800" b="1" dirty="0"/>
              <a:t> Les techniques de compression de l’échéancier sont utilisées pour raccourcir ou accélérer la durée de l’échéancier sans réduire le périmètre du projet, </a:t>
            </a:r>
          </a:p>
          <a:p>
            <a:pPr>
              <a:buClrTx/>
              <a:buFont typeface="Wingdings" panose="05000000000000000000" pitchFamily="2" charset="2"/>
              <a:buChar char="§"/>
              <a:defRPr/>
            </a:pPr>
            <a:endParaRPr lang="fr-FR" sz="2800" b="1" dirty="0"/>
          </a:p>
          <a:p>
            <a:pPr>
              <a:buClrTx/>
              <a:buFont typeface="Wingdings" panose="05000000000000000000" pitchFamily="2" charset="2"/>
              <a:buChar char="§"/>
              <a:defRPr/>
            </a:pPr>
            <a:r>
              <a:rPr lang="fr-FR" sz="2800" b="1" dirty="0"/>
              <a:t>afin de respecter les contraintes de l’échéancier et les dates imposées, ou de satisfaire d’autres objectifs de l’échéancier. </a:t>
            </a: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800" b="1" dirty="0"/>
            </a:br>
            <a:br>
              <a:rPr lang="fr-FR" sz="2400" b="1" dirty="0"/>
            </a:br>
            <a:br>
              <a:rPr lang="fr-FR" sz="2400" b="1" dirty="0"/>
            </a:br>
            <a:br>
              <a:rPr lang="fr-FR" sz="2400" b="1" dirty="0"/>
            </a:br>
            <a:br>
              <a:rPr lang="fr-FR" sz="2400" b="1" dirty="0"/>
            </a:br>
            <a:r>
              <a:rPr lang="fr-FR" sz="2400" b="1" dirty="0"/>
              <a:t>. </a:t>
            </a:r>
            <a:br>
              <a:rPr lang="fr-FR" sz="2400" b="1" dirty="0"/>
            </a:br>
            <a:r>
              <a:rPr lang="fr-FR" sz="2400" b="1" dirty="0"/>
              <a:t> </a:t>
            </a:r>
            <a:br>
              <a:rPr lang="pt-B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endParaRPr lang="fr-FR" sz="2400" b="1" dirty="0"/>
          </a:p>
          <a:p>
            <a:pPr>
              <a:buClrTx/>
              <a:buFont typeface="Wingdings" panose="05000000000000000000" pitchFamily="2" charset="2"/>
              <a:buChar char="§"/>
              <a:defRPr/>
            </a:pPr>
            <a:endParaRPr lang="fr-FR" sz="2800" b="1" dirty="0"/>
          </a:p>
        </p:txBody>
      </p:sp>
      <p:sp>
        <p:nvSpPr>
          <p:cNvPr id="4" name="Espace réservé du numéro de diapositive 3">
            <a:extLst>
              <a:ext uri="{FF2B5EF4-FFF2-40B4-BE49-F238E27FC236}">
                <a16:creationId xmlns:a16="http://schemas.microsoft.com/office/drawing/2014/main" id="{472F74C0-834F-4793-8BF0-CFC47177D71B}"/>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204BD36D-7989-4D7D-ABF7-FD64E0FF2AC1}" type="slidenum">
              <a:rPr lang="fr-FR" b="0">
                <a:latin typeface="Tw Cen MT"/>
              </a:rPr>
              <a:pPr fontAlgn="base">
                <a:spcBef>
                  <a:spcPct val="0"/>
                </a:spcBef>
                <a:spcAft>
                  <a:spcPct val="0"/>
                </a:spcAft>
                <a:buSzTx/>
                <a:defRPr/>
              </a:pPr>
              <a:t>21</a:t>
            </a:fld>
            <a:endParaRPr lang="fr-FR" b="0">
              <a:latin typeface="Tw Cen MT"/>
            </a:endParaRPr>
          </a:p>
        </p:txBody>
      </p:sp>
      <p:sp>
        <p:nvSpPr>
          <p:cNvPr id="141317" name="Text Box 5">
            <a:extLst>
              <a:ext uri="{FF2B5EF4-FFF2-40B4-BE49-F238E27FC236}">
                <a16:creationId xmlns:a16="http://schemas.microsoft.com/office/drawing/2014/main" id="{0D94994E-3621-44BE-9D5F-E2868CD9AB1A}"/>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10E81E01-BB97-4A2E-8311-65E063F101C2}"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21</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9A074B-CCF5-43E4-B732-6E286C5E0BE8}"/>
              </a:ext>
            </a:extLst>
          </p:cNvPr>
          <p:cNvSpPr>
            <a:spLocks noGrp="1"/>
          </p:cNvSpPr>
          <p:nvPr>
            <p:ph type="title"/>
          </p:nvPr>
        </p:nvSpPr>
        <p:spPr>
          <a:xfrm>
            <a:off x="1423988" y="651241"/>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3" name="Espace réservé du contenu 2">
            <a:extLst>
              <a:ext uri="{FF2B5EF4-FFF2-40B4-BE49-F238E27FC236}">
                <a16:creationId xmlns:a16="http://schemas.microsoft.com/office/drawing/2014/main" id="{32C654C6-480A-4448-8BB2-56C408891299}"/>
              </a:ext>
            </a:extLst>
          </p:cNvPr>
          <p:cNvSpPr>
            <a:spLocks noGrp="1"/>
          </p:cNvSpPr>
          <p:nvPr>
            <p:ph idx="1"/>
          </p:nvPr>
        </p:nvSpPr>
        <p:spPr>
          <a:xfrm>
            <a:off x="1288257" y="2538413"/>
            <a:ext cx="6447235" cy="2439591"/>
          </a:xfrm>
        </p:spPr>
        <p:txBody>
          <a:bodyPr>
            <a:noAutofit/>
          </a:bodyPr>
          <a:lstStyle/>
          <a:p>
            <a:pPr>
              <a:buClrTx/>
              <a:buFont typeface="Wingdings" panose="05000000000000000000" pitchFamily="2" charset="2"/>
              <a:buChar char="§"/>
              <a:defRPr/>
            </a:pPr>
            <a:r>
              <a:rPr lang="fr-FR" sz="1575" dirty="0"/>
              <a:t> </a:t>
            </a: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575" dirty="0"/>
            </a:br>
            <a:br>
              <a:rPr lang="fr-FR" sz="1238" dirty="0"/>
            </a:br>
            <a:br>
              <a:rPr lang="fr-FR" sz="1238" dirty="0"/>
            </a:br>
            <a:br>
              <a:rPr lang="fr-FR" sz="1238" dirty="0"/>
            </a:br>
            <a:br>
              <a:rPr lang="fr-FR" sz="1238" dirty="0"/>
            </a:br>
            <a:r>
              <a:rPr lang="fr-FR" sz="1238" dirty="0"/>
              <a:t>. </a:t>
            </a:r>
            <a:br>
              <a:rPr lang="fr-FR" sz="1238" dirty="0"/>
            </a:br>
            <a:r>
              <a:rPr lang="fr-FR" sz="1238" dirty="0"/>
              <a:t> </a:t>
            </a:r>
            <a:br>
              <a:rPr lang="pt-B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br>
              <a:rPr lang="fr-FR" sz="1238" dirty="0"/>
            </a:br>
            <a:endParaRPr lang="fr-FR" sz="1238" b="1" dirty="0"/>
          </a:p>
          <a:p>
            <a:pPr>
              <a:buClrTx/>
              <a:buFont typeface="Wingdings" panose="05000000000000000000" pitchFamily="2" charset="2"/>
              <a:buChar char="§"/>
              <a:defRPr/>
            </a:pPr>
            <a:endParaRPr lang="fr-FR" sz="1575" b="1" dirty="0"/>
          </a:p>
        </p:txBody>
      </p:sp>
      <p:sp>
        <p:nvSpPr>
          <p:cNvPr id="4" name="Espace réservé du numéro de diapositive 3">
            <a:extLst>
              <a:ext uri="{FF2B5EF4-FFF2-40B4-BE49-F238E27FC236}">
                <a16:creationId xmlns:a16="http://schemas.microsoft.com/office/drawing/2014/main" id="{AAB1F234-4ACC-4E98-A053-241D14E38999}"/>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ABA0DBBD-BE3C-4E05-9502-A47F087C431B}" type="slidenum">
              <a:rPr lang="fr-FR" b="0">
                <a:latin typeface="Tw Cen MT"/>
              </a:rPr>
              <a:pPr fontAlgn="base">
                <a:spcBef>
                  <a:spcPct val="0"/>
                </a:spcBef>
                <a:spcAft>
                  <a:spcPct val="0"/>
                </a:spcAft>
                <a:buSzTx/>
                <a:defRPr/>
              </a:pPr>
              <a:t>22</a:t>
            </a:fld>
            <a:endParaRPr lang="fr-FR" b="0">
              <a:latin typeface="Tw Cen MT"/>
            </a:endParaRPr>
          </a:p>
        </p:txBody>
      </p:sp>
      <p:pic>
        <p:nvPicPr>
          <p:cNvPr id="142341" name="Image 4">
            <a:extLst>
              <a:ext uri="{FF2B5EF4-FFF2-40B4-BE49-F238E27FC236}">
                <a16:creationId xmlns:a16="http://schemas.microsoft.com/office/drawing/2014/main" id="{D928E0CF-448F-4842-901E-CFC84BDB6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1" y="1994297"/>
            <a:ext cx="8706679" cy="415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2" name="ZoneTexte 5">
            <a:extLst>
              <a:ext uri="{FF2B5EF4-FFF2-40B4-BE49-F238E27FC236}">
                <a16:creationId xmlns:a16="http://schemas.microsoft.com/office/drawing/2014/main" id="{34A7CA03-4BD9-41FF-84EC-714A023CB5CB}"/>
              </a:ext>
            </a:extLst>
          </p:cNvPr>
          <p:cNvSpPr txBox="1">
            <a:spLocks noChangeArrowheads="1"/>
          </p:cNvSpPr>
          <p:nvPr/>
        </p:nvSpPr>
        <p:spPr bwMode="auto">
          <a:xfrm>
            <a:off x="1870472" y="6149631"/>
            <a:ext cx="57292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336947" eaLnBrk="0" fontAlgn="base" hangingPunct="0">
              <a:spcBef>
                <a:spcPct val="0"/>
              </a:spcBef>
              <a:spcAft>
                <a:spcPct val="0"/>
              </a:spcAft>
            </a:pPr>
            <a:r>
              <a:rPr lang="fr-FR" altLang="fr-FR" sz="1350" dirty="0">
                <a:solidFill>
                  <a:srgbClr val="FF0000"/>
                </a:solidFill>
                <a:latin typeface="Arial" panose="020B0604020202020204" pitchFamily="34" charset="0"/>
              </a:rPr>
              <a:t>Comparaison des techniques de compression de l’échéancier. </a:t>
            </a:r>
          </a:p>
          <a:p>
            <a:pPr defTabSz="336947" eaLnBrk="0" fontAlgn="base" hangingPunct="0">
              <a:spcBef>
                <a:spcPct val="0"/>
              </a:spcBef>
              <a:spcAft>
                <a:spcPct val="0"/>
              </a:spcAft>
            </a:pPr>
            <a:r>
              <a:rPr lang="fr-FR" altLang="fr-FR" sz="1350" dirty="0">
                <a:solidFill>
                  <a:srgbClr val="FF0000"/>
                </a:solidFill>
                <a:latin typeface="Arial" panose="020B0604020202020204" pitchFamily="34" charset="0"/>
              </a:rPr>
              <a:t>Sources PMBOK 2017 p.252</a:t>
            </a:r>
          </a:p>
        </p:txBody>
      </p:sp>
      <p:sp>
        <p:nvSpPr>
          <p:cNvPr id="142343" name="Text Box 5">
            <a:extLst>
              <a:ext uri="{FF2B5EF4-FFF2-40B4-BE49-F238E27FC236}">
                <a16:creationId xmlns:a16="http://schemas.microsoft.com/office/drawing/2014/main" id="{6A4448AE-B954-4269-83AA-AC3650D4FFCC}"/>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90D0A0EA-FFDA-4E0C-A497-7A5CDE476742}"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22</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AA5D39-604E-4756-B316-DCDBC45EDEB4}"/>
              </a:ext>
            </a:extLst>
          </p:cNvPr>
          <p:cNvSpPr>
            <a:spLocks noGrp="1"/>
          </p:cNvSpPr>
          <p:nvPr>
            <p:ph type="title"/>
          </p:nvPr>
        </p:nvSpPr>
        <p:spPr>
          <a:xfrm>
            <a:off x="1543050" y="566843"/>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Estimer les coûts et les délais </a:t>
            </a:r>
            <a:r>
              <a:rPr lang="fr-FR" sz="2250" b="1" dirty="0">
                <a:latin typeface="Aharoni" panose="02010803020104030203" pitchFamily="2" charset="-79"/>
                <a:cs typeface="Aharoni" panose="02010803020104030203" pitchFamily="2" charset="-79"/>
              </a:rPr>
              <a:t>(suite)</a:t>
            </a:r>
          </a:p>
        </p:txBody>
      </p:sp>
      <p:sp>
        <p:nvSpPr>
          <p:cNvPr id="3" name="Espace réservé du contenu 2">
            <a:extLst>
              <a:ext uri="{FF2B5EF4-FFF2-40B4-BE49-F238E27FC236}">
                <a16:creationId xmlns:a16="http://schemas.microsoft.com/office/drawing/2014/main" id="{46694CBB-8077-4093-8092-2483214CC712}"/>
              </a:ext>
            </a:extLst>
          </p:cNvPr>
          <p:cNvSpPr>
            <a:spLocks noGrp="1"/>
          </p:cNvSpPr>
          <p:nvPr>
            <p:ph idx="1"/>
          </p:nvPr>
        </p:nvSpPr>
        <p:spPr>
          <a:xfrm>
            <a:off x="376988" y="1810942"/>
            <a:ext cx="8507896" cy="2439591"/>
          </a:xfrm>
        </p:spPr>
        <p:txBody>
          <a:bodyPr>
            <a:noAutofit/>
          </a:bodyPr>
          <a:lstStyle/>
          <a:p>
            <a:pPr>
              <a:buClrTx/>
              <a:buFont typeface="Wingdings" panose="05000000000000000000" pitchFamily="2" charset="2"/>
              <a:buChar char="§"/>
              <a:defRPr/>
            </a:pPr>
            <a:r>
              <a:rPr lang="fr-FR" sz="2400" b="1" dirty="0"/>
              <a:t> ses techniques permettent d’obtenir la référence de base de l’échéancier. </a:t>
            </a:r>
          </a:p>
          <a:p>
            <a:pPr>
              <a:buClrTx/>
              <a:buFont typeface="Wingdings" panose="05000000000000000000" pitchFamily="2" charset="2"/>
              <a:buChar char="§"/>
              <a:defRPr/>
            </a:pPr>
            <a:endParaRPr lang="fr-FR" sz="2400" b="1" dirty="0"/>
          </a:p>
          <a:p>
            <a:pPr>
              <a:buClrTx/>
              <a:buFont typeface="Wingdings" panose="05000000000000000000" pitchFamily="2" charset="2"/>
              <a:buChar char="§"/>
              <a:defRPr/>
            </a:pPr>
            <a:r>
              <a:rPr lang="fr-FR" sz="2400" b="1" dirty="0"/>
              <a:t>L’estimation des coûts est l’évaluation du coût des ressources nécessaire à l’accomplissement des travaux. Elle utilise les mêmes techniques que l’estimation des délais. </a:t>
            </a:r>
          </a:p>
          <a:p>
            <a:pPr>
              <a:buClrTx/>
              <a:buFont typeface="Wingdings" panose="05000000000000000000" pitchFamily="2" charset="2"/>
              <a:buChar char="§"/>
              <a:defRPr/>
            </a:pPr>
            <a:endParaRPr lang="fr-FR" sz="2400" b="1" dirty="0"/>
          </a:p>
          <a:p>
            <a:pPr>
              <a:buClrTx/>
              <a:buFont typeface="Wingdings" panose="05000000000000000000" pitchFamily="2" charset="2"/>
              <a:buChar char="§"/>
              <a:defRPr/>
            </a:pPr>
            <a:r>
              <a:rPr lang="fr-FR" sz="2400" b="1" dirty="0"/>
              <a:t> peuvent être aussi ajoutées des techniques d’estimations comme le coût de la qualité, les réserves…</a:t>
            </a:r>
          </a:p>
          <a:p>
            <a:pPr>
              <a:buClrTx/>
              <a:buFont typeface="Wingdings" panose="05000000000000000000" pitchFamily="2" charset="2"/>
              <a:buChar char="§"/>
              <a:defRPr/>
            </a:pPr>
            <a:endParaRPr lang="fr-FR" sz="2400" b="1" dirty="0"/>
          </a:p>
          <a:p>
            <a:pPr>
              <a:buClrTx/>
              <a:buFont typeface="Wingdings" panose="05000000000000000000" pitchFamily="2" charset="2"/>
              <a:buChar char="§"/>
              <a:defRPr/>
            </a:pPr>
            <a:r>
              <a:rPr lang="fr-FR" sz="2400" b="1" dirty="0"/>
              <a:t> Au terme de cette activité, nous avons la référence de base des coûts, le budget du projet. </a:t>
            </a: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400" b="1" dirty="0"/>
            </a:br>
            <a:br>
              <a:rPr lang="fr-FR" sz="2000" b="1" dirty="0"/>
            </a:br>
            <a:br>
              <a:rPr lang="fr-FR" sz="2000" b="1" dirty="0"/>
            </a:br>
            <a:br>
              <a:rPr lang="fr-FR" sz="2000" b="1" dirty="0"/>
            </a:br>
            <a:br>
              <a:rPr lang="fr-FR" sz="2000" b="1" dirty="0"/>
            </a:br>
            <a:r>
              <a:rPr lang="fr-FR" sz="2000" b="1" dirty="0"/>
              <a:t>. </a:t>
            </a:r>
            <a:br>
              <a:rPr lang="fr-FR" sz="2000" b="1" dirty="0"/>
            </a:br>
            <a:r>
              <a:rPr lang="fr-FR" sz="2000" b="1" dirty="0"/>
              <a:t> </a:t>
            </a:r>
            <a:br>
              <a:rPr lang="pt-B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br>
              <a:rPr lang="fr-FR" sz="2000" b="1" dirty="0"/>
            </a:br>
            <a:endParaRPr lang="fr-FR" sz="2000" b="1" dirty="0"/>
          </a:p>
          <a:p>
            <a:pPr>
              <a:buClrTx/>
              <a:buFont typeface="Wingdings" panose="05000000000000000000" pitchFamily="2" charset="2"/>
              <a:buChar char="§"/>
              <a:defRPr/>
            </a:pPr>
            <a:endParaRPr lang="fr-FR" sz="2400" b="1" dirty="0"/>
          </a:p>
        </p:txBody>
      </p:sp>
      <p:sp>
        <p:nvSpPr>
          <p:cNvPr id="4" name="Espace réservé du numéro de diapositive 3">
            <a:extLst>
              <a:ext uri="{FF2B5EF4-FFF2-40B4-BE49-F238E27FC236}">
                <a16:creationId xmlns:a16="http://schemas.microsoft.com/office/drawing/2014/main" id="{14DD01FA-71DF-464F-B07C-2B84759A0BE5}"/>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4C5E946C-3882-4781-90BB-DA766B91222F}" type="slidenum">
              <a:rPr lang="fr-FR" b="0">
                <a:latin typeface="Tw Cen MT"/>
              </a:rPr>
              <a:pPr fontAlgn="base">
                <a:spcBef>
                  <a:spcPct val="0"/>
                </a:spcBef>
                <a:spcAft>
                  <a:spcPct val="0"/>
                </a:spcAft>
                <a:buSzTx/>
                <a:defRPr/>
              </a:pPr>
              <a:t>23</a:t>
            </a:fld>
            <a:endParaRPr lang="fr-FR" b="0">
              <a:latin typeface="Tw Cen MT"/>
            </a:endParaRPr>
          </a:p>
        </p:txBody>
      </p:sp>
      <p:sp>
        <p:nvSpPr>
          <p:cNvPr id="143365" name="Text Box 5">
            <a:extLst>
              <a:ext uri="{FF2B5EF4-FFF2-40B4-BE49-F238E27FC236}">
                <a16:creationId xmlns:a16="http://schemas.microsoft.com/office/drawing/2014/main" id="{5A369A9A-BA3F-401E-914B-A2E5ABA7A18C}"/>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DE823939-83AF-4700-88D7-842C811B9FD9}"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23</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E76F2-1564-4946-8890-6850279836A1}"/>
              </a:ext>
            </a:extLst>
          </p:cNvPr>
          <p:cNvSpPr>
            <a:spLocks noGrp="1"/>
          </p:cNvSpPr>
          <p:nvPr>
            <p:ph type="title"/>
          </p:nvPr>
        </p:nvSpPr>
        <p:spPr>
          <a:xfrm>
            <a:off x="1743075" y="551260"/>
            <a:ext cx="5657850"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Planifier la qualité</a:t>
            </a:r>
          </a:p>
        </p:txBody>
      </p:sp>
      <p:sp>
        <p:nvSpPr>
          <p:cNvPr id="3" name="Espace réservé du contenu 2">
            <a:extLst>
              <a:ext uri="{FF2B5EF4-FFF2-40B4-BE49-F238E27FC236}">
                <a16:creationId xmlns:a16="http://schemas.microsoft.com/office/drawing/2014/main" id="{30067D0D-150D-47A2-B346-A70992B80B24}"/>
              </a:ext>
            </a:extLst>
          </p:cNvPr>
          <p:cNvSpPr>
            <a:spLocks noGrp="1"/>
          </p:cNvSpPr>
          <p:nvPr>
            <p:ph idx="1"/>
          </p:nvPr>
        </p:nvSpPr>
        <p:spPr>
          <a:xfrm>
            <a:off x="265043" y="1810942"/>
            <a:ext cx="8613913" cy="2263379"/>
          </a:xfrm>
        </p:spPr>
        <p:txBody>
          <a:bodyPr>
            <a:noAutofit/>
          </a:bodyPr>
          <a:lstStyle/>
          <a:p>
            <a:pPr>
              <a:buClrTx/>
              <a:buFont typeface="Wingdings" panose="05000000000000000000" pitchFamily="2" charset="2"/>
              <a:buChar char="§"/>
              <a:defRPr/>
            </a:pPr>
            <a:r>
              <a:rPr lang="fr-FR" sz="2400" b="1" dirty="0"/>
              <a:t> C’est décrire la manière dont les directives, les procédures et les politiques applicables seront appliquées pour atteindre les objectifs relatifs à la qualité.</a:t>
            </a:r>
          </a:p>
          <a:p>
            <a:pPr>
              <a:buClrTx/>
              <a:buFont typeface="Wingdings" panose="05000000000000000000" pitchFamily="2" charset="2"/>
              <a:buChar char="§"/>
              <a:defRPr/>
            </a:pPr>
            <a:endParaRPr lang="fr-FR" sz="2400" b="1" dirty="0"/>
          </a:p>
          <a:p>
            <a:pPr>
              <a:buClrTx/>
              <a:buFont typeface="Wingdings" panose="05000000000000000000" pitchFamily="2" charset="2"/>
              <a:buChar char="§"/>
              <a:defRPr/>
            </a:pPr>
            <a:r>
              <a:rPr lang="fr-FR" sz="2400" b="1" dirty="0"/>
              <a:t> Le plan de gestion de la qualité doit être revu dès le début du projet de façon à s’assurer que les décisions sont basées sur des informations exactes. </a:t>
            </a:r>
          </a:p>
          <a:p>
            <a:pPr>
              <a:buClrTx/>
              <a:buFont typeface="Wingdings" panose="05000000000000000000" pitchFamily="2" charset="2"/>
              <a:buChar char="§"/>
              <a:defRPr/>
            </a:pPr>
            <a:endParaRPr lang="fr-FR" sz="2400" b="1" dirty="0"/>
          </a:p>
          <a:p>
            <a:pPr>
              <a:buClrTx/>
              <a:buFont typeface="Wingdings" panose="05000000000000000000" pitchFamily="2" charset="2"/>
              <a:buChar char="§"/>
              <a:defRPr/>
            </a:pPr>
            <a:r>
              <a:rPr lang="fr-FR" sz="2400" b="1" dirty="0"/>
              <a:t> Avantages de la revue:</a:t>
            </a:r>
          </a:p>
          <a:p>
            <a:pPr marL="421767" lvl="1" indent="-257175">
              <a:buClrTx/>
              <a:buFont typeface="Wingdings" panose="05000000000000000000" pitchFamily="2" charset="2"/>
              <a:buChar char="ü"/>
              <a:defRPr/>
            </a:pPr>
            <a:r>
              <a:rPr lang="fr-FR" sz="2400" b="1" dirty="0"/>
              <a:t>Recentrage sur la proposition de valeur du projet </a:t>
            </a:r>
          </a:p>
          <a:p>
            <a:pPr marL="421767" lvl="1" indent="-257175">
              <a:buClrTx/>
              <a:buFont typeface="Wingdings" panose="05000000000000000000" pitchFamily="2" charset="2"/>
              <a:buChar char="ü"/>
              <a:defRPr/>
            </a:pPr>
            <a:r>
              <a:rPr lang="fr-FR" sz="2400" b="1" dirty="0"/>
              <a:t> réduction des coûts et dépassements de l’échéancier pour des reprises moins fréquentes</a:t>
            </a:r>
            <a:br>
              <a:rPr lang="fr-FR" sz="2400" b="1" dirty="0"/>
            </a:br>
            <a:br>
              <a:rPr lang="fr-FR" sz="2400" b="1" dirty="0"/>
            </a:br>
            <a:br>
              <a:rPr lang="fr-FR" sz="2400" b="1" dirty="0"/>
            </a:br>
            <a:br>
              <a:rPr lang="fr-FR" sz="2400" b="1" dirty="0"/>
            </a:br>
            <a:br>
              <a:rPr lang="fr-FR" sz="2400" b="1" dirty="0"/>
            </a:br>
            <a:br>
              <a:rPr lang="fr-FR" sz="2400" b="1" dirty="0"/>
            </a:br>
            <a:endParaRPr lang="fr-FR" sz="2400" b="1" dirty="0"/>
          </a:p>
          <a:p>
            <a:pPr>
              <a:buClrTx/>
              <a:buFont typeface="Wingdings" panose="05000000000000000000" pitchFamily="2" charset="2"/>
              <a:buChar char="§"/>
              <a:defRPr/>
            </a:pPr>
            <a:endParaRPr lang="fr-FR" sz="2000" b="1" dirty="0"/>
          </a:p>
        </p:txBody>
      </p:sp>
      <p:sp>
        <p:nvSpPr>
          <p:cNvPr id="4" name="Espace réservé du numéro de diapositive 3">
            <a:extLst>
              <a:ext uri="{FF2B5EF4-FFF2-40B4-BE49-F238E27FC236}">
                <a16:creationId xmlns:a16="http://schemas.microsoft.com/office/drawing/2014/main" id="{3A3B3317-7483-4AA6-B0DC-F2D0F38068F1}"/>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86A058CC-F18E-4D48-8089-9E96EA1C08A5}" type="slidenum">
              <a:rPr lang="fr-FR" b="0">
                <a:latin typeface="Tw Cen MT"/>
              </a:rPr>
              <a:pPr fontAlgn="base">
                <a:spcBef>
                  <a:spcPct val="0"/>
                </a:spcBef>
                <a:spcAft>
                  <a:spcPct val="0"/>
                </a:spcAft>
                <a:buSzTx/>
                <a:defRPr/>
              </a:pPr>
              <a:t>24</a:t>
            </a:fld>
            <a:endParaRPr lang="fr-FR" b="0">
              <a:latin typeface="Tw Cen MT"/>
            </a:endParaRPr>
          </a:p>
        </p:txBody>
      </p:sp>
      <p:sp>
        <p:nvSpPr>
          <p:cNvPr id="144389" name="Text Box 5">
            <a:extLst>
              <a:ext uri="{FF2B5EF4-FFF2-40B4-BE49-F238E27FC236}">
                <a16:creationId xmlns:a16="http://schemas.microsoft.com/office/drawing/2014/main" id="{88966F88-E5D8-4521-9C76-5CAA8D01945D}"/>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EE4D83BF-0025-4D95-BDA0-654DC62B7D86}"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24</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8F50C9-1C29-4EAF-8CEC-603656946AE8}"/>
              </a:ext>
            </a:extLst>
          </p:cNvPr>
          <p:cNvSpPr>
            <a:spLocks noGrp="1"/>
          </p:cNvSpPr>
          <p:nvPr>
            <p:ph type="title"/>
          </p:nvPr>
        </p:nvSpPr>
        <p:spPr>
          <a:xfrm>
            <a:off x="569842" y="484999"/>
            <a:ext cx="7818783"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Le plan de management de la qualité</a:t>
            </a:r>
          </a:p>
        </p:txBody>
      </p:sp>
      <p:sp>
        <p:nvSpPr>
          <p:cNvPr id="3" name="Espace réservé du contenu 2">
            <a:extLst>
              <a:ext uri="{FF2B5EF4-FFF2-40B4-BE49-F238E27FC236}">
                <a16:creationId xmlns:a16="http://schemas.microsoft.com/office/drawing/2014/main" id="{E1366FD8-DCEC-4BB4-A1A6-AB9A556FA19B}"/>
              </a:ext>
            </a:extLst>
          </p:cNvPr>
          <p:cNvSpPr>
            <a:spLocks noGrp="1"/>
          </p:cNvSpPr>
          <p:nvPr>
            <p:ph idx="1"/>
          </p:nvPr>
        </p:nvSpPr>
        <p:spPr>
          <a:xfrm>
            <a:off x="106015" y="1585655"/>
            <a:ext cx="8746435" cy="2461022"/>
          </a:xfrm>
        </p:spPr>
        <p:txBody>
          <a:bodyPr>
            <a:noAutofit/>
          </a:bodyPr>
          <a:lstStyle/>
          <a:p>
            <a:pPr marL="0" indent="0">
              <a:buClrTx/>
              <a:buNone/>
              <a:defRPr/>
            </a:pPr>
            <a:r>
              <a:rPr lang="fr-FR" sz="2000" b="1" dirty="0"/>
              <a:t>Il contient les éléments suivants:</a:t>
            </a:r>
          </a:p>
          <a:p>
            <a:pPr marL="0" indent="0">
              <a:buClrTx/>
              <a:buNone/>
              <a:defRPr/>
            </a:pPr>
            <a:endParaRPr lang="fr-FR" sz="2000" b="1" dirty="0"/>
          </a:p>
          <a:p>
            <a:pPr>
              <a:buClrTx/>
              <a:buFont typeface="Wingdings" panose="05000000000000000000" pitchFamily="2" charset="2"/>
              <a:buChar char="§"/>
              <a:defRPr/>
            </a:pPr>
            <a:r>
              <a:rPr lang="fr-FR" sz="2000" b="1" dirty="0"/>
              <a:t> les standards de qualité utilisés pour le projet ;</a:t>
            </a:r>
          </a:p>
          <a:p>
            <a:pPr>
              <a:buClrTx/>
              <a:buFont typeface="Wingdings" panose="05000000000000000000" pitchFamily="2" charset="2"/>
              <a:buChar char="§"/>
              <a:defRPr/>
            </a:pPr>
            <a:endParaRPr lang="fr-FR" sz="2000" b="1" dirty="0"/>
          </a:p>
          <a:p>
            <a:pPr>
              <a:buClrTx/>
              <a:buFont typeface="Wingdings" panose="05000000000000000000" pitchFamily="2" charset="2"/>
              <a:buChar char="§"/>
              <a:defRPr/>
            </a:pPr>
            <a:r>
              <a:rPr lang="fr-FR" sz="2000" b="1" dirty="0"/>
              <a:t> les objectifs de qualité du projet ;</a:t>
            </a:r>
            <a:br>
              <a:rPr lang="fr-FR" sz="2000" b="1" dirty="0"/>
            </a:br>
            <a:r>
              <a:rPr lang="fr-FR" sz="2000" b="1" dirty="0"/>
              <a:t>les rôles et les responsabilités en matière de qualité ;</a:t>
            </a:r>
            <a:br>
              <a:rPr lang="fr-FR" sz="2000" b="1" dirty="0"/>
            </a:br>
            <a:r>
              <a:rPr lang="fr-FR" sz="2000" b="1" dirty="0"/>
              <a:t>les livrables et les processus du projet faisant l’objet d’une revue de la qualité ;</a:t>
            </a:r>
            <a:br>
              <a:rPr lang="fr-FR" sz="2000" b="1" dirty="0"/>
            </a:br>
            <a:r>
              <a:rPr lang="fr-FR" sz="2000" b="1" dirty="0"/>
              <a:t>les activités de gestion et de maîtrise de la qualité planifiées pour le projet ;</a:t>
            </a:r>
            <a:br>
              <a:rPr lang="fr-FR" sz="2000" b="1" dirty="0"/>
            </a:br>
            <a:r>
              <a:rPr lang="fr-FR" sz="2000" b="1" dirty="0"/>
              <a:t>les outils de qualité qui seront utilisés pour le projet ;</a:t>
            </a:r>
            <a:br>
              <a:rPr lang="fr-FR" sz="2000" b="1" dirty="0"/>
            </a:br>
            <a:r>
              <a:rPr lang="fr-FR" sz="2000" b="1" dirty="0"/>
              <a:t>les principales procédures relatives au projet, comme la résolution des non-conformités, les procédures liées aux actions correctives et les procédures d’amélioration continue. </a:t>
            </a:r>
            <a:br>
              <a:rPr lang="fr-FR" sz="2000" b="1" dirty="0"/>
            </a:br>
            <a:br>
              <a:rPr lang="fr-FR" sz="2000" b="1" dirty="0"/>
            </a:br>
            <a:br>
              <a:rPr lang="fr-FR" sz="2000" b="1" dirty="0"/>
            </a:br>
            <a:br>
              <a:rPr lang="fr-FR" sz="2000" b="1" dirty="0"/>
            </a:br>
            <a:br>
              <a:rPr lang="fr-FR" sz="2000" b="1" dirty="0"/>
            </a:br>
            <a:br>
              <a:rPr lang="fr-FR" sz="2000" b="1" dirty="0"/>
            </a:br>
            <a:br>
              <a:rPr lang="fr-FR" sz="2000" b="1" dirty="0"/>
            </a:br>
            <a:endParaRPr lang="fr-FR" sz="2000" b="1" dirty="0"/>
          </a:p>
          <a:p>
            <a:pPr>
              <a:buClrTx/>
              <a:buFont typeface="Wingdings" panose="05000000000000000000" pitchFamily="2" charset="2"/>
              <a:buChar char="§"/>
              <a:defRPr/>
            </a:pPr>
            <a:endParaRPr lang="fr-FR" sz="1800" b="1" dirty="0"/>
          </a:p>
        </p:txBody>
      </p:sp>
      <p:sp>
        <p:nvSpPr>
          <p:cNvPr id="4" name="Espace réservé du numéro de diapositive 3">
            <a:extLst>
              <a:ext uri="{FF2B5EF4-FFF2-40B4-BE49-F238E27FC236}">
                <a16:creationId xmlns:a16="http://schemas.microsoft.com/office/drawing/2014/main" id="{30FE58DF-47DF-4448-849E-62FDFBDA3566}"/>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C44A5245-8DE1-4344-8E53-992B5187FFB7}" type="slidenum">
              <a:rPr lang="fr-FR" b="0">
                <a:latin typeface="Tw Cen MT"/>
              </a:rPr>
              <a:pPr fontAlgn="base">
                <a:spcBef>
                  <a:spcPct val="0"/>
                </a:spcBef>
                <a:spcAft>
                  <a:spcPct val="0"/>
                </a:spcAft>
                <a:buSzTx/>
                <a:defRPr/>
              </a:pPr>
              <a:t>25</a:t>
            </a:fld>
            <a:endParaRPr lang="fr-FR" b="0">
              <a:latin typeface="Tw Cen MT"/>
            </a:endParaRPr>
          </a:p>
        </p:txBody>
      </p:sp>
      <p:sp>
        <p:nvSpPr>
          <p:cNvPr id="145413" name="Text Box 5">
            <a:extLst>
              <a:ext uri="{FF2B5EF4-FFF2-40B4-BE49-F238E27FC236}">
                <a16:creationId xmlns:a16="http://schemas.microsoft.com/office/drawing/2014/main" id="{5C5C9E5F-E94B-49D9-8585-C16D6AE7D323}"/>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DE2AF18A-017D-4B88-B25B-E381E6767794}"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25</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4F2CF9-CFCB-4E80-A567-7E206A15945D}"/>
              </a:ext>
            </a:extLst>
          </p:cNvPr>
          <p:cNvSpPr>
            <a:spLocks noGrp="1"/>
          </p:cNvSpPr>
          <p:nvPr>
            <p:ph type="title"/>
          </p:nvPr>
        </p:nvSpPr>
        <p:spPr>
          <a:xfrm>
            <a:off x="1265636" y="512074"/>
            <a:ext cx="710420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Le plan de management de la qualité</a:t>
            </a:r>
          </a:p>
        </p:txBody>
      </p:sp>
      <p:sp>
        <p:nvSpPr>
          <p:cNvPr id="3" name="Espace réservé du contenu 2">
            <a:extLst>
              <a:ext uri="{FF2B5EF4-FFF2-40B4-BE49-F238E27FC236}">
                <a16:creationId xmlns:a16="http://schemas.microsoft.com/office/drawing/2014/main" id="{1719A692-220C-4563-918C-94192FD52F35}"/>
              </a:ext>
            </a:extLst>
          </p:cNvPr>
          <p:cNvSpPr>
            <a:spLocks noGrp="1"/>
          </p:cNvSpPr>
          <p:nvPr>
            <p:ph idx="1"/>
          </p:nvPr>
        </p:nvSpPr>
        <p:spPr>
          <a:xfrm>
            <a:off x="212035" y="1703527"/>
            <a:ext cx="8613913" cy="2461022"/>
          </a:xfrm>
        </p:spPr>
        <p:txBody>
          <a:bodyPr>
            <a:noAutofit/>
          </a:bodyPr>
          <a:lstStyle/>
          <a:p>
            <a:pPr marL="0" indent="0">
              <a:buClrTx/>
              <a:buNone/>
              <a:defRPr/>
            </a:pPr>
            <a:r>
              <a:rPr lang="fr-FR" sz="3200" b="1" dirty="0"/>
              <a:t>Quelques outils de planification de la qualité:</a:t>
            </a:r>
          </a:p>
          <a:p>
            <a:pPr>
              <a:buClrTx/>
              <a:buFontTx/>
              <a:buChar char="-"/>
              <a:defRPr/>
            </a:pPr>
            <a:r>
              <a:rPr lang="fr-FR" sz="3200" b="1" dirty="0"/>
              <a:t>Jugement à dire d’expert</a:t>
            </a:r>
          </a:p>
          <a:p>
            <a:pPr>
              <a:buClrTx/>
              <a:buFontTx/>
              <a:buChar char="-"/>
              <a:defRPr/>
            </a:pPr>
            <a:r>
              <a:rPr lang="fr-FR" sz="3200" b="1" dirty="0"/>
              <a:t>Collecte de données</a:t>
            </a:r>
          </a:p>
          <a:p>
            <a:pPr>
              <a:buClrTx/>
              <a:buFontTx/>
              <a:buChar char="-"/>
              <a:defRPr/>
            </a:pPr>
            <a:r>
              <a:rPr lang="fr-FR" sz="3200" b="1" dirty="0"/>
              <a:t>Analyse de données</a:t>
            </a:r>
          </a:p>
          <a:p>
            <a:pPr>
              <a:buClrTx/>
              <a:buFontTx/>
              <a:buChar char="-"/>
              <a:defRPr/>
            </a:pPr>
            <a:r>
              <a:rPr lang="fr-FR" sz="3200" b="1" dirty="0"/>
              <a:t>La prise de décision</a:t>
            </a:r>
          </a:p>
          <a:p>
            <a:pPr>
              <a:buClrTx/>
              <a:buFontTx/>
              <a:buChar char="-"/>
              <a:defRPr/>
            </a:pPr>
            <a:r>
              <a:rPr lang="fr-FR" sz="3200" b="1" dirty="0"/>
              <a:t>La représentation des données</a:t>
            </a:r>
          </a:p>
          <a:p>
            <a:pPr>
              <a:buClrTx/>
              <a:buFontTx/>
              <a:buChar char="-"/>
              <a:defRPr/>
            </a:pPr>
            <a:r>
              <a:rPr lang="fr-FR" sz="3200" b="1" dirty="0"/>
              <a:t>La planification des tests et des inspections</a:t>
            </a:r>
          </a:p>
          <a:p>
            <a:pPr>
              <a:buClrTx/>
              <a:buFontTx/>
              <a:buChar char="-"/>
              <a:defRPr/>
            </a:pPr>
            <a:r>
              <a:rPr lang="fr-FR" sz="3200" b="1" dirty="0"/>
              <a:t> les réunions</a:t>
            </a:r>
            <a:br>
              <a:rPr lang="fr-FR" sz="3200" b="1" dirty="0"/>
            </a:br>
            <a:br>
              <a:rPr lang="fr-FR" sz="3200" b="1" dirty="0"/>
            </a:br>
            <a:br>
              <a:rPr lang="fr-FR" sz="3200" b="1" dirty="0"/>
            </a:br>
            <a:br>
              <a:rPr lang="fr-FR" sz="3200" b="1" dirty="0"/>
            </a:br>
            <a:br>
              <a:rPr lang="fr-FR" sz="3200" b="1" dirty="0"/>
            </a:br>
            <a:br>
              <a:rPr lang="fr-FR" sz="3200" b="1" dirty="0"/>
            </a:br>
            <a:endParaRPr lang="fr-FR" sz="3200" b="1" dirty="0"/>
          </a:p>
          <a:p>
            <a:pPr>
              <a:buClrTx/>
              <a:buFont typeface="Wingdings" panose="05000000000000000000" pitchFamily="2" charset="2"/>
              <a:buChar char="§"/>
              <a:defRPr/>
            </a:pPr>
            <a:endParaRPr lang="fr-FR" sz="2800" b="1" dirty="0"/>
          </a:p>
        </p:txBody>
      </p:sp>
      <p:sp>
        <p:nvSpPr>
          <p:cNvPr id="4" name="Espace réservé du numéro de diapositive 3">
            <a:extLst>
              <a:ext uri="{FF2B5EF4-FFF2-40B4-BE49-F238E27FC236}">
                <a16:creationId xmlns:a16="http://schemas.microsoft.com/office/drawing/2014/main" id="{864D3651-218E-4B2F-8526-E42E55F67725}"/>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AE026DAE-8222-4639-B52E-E66D886B7F29}" type="slidenum">
              <a:rPr lang="fr-FR" b="0">
                <a:latin typeface="Tw Cen MT"/>
              </a:rPr>
              <a:pPr fontAlgn="base">
                <a:spcBef>
                  <a:spcPct val="0"/>
                </a:spcBef>
                <a:spcAft>
                  <a:spcPct val="0"/>
                </a:spcAft>
                <a:buSzTx/>
                <a:defRPr/>
              </a:pPr>
              <a:t>26</a:t>
            </a:fld>
            <a:endParaRPr lang="fr-FR" b="0">
              <a:latin typeface="Tw Cen MT"/>
            </a:endParaRPr>
          </a:p>
        </p:txBody>
      </p:sp>
      <p:sp>
        <p:nvSpPr>
          <p:cNvPr id="146437" name="Text Box 5">
            <a:extLst>
              <a:ext uri="{FF2B5EF4-FFF2-40B4-BE49-F238E27FC236}">
                <a16:creationId xmlns:a16="http://schemas.microsoft.com/office/drawing/2014/main" id="{47F05538-5062-4BBC-85B2-7E13C00A02C3}"/>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FA8B9621-A3EF-45FD-8E3F-70B6D11DC4BD}"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26</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E32A4C-5ECD-40FF-A16D-EB9A1F552FB4}"/>
              </a:ext>
            </a:extLst>
          </p:cNvPr>
          <p:cNvSpPr>
            <a:spLocks noGrp="1"/>
          </p:cNvSpPr>
          <p:nvPr>
            <p:ph type="title"/>
          </p:nvPr>
        </p:nvSpPr>
        <p:spPr>
          <a:xfrm>
            <a:off x="1265635" y="1864520"/>
            <a:ext cx="6542484" cy="403622"/>
          </a:xfrm>
        </p:spPr>
        <p:txBody>
          <a:bodyPr>
            <a:normAutofit fontScale="90000"/>
          </a:bodyPr>
          <a:lstStyle/>
          <a:p>
            <a:pPr algn="ctr">
              <a:defRPr/>
            </a:pPr>
            <a:endParaRPr lang="fr-FR" b="1" dirty="0">
              <a:latin typeface="Aharoni" panose="02010803020104030203" pitchFamily="2" charset="-79"/>
              <a:cs typeface="Aharoni" panose="02010803020104030203" pitchFamily="2" charset="-79"/>
            </a:endParaRPr>
          </a:p>
        </p:txBody>
      </p:sp>
      <p:sp>
        <p:nvSpPr>
          <p:cNvPr id="3" name="Espace réservé du contenu 2">
            <a:extLst>
              <a:ext uri="{FF2B5EF4-FFF2-40B4-BE49-F238E27FC236}">
                <a16:creationId xmlns:a16="http://schemas.microsoft.com/office/drawing/2014/main" id="{57C3D028-E38F-410E-989E-2B14C9D57CB1}"/>
              </a:ext>
            </a:extLst>
          </p:cNvPr>
          <p:cNvSpPr>
            <a:spLocks noGrp="1"/>
          </p:cNvSpPr>
          <p:nvPr>
            <p:ph idx="1"/>
          </p:nvPr>
        </p:nvSpPr>
        <p:spPr>
          <a:xfrm>
            <a:off x="1265636" y="2538414"/>
            <a:ext cx="6469856" cy="2461022"/>
          </a:xfrm>
        </p:spPr>
        <p:txBody>
          <a:bodyPr>
            <a:noAutofit/>
          </a:bodyPr>
          <a:lstStyle/>
          <a:p>
            <a:pPr marL="0" indent="0" algn="ctr">
              <a:buClrTx/>
              <a:buNone/>
              <a:defRPr/>
            </a:pPr>
            <a:endParaRPr lang="fr-FR" sz="1575" dirty="0"/>
          </a:p>
          <a:p>
            <a:pPr marL="0" indent="0" algn="ctr">
              <a:buClrTx/>
              <a:buNone/>
              <a:defRPr/>
            </a:pPr>
            <a:endParaRPr lang="fr-FR" sz="1575" dirty="0"/>
          </a:p>
          <a:p>
            <a:pPr marL="0" indent="0" algn="ctr">
              <a:buClrTx/>
              <a:buNone/>
              <a:defRPr/>
            </a:pPr>
            <a:r>
              <a:rPr lang="fr-FR" sz="2250" b="1"/>
              <a:t>Exercices d’application</a:t>
            </a:r>
            <a:br>
              <a:rPr lang="fr-FR" sz="1575" dirty="0"/>
            </a:br>
            <a:br>
              <a:rPr lang="fr-FR" sz="1463" dirty="0"/>
            </a:br>
            <a:br>
              <a:rPr lang="fr-FR" sz="1463" dirty="0"/>
            </a:br>
            <a:br>
              <a:rPr lang="fr-FR" sz="1463" dirty="0"/>
            </a:br>
            <a:br>
              <a:rPr lang="fr-FR" sz="1463" dirty="0"/>
            </a:br>
            <a:br>
              <a:rPr lang="fr-FR" sz="1463" dirty="0"/>
            </a:br>
            <a:endParaRPr lang="fr-FR" sz="1463" b="1" dirty="0"/>
          </a:p>
          <a:p>
            <a:pPr>
              <a:buClrTx/>
              <a:buFont typeface="Wingdings" panose="05000000000000000000" pitchFamily="2" charset="2"/>
              <a:buChar char="§"/>
              <a:defRPr/>
            </a:pPr>
            <a:endParaRPr lang="fr-FR" sz="1350" b="1" dirty="0"/>
          </a:p>
        </p:txBody>
      </p:sp>
      <p:sp>
        <p:nvSpPr>
          <p:cNvPr id="4" name="Espace réservé du numéro de diapositive 3">
            <a:extLst>
              <a:ext uri="{FF2B5EF4-FFF2-40B4-BE49-F238E27FC236}">
                <a16:creationId xmlns:a16="http://schemas.microsoft.com/office/drawing/2014/main" id="{8E85E7DD-7A25-4D0C-ADA0-99995573A7C2}"/>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C16FE5B7-4233-431E-AABF-3334134C79A3}" type="slidenum">
              <a:rPr lang="fr-FR" b="0">
                <a:latin typeface="Tw Cen MT"/>
              </a:rPr>
              <a:pPr fontAlgn="base">
                <a:spcBef>
                  <a:spcPct val="0"/>
                </a:spcBef>
                <a:spcAft>
                  <a:spcPct val="0"/>
                </a:spcAft>
                <a:buSzTx/>
                <a:defRPr/>
              </a:pPr>
              <a:t>27</a:t>
            </a:fld>
            <a:endParaRPr lang="fr-FR" b="0">
              <a:latin typeface="Tw Cen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78941A-D85C-4104-A380-4C89754D6543}"/>
              </a:ext>
            </a:extLst>
          </p:cNvPr>
          <p:cNvSpPr>
            <a:spLocks noGrp="1"/>
          </p:cNvSpPr>
          <p:nvPr>
            <p:ph type="title"/>
          </p:nvPr>
        </p:nvSpPr>
        <p:spPr>
          <a:xfrm>
            <a:off x="1743075" y="487898"/>
            <a:ext cx="5657850"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Définition, importance (suite)</a:t>
            </a:r>
          </a:p>
        </p:txBody>
      </p:sp>
      <p:sp>
        <p:nvSpPr>
          <p:cNvPr id="3" name="Espace réservé du contenu 2">
            <a:extLst>
              <a:ext uri="{FF2B5EF4-FFF2-40B4-BE49-F238E27FC236}">
                <a16:creationId xmlns:a16="http://schemas.microsoft.com/office/drawing/2014/main" id="{02FA3EB4-FF2E-45DC-BD72-7F1DBA4AC539}"/>
              </a:ext>
            </a:extLst>
          </p:cNvPr>
          <p:cNvSpPr>
            <a:spLocks noGrp="1"/>
          </p:cNvSpPr>
          <p:nvPr>
            <p:ph idx="1"/>
          </p:nvPr>
        </p:nvSpPr>
        <p:spPr>
          <a:xfrm>
            <a:off x="218661" y="2169216"/>
            <a:ext cx="8706678" cy="2632576"/>
          </a:xfrm>
        </p:spPr>
        <p:txBody>
          <a:bodyPr>
            <a:noAutofit/>
          </a:bodyPr>
          <a:lstStyle/>
          <a:p>
            <a:pPr>
              <a:buClrTx/>
              <a:buFont typeface="Wingdings" panose="05000000000000000000" pitchFamily="2" charset="2"/>
              <a:buChar char="§"/>
              <a:defRPr/>
            </a:pPr>
            <a:r>
              <a:rPr lang="fr-FR" sz="2800" b="1" dirty="0"/>
              <a:t> Le plan de management du projet définit les références de bases du projet ( périmètre, coût, échéancier).</a:t>
            </a:r>
          </a:p>
          <a:p>
            <a:pPr>
              <a:buClrTx/>
              <a:buFont typeface="Wingdings" panose="05000000000000000000" pitchFamily="2" charset="2"/>
              <a:buChar char="§"/>
              <a:defRPr/>
            </a:pPr>
            <a:endParaRPr lang="fr-FR" sz="2800" b="1" dirty="0"/>
          </a:p>
          <a:p>
            <a:pPr>
              <a:buClrTx/>
              <a:buFont typeface="Wingdings" panose="05000000000000000000" pitchFamily="2" charset="2"/>
              <a:buChar char="§"/>
              <a:defRPr/>
            </a:pPr>
            <a:r>
              <a:rPr lang="fr-FR" sz="2800" b="1" dirty="0"/>
              <a:t> Avant de définir les références de bases du projet, le plan de management du projet peut être mis à jour à n’importe quel moment. </a:t>
            </a:r>
          </a:p>
          <a:p>
            <a:pPr>
              <a:buClrTx/>
              <a:buFont typeface="Wingdings" panose="05000000000000000000" pitchFamily="2" charset="2"/>
              <a:buChar char="§"/>
              <a:defRPr/>
            </a:pPr>
            <a:endParaRPr lang="fr-FR" sz="2800" b="1" dirty="0"/>
          </a:p>
          <a:p>
            <a:pPr>
              <a:buClrTx/>
              <a:buFont typeface="Wingdings" panose="05000000000000000000" pitchFamily="2" charset="2"/>
              <a:buChar char="§"/>
              <a:defRPr/>
            </a:pPr>
            <a:r>
              <a:rPr lang="fr-FR" sz="2800" b="1" dirty="0"/>
              <a:t> Quand les références de bases sont définies, il ne peut être modifié qu’en suivant le processus maîtriser les changements.</a:t>
            </a:r>
            <a:br>
              <a:rPr lang="fr-FR" sz="2800" dirty="0"/>
            </a:br>
            <a:endParaRPr lang="fr-FR" sz="2800" b="1" dirty="0"/>
          </a:p>
          <a:p>
            <a:pPr>
              <a:buClrTx/>
              <a:buFont typeface="Wingdings" panose="05000000000000000000" pitchFamily="2" charset="2"/>
              <a:buChar char="§"/>
              <a:defRPr/>
            </a:pPr>
            <a:endParaRPr lang="fr-FR" sz="2800" b="1" dirty="0"/>
          </a:p>
        </p:txBody>
      </p:sp>
      <p:sp>
        <p:nvSpPr>
          <p:cNvPr id="4" name="Espace réservé du numéro de diapositive 3">
            <a:extLst>
              <a:ext uri="{FF2B5EF4-FFF2-40B4-BE49-F238E27FC236}">
                <a16:creationId xmlns:a16="http://schemas.microsoft.com/office/drawing/2014/main" id="{53F817B7-A716-4106-84EC-6E7C1E39414D}"/>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9C946F60-69AA-47B5-A321-722B491A9252}" type="slidenum">
              <a:rPr lang="fr-FR" b="0">
                <a:latin typeface="Tw Cen MT"/>
              </a:rPr>
              <a:pPr fontAlgn="base">
                <a:spcBef>
                  <a:spcPct val="0"/>
                </a:spcBef>
                <a:spcAft>
                  <a:spcPct val="0"/>
                </a:spcAft>
                <a:buSzTx/>
                <a:defRPr/>
              </a:pPr>
              <a:t>3</a:t>
            </a:fld>
            <a:endParaRPr lang="fr-FR" b="0">
              <a:latin typeface="Tw Cen MT"/>
            </a:endParaRPr>
          </a:p>
        </p:txBody>
      </p:sp>
      <p:sp>
        <p:nvSpPr>
          <p:cNvPr id="122885" name="Text Box 5">
            <a:extLst>
              <a:ext uri="{FF2B5EF4-FFF2-40B4-BE49-F238E27FC236}">
                <a16:creationId xmlns:a16="http://schemas.microsoft.com/office/drawing/2014/main" id="{699B893C-D1AE-4CF9-968A-E1409FBFF23F}"/>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BAADD3B6-CBA7-4C17-9CB1-0143914B52E4}"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3</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38A8FC-ECC3-443C-96D3-7634A7ACA753}"/>
              </a:ext>
            </a:extLst>
          </p:cNvPr>
          <p:cNvSpPr>
            <a:spLocks noGrp="1"/>
          </p:cNvSpPr>
          <p:nvPr>
            <p:ph type="title"/>
          </p:nvPr>
        </p:nvSpPr>
        <p:spPr>
          <a:xfrm>
            <a:off x="1343025" y="425417"/>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Définir le périmètre et créer le WBS</a:t>
            </a:r>
          </a:p>
        </p:txBody>
      </p:sp>
      <p:sp>
        <p:nvSpPr>
          <p:cNvPr id="3" name="Espace réservé du contenu 2">
            <a:extLst>
              <a:ext uri="{FF2B5EF4-FFF2-40B4-BE49-F238E27FC236}">
                <a16:creationId xmlns:a16="http://schemas.microsoft.com/office/drawing/2014/main" id="{6CDB320B-D7FE-4C9D-B397-2DE2595B8C99}"/>
              </a:ext>
            </a:extLst>
          </p:cNvPr>
          <p:cNvSpPr>
            <a:spLocks noGrp="1"/>
          </p:cNvSpPr>
          <p:nvPr>
            <p:ph idx="1"/>
          </p:nvPr>
        </p:nvSpPr>
        <p:spPr>
          <a:xfrm>
            <a:off x="198782" y="1994298"/>
            <a:ext cx="8746435" cy="2263379"/>
          </a:xfrm>
        </p:spPr>
        <p:txBody>
          <a:bodyPr>
            <a:noAutofit/>
          </a:bodyPr>
          <a:lstStyle/>
          <a:p>
            <a:pPr>
              <a:buClrTx/>
              <a:buFont typeface="Wingdings" panose="05000000000000000000" pitchFamily="2" charset="2"/>
              <a:buChar char="§"/>
              <a:defRPr/>
            </a:pPr>
            <a:r>
              <a:rPr lang="fr-FR" sz="2800" b="1" dirty="0"/>
              <a:t> La bonne définition du périmètre du projet passe par le </a:t>
            </a:r>
            <a:r>
              <a:rPr lang="fr-FR" sz="2800" b="1" dirty="0">
                <a:solidFill>
                  <a:srgbClr val="FF0000"/>
                </a:solidFill>
              </a:rPr>
              <a:t>recueil des exigences des parties prenantes.</a:t>
            </a:r>
          </a:p>
          <a:p>
            <a:pPr>
              <a:buClrTx/>
              <a:buFont typeface="Wingdings" panose="05000000000000000000" pitchFamily="2" charset="2"/>
              <a:buChar char="§"/>
              <a:defRPr/>
            </a:pPr>
            <a:endParaRPr lang="fr-FR" sz="2800" dirty="0"/>
          </a:p>
          <a:p>
            <a:pPr>
              <a:buClrTx/>
              <a:buFont typeface="Wingdings" panose="05000000000000000000" pitchFamily="2" charset="2"/>
              <a:buChar char="§"/>
              <a:defRPr/>
            </a:pPr>
            <a:r>
              <a:rPr lang="fr-FR" sz="2800" b="1" dirty="0"/>
              <a:t> la collecte des exigences des parties prenantes  est réussie grâce à des outils tel que: la collecte des données, la prise de décision, l’analyse des données, la représentation des données, les schémas conceptuels, ou les prototypes … </a:t>
            </a:r>
          </a:p>
          <a:p>
            <a:pPr>
              <a:buClrTx/>
              <a:buFont typeface="Wingdings" panose="05000000000000000000" pitchFamily="2" charset="2"/>
              <a:buChar char="§"/>
              <a:defRPr/>
            </a:pPr>
            <a:endParaRPr lang="fr-FR" sz="2800" b="1" dirty="0"/>
          </a:p>
          <a:p>
            <a:pPr>
              <a:buClrTx/>
              <a:buFont typeface="Wingdings" panose="05000000000000000000" pitchFamily="2" charset="2"/>
              <a:buChar char="§"/>
              <a:defRPr/>
            </a:pPr>
            <a:endParaRPr lang="fr-FR" sz="2800" b="1" dirty="0"/>
          </a:p>
        </p:txBody>
      </p:sp>
      <p:sp>
        <p:nvSpPr>
          <p:cNvPr id="4" name="Espace réservé du numéro de diapositive 3">
            <a:extLst>
              <a:ext uri="{FF2B5EF4-FFF2-40B4-BE49-F238E27FC236}">
                <a16:creationId xmlns:a16="http://schemas.microsoft.com/office/drawing/2014/main" id="{826791F0-5D3F-4701-BD86-DEEC6FA3CDDA}"/>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B6FE0777-ECC1-4A3D-B5A2-49ABD49AF1F2}" type="slidenum">
              <a:rPr lang="fr-FR" b="0">
                <a:latin typeface="Tw Cen MT"/>
              </a:rPr>
              <a:pPr fontAlgn="base">
                <a:spcBef>
                  <a:spcPct val="0"/>
                </a:spcBef>
                <a:spcAft>
                  <a:spcPct val="0"/>
                </a:spcAft>
                <a:buSzTx/>
                <a:defRPr/>
              </a:pPr>
              <a:t>4</a:t>
            </a:fld>
            <a:endParaRPr lang="fr-FR" b="0">
              <a:latin typeface="Tw Cen MT"/>
            </a:endParaRPr>
          </a:p>
        </p:txBody>
      </p:sp>
      <p:sp>
        <p:nvSpPr>
          <p:cNvPr id="123909" name="Text Box 5">
            <a:extLst>
              <a:ext uri="{FF2B5EF4-FFF2-40B4-BE49-F238E27FC236}">
                <a16:creationId xmlns:a16="http://schemas.microsoft.com/office/drawing/2014/main" id="{F7F308F5-DE1F-4E1F-B43C-45DEF8C2F63E}"/>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1188278C-CCDA-44C2-A0E1-11B8CCCDAD5F}"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4</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D50C7-9117-4529-9E91-C44E97B09942}"/>
              </a:ext>
            </a:extLst>
          </p:cNvPr>
          <p:cNvSpPr>
            <a:spLocks noGrp="1"/>
          </p:cNvSpPr>
          <p:nvPr>
            <p:ph type="title"/>
          </p:nvPr>
        </p:nvSpPr>
        <p:spPr>
          <a:xfrm>
            <a:off x="1375173" y="484999"/>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Définir le périmètre et créer le WBS (suite)</a:t>
            </a:r>
          </a:p>
        </p:txBody>
      </p:sp>
      <p:sp>
        <p:nvSpPr>
          <p:cNvPr id="3" name="Espace réservé du contenu 2">
            <a:extLst>
              <a:ext uri="{FF2B5EF4-FFF2-40B4-BE49-F238E27FC236}">
                <a16:creationId xmlns:a16="http://schemas.microsoft.com/office/drawing/2014/main" id="{40B84E38-C1FF-43BC-9578-9BFF4E06603F}"/>
              </a:ext>
            </a:extLst>
          </p:cNvPr>
          <p:cNvSpPr>
            <a:spLocks noGrp="1"/>
          </p:cNvSpPr>
          <p:nvPr>
            <p:ph idx="1"/>
          </p:nvPr>
        </p:nvSpPr>
        <p:spPr>
          <a:xfrm>
            <a:off x="132523" y="1810942"/>
            <a:ext cx="8759686" cy="2990849"/>
          </a:xfrm>
        </p:spPr>
        <p:txBody>
          <a:bodyPr>
            <a:noAutofit/>
          </a:bodyPr>
          <a:lstStyle/>
          <a:p>
            <a:pPr>
              <a:buClrTx/>
              <a:buFont typeface="Wingdings" panose="05000000000000000000" pitchFamily="2" charset="2"/>
              <a:buChar char="§"/>
              <a:defRPr/>
            </a:pPr>
            <a:r>
              <a:rPr lang="fr-FR" sz="2800" b="1" dirty="0">
                <a:latin typeface="Times New Roman" panose="02020603050405020304" pitchFamily="18" charset="0"/>
                <a:cs typeface="Times New Roman" panose="02020603050405020304" pitchFamily="18" charset="0"/>
              </a:rPr>
              <a:t> définir le périmètre, c’est élaborer une description détaillée du projet et du produit. </a:t>
            </a:r>
          </a:p>
          <a:p>
            <a:pPr>
              <a:buClrTx/>
              <a:buFont typeface="Wingdings" panose="05000000000000000000" pitchFamily="2" charset="2"/>
              <a:buChar char="§"/>
              <a:defRPr/>
            </a:pPr>
            <a:endParaRPr lang="fr-FR" sz="2800" b="1"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defRPr/>
            </a:pPr>
            <a:r>
              <a:rPr lang="fr-FR" sz="2800" b="1" dirty="0">
                <a:latin typeface="Times New Roman" panose="02020603050405020304" pitchFamily="18" charset="0"/>
                <a:cs typeface="Times New Roman" panose="02020603050405020304" pitchFamily="18" charset="0"/>
              </a:rPr>
              <a:t> L’intérêt principal de ce processus est qu’il décrit les limites du produit, du service ou du résultat et les critères d’acceptation.</a:t>
            </a:r>
          </a:p>
          <a:p>
            <a:pPr>
              <a:buClrTx/>
              <a:buFont typeface="Wingdings" panose="05000000000000000000" pitchFamily="2" charset="2"/>
              <a:buChar char="§"/>
              <a:defRPr/>
            </a:pPr>
            <a:endParaRPr lang="fr-FR" sz="2800" b="1"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defRPr/>
            </a:pPr>
            <a:r>
              <a:rPr lang="fr-FR" sz="2800" b="1" dirty="0">
                <a:latin typeface="Times New Roman" panose="02020603050405020304" pitchFamily="18" charset="0"/>
                <a:cs typeface="Times New Roman" panose="02020603050405020304" pitchFamily="18" charset="0"/>
              </a:rPr>
              <a:t> Pour réussir ce processus, le chef de projet peut utiliser plusieurs outils: l’analyse décisionnelle multicritère, l’analyse des alternatives ou les facilitations.  </a:t>
            </a:r>
            <a:br>
              <a:rPr lang="fr-FR" sz="2800" b="1" dirty="0">
                <a:latin typeface="Times New Roman" panose="02020603050405020304" pitchFamily="18" charset="0"/>
                <a:cs typeface="Times New Roman" panose="02020603050405020304" pitchFamily="18" charset="0"/>
              </a:rPr>
            </a:br>
            <a:br>
              <a:rPr lang="fr-FR" sz="2800" b="1" dirty="0">
                <a:latin typeface="Times New Roman" panose="02020603050405020304" pitchFamily="18" charset="0"/>
                <a:cs typeface="Times New Roman" panose="02020603050405020304" pitchFamily="18" charset="0"/>
              </a:rPr>
            </a:br>
            <a:endParaRPr lang="fr-FR" sz="2800" b="1"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
              <a:defRPr/>
            </a:pPr>
            <a:endParaRPr lang="fr-FR" sz="2800" b="1"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3140FDB1-3EAC-48C0-A070-F9FD59308C1A}"/>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AA4443C9-1ABD-4284-9824-43E9F6B99C40}" type="slidenum">
              <a:rPr lang="fr-FR" b="0">
                <a:latin typeface="Tw Cen MT"/>
              </a:rPr>
              <a:pPr fontAlgn="base">
                <a:spcBef>
                  <a:spcPct val="0"/>
                </a:spcBef>
                <a:spcAft>
                  <a:spcPct val="0"/>
                </a:spcAft>
                <a:buSzTx/>
                <a:defRPr/>
              </a:pPr>
              <a:t>5</a:t>
            </a:fld>
            <a:endParaRPr lang="fr-FR" b="0">
              <a:latin typeface="Tw Cen MT"/>
            </a:endParaRPr>
          </a:p>
        </p:txBody>
      </p:sp>
      <p:sp>
        <p:nvSpPr>
          <p:cNvPr id="124933" name="Text Box 5">
            <a:extLst>
              <a:ext uri="{FF2B5EF4-FFF2-40B4-BE49-F238E27FC236}">
                <a16:creationId xmlns:a16="http://schemas.microsoft.com/office/drawing/2014/main" id="{6C82AEC7-3857-46B0-83B5-8C106AB48ECC}"/>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A340F755-9575-4240-B245-56063EA0344C}"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5</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re 1">
            <a:extLst>
              <a:ext uri="{FF2B5EF4-FFF2-40B4-BE49-F238E27FC236}">
                <a16:creationId xmlns:a16="http://schemas.microsoft.com/office/drawing/2014/main" id="{1C8D3E79-B0E3-4ACE-B58B-32ECB1571B81}"/>
              </a:ext>
            </a:extLst>
          </p:cNvPr>
          <p:cNvSpPr>
            <a:spLocks noGrp="1" noChangeArrowheads="1"/>
          </p:cNvSpPr>
          <p:nvPr>
            <p:ph type="title"/>
          </p:nvPr>
        </p:nvSpPr>
        <p:spPr>
          <a:xfrm>
            <a:off x="1375173" y="105242"/>
            <a:ext cx="6175772" cy="1585913"/>
          </a:xfrm>
        </p:spPr>
        <p:txBody>
          <a:bodyPr/>
          <a:lstStyle/>
          <a:p>
            <a:pPr algn="ctr"/>
            <a:r>
              <a:rPr lang="fr-FR" altLang="fr-FR" b="1" dirty="0">
                <a:latin typeface="Aharoni" panose="02010803020104030203" pitchFamily="2" charset="-79"/>
                <a:cs typeface="Aharoni" panose="02010803020104030203" pitchFamily="2" charset="-79"/>
              </a:rPr>
              <a:t>Définir le périmètre et créer le WBS (suite)</a:t>
            </a:r>
          </a:p>
        </p:txBody>
      </p:sp>
      <p:sp>
        <p:nvSpPr>
          <p:cNvPr id="125955" name="Espace réservé du contenu 2">
            <a:extLst>
              <a:ext uri="{FF2B5EF4-FFF2-40B4-BE49-F238E27FC236}">
                <a16:creationId xmlns:a16="http://schemas.microsoft.com/office/drawing/2014/main" id="{844BD8EA-5918-48DF-8DB9-2EA24318591D}"/>
              </a:ext>
            </a:extLst>
          </p:cNvPr>
          <p:cNvSpPr>
            <a:spLocks noGrp="1" noChangeArrowheads="1"/>
          </p:cNvSpPr>
          <p:nvPr>
            <p:ph idx="1"/>
          </p:nvPr>
        </p:nvSpPr>
        <p:spPr>
          <a:xfrm>
            <a:off x="318053" y="1691156"/>
            <a:ext cx="8600660" cy="3110636"/>
          </a:xfrm>
        </p:spPr>
        <p:txBody>
          <a:bodyPr/>
          <a:lstStyle/>
          <a:p>
            <a:pPr>
              <a:buClrTx/>
              <a:buFont typeface="Wingdings" panose="05000000000000000000" pitchFamily="2" charset="2"/>
              <a:buChar char="§"/>
            </a:pPr>
            <a:r>
              <a:rPr lang="fr-FR" altLang="fr-FR" sz="2400" b="1" dirty="0"/>
              <a:t> l’analyse décisionnelle multicritère:</a:t>
            </a:r>
            <a:r>
              <a:rPr lang="fr-FR" altLang="fr-FR" sz="2400" dirty="0"/>
              <a:t> permettent d’identifier les principaux points à traiter et les solutions alternatives à hiérarchiser comme un ensemble de décisions à appliquer. Les critères sont hiérarchisés et pondérés avant d’être appliqués à toutes les options disponibles, afin d’obtenir un score pour classer chacune des alternatives. </a:t>
            </a:r>
          </a:p>
          <a:p>
            <a:pPr>
              <a:buClrTx/>
              <a:buFont typeface="Wingdings" panose="05000000000000000000" pitchFamily="2" charset="2"/>
              <a:buChar char="§"/>
            </a:pPr>
            <a:endParaRPr lang="fr-FR" altLang="fr-FR" sz="2400" dirty="0"/>
          </a:p>
          <a:p>
            <a:pPr>
              <a:buClrTx/>
              <a:buFont typeface="Wingdings" panose="05000000000000000000" pitchFamily="2" charset="2"/>
              <a:buChar char="§"/>
            </a:pPr>
            <a:endParaRPr lang="fr-FR" altLang="fr-FR" sz="2400" dirty="0"/>
          </a:p>
          <a:p>
            <a:pPr>
              <a:buClrTx/>
              <a:buFont typeface="Wingdings" panose="05000000000000000000" pitchFamily="2" charset="2"/>
              <a:buChar char="§"/>
            </a:pPr>
            <a:r>
              <a:rPr lang="fr-FR" altLang="fr-FR" sz="2400" dirty="0"/>
              <a:t> </a:t>
            </a:r>
            <a:r>
              <a:rPr lang="fr-FR" altLang="fr-FR" sz="2400" b="1" dirty="0"/>
              <a:t>l’analyse décisionnelle multicritère  </a:t>
            </a:r>
            <a:r>
              <a:rPr lang="fr-FR" altLang="fr-FR" sz="2400" dirty="0"/>
              <a:t>vise à fournir une approche analytique systématique, afin d’établir des critères, tels que les exigences, l’échéancier, le budget et les ressources, pour affiner le périmètre du projet et le contenu du produit pour le projet .</a:t>
            </a:r>
            <a:br>
              <a:rPr lang="fr-FR" altLang="fr-FR" sz="2400" dirty="0"/>
            </a:br>
            <a:br>
              <a:rPr lang="fr-FR" altLang="fr-FR" sz="2400" dirty="0"/>
            </a:br>
            <a:br>
              <a:rPr lang="fr-FR" altLang="fr-FR" sz="2400" dirty="0"/>
            </a:br>
            <a:br>
              <a:rPr lang="fr-FR" altLang="fr-FR" sz="2400" dirty="0"/>
            </a:br>
            <a:endParaRPr lang="fr-FR" altLang="fr-FR" sz="2400" b="1" dirty="0"/>
          </a:p>
          <a:p>
            <a:pPr>
              <a:buClrTx/>
              <a:buFont typeface="Wingdings" panose="05000000000000000000" pitchFamily="2" charset="2"/>
              <a:buChar char="§"/>
            </a:pPr>
            <a:endParaRPr lang="fr-FR" altLang="fr-FR" sz="2400" b="1" dirty="0"/>
          </a:p>
        </p:txBody>
      </p:sp>
      <p:sp>
        <p:nvSpPr>
          <p:cNvPr id="4" name="Espace réservé du numéro de diapositive 3">
            <a:extLst>
              <a:ext uri="{FF2B5EF4-FFF2-40B4-BE49-F238E27FC236}">
                <a16:creationId xmlns:a16="http://schemas.microsoft.com/office/drawing/2014/main" id="{88161F8E-C2C4-427B-AC3E-68E02B088AE8}"/>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19611E40-B441-4B95-807A-251E9CA338FC}" type="slidenum">
              <a:rPr lang="fr-FR" b="0">
                <a:latin typeface="Tw Cen MT"/>
              </a:rPr>
              <a:pPr fontAlgn="base">
                <a:spcBef>
                  <a:spcPct val="0"/>
                </a:spcBef>
                <a:spcAft>
                  <a:spcPct val="0"/>
                </a:spcAft>
                <a:buSzTx/>
                <a:defRPr/>
              </a:pPr>
              <a:t>6</a:t>
            </a:fld>
            <a:endParaRPr lang="fr-FR" b="0">
              <a:latin typeface="Tw Cen MT"/>
            </a:endParaRPr>
          </a:p>
        </p:txBody>
      </p:sp>
      <p:sp>
        <p:nvSpPr>
          <p:cNvPr id="125957" name="Text Box 5">
            <a:extLst>
              <a:ext uri="{FF2B5EF4-FFF2-40B4-BE49-F238E27FC236}">
                <a16:creationId xmlns:a16="http://schemas.microsoft.com/office/drawing/2014/main" id="{D2BD885F-FE19-45F4-B60A-D94AC4D722B8}"/>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BC0D326F-FCE0-458D-863F-0EB710F3DBE4}"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6</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A31E66-C761-4A53-BDA9-FC63073A1EAA}"/>
              </a:ext>
            </a:extLst>
          </p:cNvPr>
          <p:cNvSpPr>
            <a:spLocks noGrp="1"/>
          </p:cNvSpPr>
          <p:nvPr>
            <p:ph type="title"/>
          </p:nvPr>
        </p:nvSpPr>
        <p:spPr>
          <a:xfrm>
            <a:off x="1467446" y="379292"/>
            <a:ext cx="6175772" cy="404813"/>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Définir le périmètre et créer le WBS (suite)</a:t>
            </a:r>
          </a:p>
        </p:txBody>
      </p:sp>
      <p:sp>
        <p:nvSpPr>
          <p:cNvPr id="3" name="Espace réservé du contenu 2">
            <a:extLst>
              <a:ext uri="{FF2B5EF4-FFF2-40B4-BE49-F238E27FC236}">
                <a16:creationId xmlns:a16="http://schemas.microsoft.com/office/drawing/2014/main" id="{DEA88E6C-2A49-40EE-8B6E-A65EB1C7248F}"/>
              </a:ext>
            </a:extLst>
          </p:cNvPr>
          <p:cNvSpPr>
            <a:spLocks noGrp="1"/>
          </p:cNvSpPr>
          <p:nvPr>
            <p:ph idx="1"/>
          </p:nvPr>
        </p:nvSpPr>
        <p:spPr>
          <a:xfrm>
            <a:off x="198783" y="1696278"/>
            <a:ext cx="8719930" cy="3105513"/>
          </a:xfrm>
        </p:spPr>
        <p:txBody>
          <a:bodyPr>
            <a:noAutofit/>
          </a:bodyPr>
          <a:lstStyle/>
          <a:p>
            <a:pPr>
              <a:buClrTx/>
              <a:buFont typeface="Wingdings" panose="05000000000000000000" pitchFamily="2" charset="2"/>
              <a:buChar char="§"/>
              <a:defRPr/>
            </a:pPr>
            <a:r>
              <a:rPr lang="fr-FR" sz="3200" b="1" dirty="0"/>
              <a:t> </a:t>
            </a:r>
            <a:r>
              <a:rPr lang="fr-FR" sz="3200" dirty="0"/>
              <a:t>la facilitation permet de parvenir à une entente </a:t>
            </a:r>
            <a:r>
              <a:rPr lang="fr-FR" sz="3200" dirty="0" err="1"/>
              <a:t>interfonctionnelle</a:t>
            </a:r>
            <a:r>
              <a:rPr lang="fr-FR" sz="3200" dirty="0"/>
              <a:t> et commune des livrables du projet et des limites du projet et du produit. Il s’agit d’ateliers ou de séances de travail organisée avec les parties prenantes.</a:t>
            </a:r>
          </a:p>
          <a:p>
            <a:pPr marL="0" indent="0">
              <a:buClrTx/>
              <a:buNone/>
              <a:defRPr/>
            </a:pPr>
            <a:r>
              <a:rPr lang="fr-FR" sz="3200" dirty="0"/>
              <a:t> </a:t>
            </a:r>
          </a:p>
          <a:p>
            <a:pPr>
              <a:buClrTx/>
              <a:buFont typeface="Wingdings" panose="05000000000000000000" pitchFamily="2" charset="2"/>
              <a:buChar char="§"/>
              <a:defRPr/>
            </a:pPr>
            <a:r>
              <a:rPr lang="fr-FR" sz="3200" dirty="0"/>
              <a:t> l’analyse des alternatives: Cette technique peut être utilisée pour évaluer la mesure dans laquelle les exigences et les objectifs identifiés dans la charte peuvent être atteints. </a:t>
            </a:r>
            <a:br>
              <a:rPr lang="fr-FR" sz="3200" dirty="0"/>
            </a:br>
            <a:br>
              <a:rPr lang="fr-FR" sz="3200" dirty="0"/>
            </a:br>
            <a:br>
              <a:rPr lang="fr-FR" sz="3200" dirty="0"/>
            </a:br>
            <a:br>
              <a:rPr lang="fr-FR" sz="3200" dirty="0"/>
            </a:br>
            <a:br>
              <a:rPr lang="fr-FR" sz="3200" dirty="0"/>
            </a:br>
            <a:br>
              <a:rPr lang="fr-FR" sz="3200" dirty="0"/>
            </a:br>
            <a:br>
              <a:rPr lang="fr-FR" sz="3200" dirty="0"/>
            </a:br>
            <a:endParaRPr lang="fr-FR" sz="3200" b="1" dirty="0"/>
          </a:p>
          <a:p>
            <a:pPr>
              <a:buClrTx/>
              <a:buFont typeface="Wingdings" panose="05000000000000000000" pitchFamily="2" charset="2"/>
              <a:buChar char="§"/>
              <a:defRPr/>
            </a:pPr>
            <a:endParaRPr lang="fr-FR" sz="3200" b="1" dirty="0"/>
          </a:p>
        </p:txBody>
      </p:sp>
      <p:sp>
        <p:nvSpPr>
          <p:cNvPr id="4" name="Espace réservé du numéro de diapositive 3">
            <a:extLst>
              <a:ext uri="{FF2B5EF4-FFF2-40B4-BE49-F238E27FC236}">
                <a16:creationId xmlns:a16="http://schemas.microsoft.com/office/drawing/2014/main" id="{6C94BF91-F986-446A-8A4C-1F25CAF2EC28}"/>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06A015A8-D055-457F-A760-F9CF168BD02B}" type="slidenum">
              <a:rPr lang="fr-FR" b="0">
                <a:latin typeface="Tw Cen MT"/>
              </a:rPr>
              <a:pPr fontAlgn="base">
                <a:spcBef>
                  <a:spcPct val="0"/>
                </a:spcBef>
                <a:spcAft>
                  <a:spcPct val="0"/>
                </a:spcAft>
                <a:buSzTx/>
                <a:defRPr/>
              </a:pPr>
              <a:t>7</a:t>
            </a:fld>
            <a:endParaRPr lang="fr-FR" b="0">
              <a:latin typeface="Tw Cen MT"/>
            </a:endParaRPr>
          </a:p>
        </p:txBody>
      </p:sp>
      <p:sp>
        <p:nvSpPr>
          <p:cNvPr id="126981" name="Text Box 5">
            <a:extLst>
              <a:ext uri="{FF2B5EF4-FFF2-40B4-BE49-F238E27FC236}">
                <a16:creationId xmlns:a16="http://schemas.microsoft.com/office/drawing/2014/main" id="{48B82899-A3B6-4A6F-8EB0-B43B709C2B3F}"/>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57B8DE02-43BD-4DF1-B1AA-32C1CFC41A61}"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7</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1F9550-69EE-4C51-AD42-50E2D672F380}"/>
              </a:ext>
            </a:extLst>
          </p:cNvPr>
          <p:cNvSpPr>
            <a:spLocks noGrp="1"/>
          </p:cNvSpPr>
          <p:nvPr>
            <p:ph type="title"/>
          </p:nvPr>
        </p:nvSpPr>
        <p:spPr>
          <a:xfrm>
            <a:off x="1484114" y="418170"/>
            <a:ext cx="6175772" cy="403622"/>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Définir le périmètre et créer le WBS (suite)</a:t>
            </a:r>
          </a:p>
        </p:txBody>
      </p:sp>
      <p:sp>
        <p:nvSpPr>
          <p:cNvPr id="128003" name="Espace réservé du contenu 2">
            <a:extLst>
              <a:ext uri="{FF2B5EF4-FFF2-40B4-BE49-F238E27FC236}">
                <a16:creationId xmlns:a16="http://schemas.microsoft.com/office/drawing/2014/main" id="{6C1FCB9D-EF11-4033-A02F-7184A6AEC4D4}"/>
              </a:ext>
            </a:extLst>
          </p:cNvPr>
          <p:cNvSpPr>
            <a:spLocks noGrp="1" noChangeArrowheads="1"/>
          </p:cNvSpPr>
          <p:nvPr>
            <p:ph idx="1"/>
          </p:nvPr>
        </p:nvSpPr>
        <p:spPr>
          <a:xfrm>
            <a:off x="218660" y="1976440"/>
            <a:ext cx="8706679" cy="2263379"/>
          </a:xfrm>
        </p:spPr>
        <p:txBody>
          <a:bodyPr/>
          <a:lstStyle/>
          <a:p>
            <a:pPr>
              <a:buClrTx/>
              <a:buFont typeface="Wingdings" panose="05000000000000000000" pitchFamily="2" charset="2"/>
              <a:buChar char="§"/>
            </a:pPr>
            <a:r>
              <a:rPr lang="fr-FR" altLang="fr-FR" sz="2400" b="1" dirty="0"/>
              <a:t> La définition du périmètre aboutit à l’énoncé du périmètre du projet. </a:t>
            </a:r>
          </a:p>
          <a:p>
            <a:pPr>
              <a:buClrTx/>
              <a:buFont typeface="Wingdings" panose="05000000000000000000" pitchFamily="2" charset="2"/>
              <a:buChar char="§"/>
            </a:pPr>
            <a:r>
              <a:rPr lang="fr-FR" altLang="fr-FR" sz="2400" b="1" dirty="0"/>
              <a:t> </a:t>
            </a:r>
            <a:r>
              <a:rPr lang="fr-FR" altLang="fr-FR" sz="2400" dirty="0"/>
              <a:t>Il s’agit de la description du périmètre, des principaux livrables, des hypothèses et des contraintes du projet. </a:t>
            </a:r>
          </a:p>
          <a:p>
            <a:pPr>
              <a:buClrTx/>
              <a:buFont typeface="Wingdings" panose="05000000000000000000" pitchFamily="2" charset="2"/>
              <a:buChar char="§"/>
            </a:pPr>
            <a:r>
              <a:rPr lang="fr-FR" altLang="fr-FR" sz="2400" dirty="0"/>
              <a:t> L’énoncé du périmètre du projet en documente la totalité, y compris le périmètre du projet et le contenu du produit. Il décrit en détail les livrables du projet. </a:t>
            </a:r>
          </a:p>
          <a:p>
            <a:pPr>
              <a:buClrTx/>
              <a:buFont typeface="Wingdings" panose="05000000000000000000" pitchFamily="2" charset="2"/>
              <a:buChar char="§"/>
            </a:pPr>
            <a:r>
              <a:rPr lang="fr-FR" altLang="fr-FR" sz="2400" dirty="0"/>
              <a:t> Il permet également une compréhension commune du</a:t>
            </a:r>
            <a:br>
              <a:rPr lang="fr-FR" altLang="fr-FR" sz="2400" dirty="0"/>
            </a:br>
            <a:r>
              <a:rPr lang="fr-FR" altLang="fr-FR" sz="2400" dirty="0"/>
              <a:t>périmètre du projet par les parties prenantes. Il peut contenir des exclusions explicites qui aident à gérer les attentes des parties prenantes. </a:t>
            </a:r>
            <a:br>
              <a:rPr lang="fr-FR" altLang="fr-FR" sz="2400" dirty="0"/>
            </a:br>
            <a:br>
              <a:rPr lang="fr-FR" altLang="fr-FR" sz="2400" dirty="0"/>
            </a:br>
            <a:br>
              <a:rPr lang="fr-FR" altLang="fr-FR" sz="2400" dirty="0"/>
            </a:br>
            <a:br>
              <a:rPr lang="fr-FR" altLang="fr-FR" sz="2400" dirty="0"/>
            </a:br>
            <a:br>
              <a:rPr lang="fr-FR" altLang="fr-FR" sz="2400" dirty="0"/>
            </a:br>
            <a:br>
              <a:rPr lang="fr-FR" altLang="fr-FR" sz="2400" dirty="0"/>
            </a:br>
            <a:br>
              <a:rPr lang="fr-FR" altLang="fr-FR" sz="2400" dirty="0"/>
            </a:br>
            <a:br>
              <a:rPr lang="fr-FR" altLang="fr-FR" sz="2400" dirty="0"/>
            </a:br>
            <a:br>
              <a:rPr lang="fr-FR" altLang="fr-FR" sz="2400" dirty="0"/>
            </a:br>
            <a:br>
              <a:rPr lang="fr-FR" altLang="fr-FR" sz="2400" dirty="0"/>
            </a:br>
            <a:endParaRPr lang="fr-FR" altLang="fr-FR" sz="2400" b="1" dirty="0"/>
          </a:p>
          <a:p>
            <a:pPr>
              <a:buClrTx/>
              <a:buFont typeface="Wingdings" panose="05000000000000000000" pitchFamily="2" charset="2"/>
              <a:buChar char="§"/>
            </a:pPr>
            <a:endParaRPr lang="fr-FR" altLang="fr-FR" sz="2400" b="1" dirty="0"/>
          </a:p>
        </p:txBody>
      </p:sp>
      <p:sp>
        <p:nvSpPr>
          <p:cNvPr id="4" name="Espace réservé du numéro de diapositive 3">
            <a:extLst>
              <a:ext uri="{FF2B5EF4-FFF2-40B4-BE49-F238E27FC236}">
                <a16:creationId xmlns:a16="http://schemas.microsoft.com/office/drawing/2014/main" id="{DFBBA823-2D75-4268-8C5E-7DFC06CBA5FD}"/>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DCE5DF36-3D72-420B-BB8A-20373CAF8CDF}" type="slidenum">
              <a:rPr lang="fr-FR" b="0">
                <a:latin typeface="Tw Cen MT"/>
              </a:rPr>
              <a:pPr fontAlgn="base">
                <a:spcBef>
                  <a:spcPct val="0"/>
                </a:spcBef>
                <a:spcAft>
                  <a:spcPct val="0"/>
                </a:spcAft>
                <a:buSzTx/>
                <a:defRPr/>
              </a:pPr>
              <a:t>8</a:t>
            </a:fld>
            <a:endParaRPr lang="fr-FR" b="0">
              <a:latin typeface="Tw Cen MT"/>
            </a:endParaRPr>
          </a:p>
        </p:txBody>
      </p:sp>
      <p:sp>
        <p:nvSpPr>
          <p:cNvPr id="128005" name="Text Box 5">
            <a:extLst>
              <a:ext uri="{FF2B5EF4-FFF2-40B4-BE49-F238E27FC236}">
                <a16:creationId xmlns:a16="http://schemas.microsoft.com/office/drawing/2014/main" id="{2D1BE0B3-4EDD-4453-9728-E6F6AE8AB3AC}"/>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62CFA253-2DD7-4829-AECE-A17567850CBB}"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8</a:t>
            </a:fld>
            <a:endParaRPr lang="fr-FR" altLang="fr-FR" sz="900" b="1">
              <a:solidFill>
                <a:srgbClr val="FFFFFF"/>
              </a:solidFill>
              <a:latin typeface="Tw Cen MT" panose="020B06020201040206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CA1140-0FC2-4FD0-B3D3-AB38A50C445F}"/>
              </a:ext>
            </a:extLst>
          </p:cNvPr>
          <p:cNvSpPr>
            <a:spLocks noGrp="1"/>
          </p:cNvSpPr>
          <p:nvPr>
            <p:ph type="title"/>
          </p:nvPr>
        </p:nvSpPr>
        <p:spPr>
          <a:xfrm>
            <a:off x="1343025" y="454819"/>
            <a:ext cx="6175772" cy="404813"/>
          </a:xfrm>
        </p:spPr>
        <p:txBody>
          <a:bodyPr>
            <a:normAutofit fontScale="90000"/>
          </a:bodyPr>
          <a:lstStyle/>
          <a:p>
            <a:pPr algn="ctr">
              <a:defRPr/>
            </a:pPr>
            <a:r>
              <a:rPr lang="fr-FR" b="1" dirty="0">
                <a:latin typeface="Aharoni" panose="02010803020104030203" pitchFamily="2" charset="-79"/>
                <a:cs typeface="Aharoni" panose="02010803020104030203" pitchFamily="2" charset="-79"/>
              </a:rPr>
              <a:t>Définir le périmètre et créer le WBS (suite)</a:t>
            </a:r>
          </a:p>
        </p:txBody>
      </p:sp>
      <p:sp>
        <p:nvSpPr>
          <p:cNvPr id="129027" name="Espace réservé du contenu 2">
            <a:extLst>
              <a:ext uri="{FF2B5EF4-FFF2-40B4-BE49-F238E27FC236}">
                <a16:creationId xmlns:a16="http://schemas.microsoft.com/office/drawing/2014/main" id="{6B61D716-13F8-434E-AE4B-4E6AC837AB5D}"/>
              </a:ext>
            </a:extLst>
          </p:cNvPr>
          <p:cNvSpPr>
            <a:spLocks noGrp="1" noChangeArrowheads="1"/>
          </p:cNvSpPr>
          <p:nvPr>
            <p:ph idx="1"/>
          </p:nvPr>
        </p:nvSpPr>
        <p:spPr>
          <a:xfrm>
            <a:off x="79513" y="1624012"/>
            <a:ext cx="8984973" cy="2263379"/>
          </a:xfrm>
        </p:spPr>
        <p:txBody>
          <a:bodyPr/>
          <a:lstStyle/>
          <a:p>
            <a:pPr>
              <a:buClrTx/>
              <a:buFont typeface="Wingdings" panose="05000000000000000000" pitchFamily="2" charset="2"/>
              <a:buChar char="§"/>
            </a:pPr>
            <a:r>
              <a:rPr lang="fr-FR" altLang="fr-FR" sz="2400" dirty="0"/>
              <a:t> La décomposition est une </a:t>
            </a:r>
            <a:r>
              <a:rPr lang="fr-FR" altLang="fr-FR" sz="2400" b="1" dirty="0">
                <a:solidFill>
                  <a:srgbClr val="002060"/>
                </a:solidFill>
                <a:latin typeface="Aharoni" panose="02010803020104030203" pitchFamily="2" charset="-79"/>
                <a:cs typeface="Aharoni" panose="02010803020104030203" pitchFamily="2" charset="-79"/>
              </a:rPr>
              <a:t>technique utilisée pour diviser et subdiviser le contenu du projet en éléments plus petits et plus faciles à gérer.</a:t>
            </a:r>
          </a:p>
          <a:p>
            <a:pPr>
              <a:buClrTx/>
              <a:buFont typeface="Wingdings" panose="05000000000000000000" pitchFamily="2" charset="2"/>
              <a:buChar char="§"/>
            </a:pPr>
            <a:endParaRPr lang="fr-FR" altLang="fr-FR" sz="2400" b="1" dirty="0">
              <a:solidFill>
                <a:srgbClr val="002060"/>
              </a:solidFill>
              <a:latin typeface="Aharoni" panose="02010803020104030203" pitchFamily="2" charset="-79"/>
              <a:cs typeface="Aharoni" panose="02010803020104030203" pitchFamily="2" charset="-79"/>
            </a:endParaRPr>
          </a:p>
          <a:p>
            <a:pPr>
              <a:spcBef>
                <a:spcPts val="254"/>
              </a:spcBef>
              <a:buFont typeface="Arial" panose="020B0604020202020204" pitchFamily="34" charset="0"/>
              <a:buChar char="•"/>
            </a:pPr>
            <a:r>
              <a:rPr lang="fr-FR" altLang="fr-FR" sz="2400" b="1" dirty="0">
                <a:solidFill>
                  <a:srgbClr val="002060"/>
                </a:solidFill>
                <a:latin typeface="Aharoni" panose="02010803020104030203" pitchFamily="2" charset="-79"/>
                <a:cs typeface="Aharoni" panose="02010803020104030203" pitchFamily="2" charset="-79"/>
              </a:rPr>
              <a:t>Lot de travail renvoi au travail défini au plus bas niveau du WBS pour lequel le coût et la durée peuvent être estimées et gérées.</a:t>
            </a:r>
          </a:p>
          <a:p>
            <a:pPr>
              <a:spcBef>
                <a:spcPts val="254"/>
              </a:spcBef>
              <a:buFont typeface="Arial" panose="020B0604020202020204" pitchFamily="34" charset="0"/>
              <a:buChar char="•"/>
            </a:pPr>
            <a:endParaRPr lang="fr-FR" altLang="fr-FR" sz="2400" b="1" dirty="0">
              <a:solidFill>
                <a:srgbClr val="002060"/>
              </a:solidFill>
              <a:latin typeface="Aharoni" panose="02010803020104030203" pitchFamily="2" charset="-79"/>
              <a:cs typeface="Aharoni" panose="02010803020104030203" pitchFamily="2" charset="-79"/>
            </a:endParaRPr>
          </a:p>
          <a:p>
            <a:pPr>
              <a:spcBef>
                <a:spcPts val="254"/>
              </a:spcBef>
              <a:buFont typeface="Arial" panose="020B0604020202020204" pitchFamily="34" charset="0"/>
              <a:buChar char="•"/>
            </a:pPr>
            <a:r>
              <a:rPr lang="fr-FR" altLang="fr-FR" sz="2400" b="1" dirty="0">
                <a:solidFill>
                  <a:srgbClr val="002060"/>
                </a:solidFill>
                <a:latin typeface="Aharoni" panose="02010803020104030203" pitchFamily="2" charset="-79"/>
                <a:cs typeface="Aharoni" panose="02010803020104030203" pitchFamily="2" charset="-79"/>
              </a:rPr>
              <a:t>La décomposition est une technique et l’outil pour la réaliser est le WBS.</a:t>
            </a:r>
          </a:p>
          <a:p>
            <a:pPr>
              <a:spcBef>
                <a:spcPts val="254"/>
              </a:spcBef>
              <a:buFont typeface="Arial" panose="020B0604020202020204" pitchFamily="34" charset="0"/>
              <a:buChar char="•"/>
            </a:pPr>
            <a:endParaRPr lang="fr-FR" altLang="fr-FR" sz="2400" b="1" dirty="0">
              <a:solidFill>
                <a:srgbClr val="002060"/>
              </a:solidFill>
              <a:latin typeface="Aharoni" panose="02010803020104030203" pitchFamily="2" charset="-79"/>
              <a:cs typeface="Aharoni" panose="02010803020104030203" pitchFamily="2" charset="-79"/>
            </a:endParaRPr>
          </a:p>
          <a:p>
            <a:pPr>
              <a:spcBef>
                <a:spcPts val="254"/>
              </a:spcBef>
              <a:buFont typeface="Arial" panose="020B0604020202020204" pitchFamily="34" charset="0"/>
              <a:buChar char="•"/>
            </a:pPr>
            <a:r>
              <a:rPr lang="fr-FR" altLang="fr-FR" sz="2400" b="1" dirty="0">
                <a:solidFill>
                  <a:srgbClr val="002060"/>
                </a:solidFill>
                <a:latin typeface="Aharoni" panose="02010803020104030203" pitchFamily="2" charset="-79"/>
                <a:cs typeface="Aharoni" panose="02010803020104030203" pitchFamily="2" charset="-79"/>
              </a:rPr>
              <a:t>Le WBS peut être représenté de plusieurs façon: en utilisant les phases ou les livrables principaux.</a:t>
            </a:r>
          </a:p>
          <a:p>
            <a:pPr marL="0" indent="0">
              <a:buClrTx/>
              <a:buNone/>
            </a:pPr>
            <a:br>
              <a:rPr lang="fr-FR" altLang="fr-FR" sz="2400" dirty="0"/>
            </a:br>
            <a:br>
              <a:rPr lang="fr-FR" altLang="fr-FR" sz="2400" dirty="0"/>
            </a:br>
            <a:br>
              <a:rPr lang="fr-FR" altLang="fr-FR" sz="2400" dirty="0"/>
            </a:br>
            <a:br>
              <a:rPr lang="fr-FR" altLang="fr-FR" sz="2400" dirty="0"/>
            </a:br>
            <a:br>
              <a:rPr lang="fr-FR" altLang="fr-FR" sz="2400" dirty="0"/>
            </a:br>
            <a:br>
              <a:rPr lang="fr-FR" altLang="fr-FR" sz="2400" dirty="0"/>
            </a:br>
            <a:br>
              <a:rPr lang="fr-FR" altLang="fr-FR" sz="2400" dirty="0"/>
            </a:br>
            <a:br>
              <a:rPr lang="fr-FR" altLang="fr-FR" sz="2400" dirty="0"/>
            </a:br>
            <a:br>
              <a:rPr lang="fr-FR" altLang="fr-FR" sz="2400" dirty="0"/>
            </a:br>
            <a:br>
              <a:rPr lang="fr-FR" altLang="fr-FR" sz="2400" dirty="0"/>
            </a:br>
            <a:endParaRPr lang="fr-FR" altLang="fr-FR" sz="2400" b="1" dirty="0"/>
          </a:p>
          <a:p>
            <a:pPr>
              <a:buClrTx/>
              <a:buFont typeface="Wingdings" panose="05000000000000000000" pitchFamily="2" charset="2"/>
              <a:buChar char="§"/>
            </a:pPr>
            <a:endParaRPr lang="fr-FR" altLang="fr-FR" sz="2400" b="1" dirty="0"/>
          </a:p>
        </p:txBody>
      </p:sp>
      <p:sp>
        <p:nvSpPr>
          <p:cNvPr id="4" name="Espace réservé du numéro de diapositive 3">
            <a:extLst>
              <a:ext uri="{FF2B5EF4-FFF2-40B4-BE49-F238E27FC236}">
                <a16:creationId xmlns:a16="http://schemas.microsoft.com/office/drawing/2014/main" id="{606789DA-6C0B-4F88-8EFA-9E5E25CC3788}"/>
              </a:ext>
            </a:extLst>
          </p:cNvPr>
          <p:cNvSpPr>
            <a:spLocks noGrp="1"/>
          </p:cNvSpPr>
          <p:nvPr>
            <p:ph type="sldNum" sz="quarter" idx="11"/>
          </p:nvPr>
        </p:nvSpPr>
        <p:spPr>
          <a:xfrm>
            <a:off x="9711929" y="5701905"/>
            <a:ext cx="983456" cy="273844"/>
          </a:xfrm>
        </p:spPr>
        <p:txBody>
          <a:bodyPr vert="horz" wrap="square" lIns="68580" tIns="34290" rIns="68580" bIns="34290" numCol="1" rtlCol="0" anchor="ctr" anchorCtr="0" compatLnSpc="1">
            <a:prstTxWarp prst="textNoShape">
              <a:avLst/>
            </a:prstTxWarp>
          </a:bodyPr>
          <a:lstStyle>
            <a:defPPr>
              <a:defRPr lang="fr-FR"/>
            </a:defPPr>
            <a:lvl1pPr marL="0" algn="r" defTabSz="685800" rtl="0" eaLnBrk="1" latinLnBrk="0" hangingPunct="1">
              <a:defRPr sz="788"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buSzTx/>
              <a:defRPr/>
            </a:pPr>
            <a:fld id="{A7035247-76BB-4E34-8B7D-7D99A841AC81}" type="slidenum">
              <a:rPr lang="fr-FR" b="0">
                <a:latin typeface="Tw Cen MT"/>
              </a:rPr>
              <a:pPr fontAlgn="base">
                <a:spcBef>
                  <a:spcPct val="0"/>
                </a:spcBef>
                <a:spcAft>
                  <a:spcPct val="0"/>
                </a:spcAft>
                <a:buSzTx/>
                <a:defRPr/>
              </a:pPr>
              <a:t>9</a:t>
            </a:fld>
            <a:endParaRPr lang="fr-FR" b="0">
              <a:latin typeface="Tw Cen MT"/>
            </a:endParaRPr>
          </a:p>
        </p:txBody>
      </p:sp>
      <p:sp>
        <p:nvSpPr>
          <p:cNvPr id="129029" name="Text Box 5">
            <a:extLst>
              <a:ext uri="{FF2B5EF4-FFF2-40B4-BE49-F238E27FC236}">
                <a16:creationId xmlns:a16="http://schemas.microsoft.com/office/drawing/2014/main" id="{3A333626-1B4A-4DA1-901C-028268DC9366}"/>
              </a:ext>
            </a:extLst>
          </p:cNvPr>
          <p:cNvSpPr txBox="1">
            <a:spLocks noChangeArrowheads="1"/>
          </p:cNvSpPr>
          <p:nvPr/>
        </p:nvSpPr>
        <p:spPr bwMode="auto">
          <a:xfrm>
            <a:off x="1143000" y="1810942"/>
            <a:ext cx="40005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Droid Sans Fallback" charset="0"/>
              </a:defRPr>
            </a:lvl9pPr>
          </a:lstStyle>
          <a:p>
            <a:pPr algn="ctr" defTabSz="336947" eaLnBrk="0" fontAlgn="base" hangingPunct="0">
              <a:lnSpc>
                <a:spcPct val="80000"/>
              </a:lnSpc>
              <a:spcBef>
                <a:spcPct val="0"/>
              </a:spcBef>
              <a:spcAft>
                <a:spcPct val="0"/>
              </a:spcAft>
              <a:buSzPct val="100000"/>
            </a:pPr>
            <a:fld id="{DF748CDF-CAB5-4C8A-8A2D-609FDDEABBC4}" type="slidenum">
              <a:rPr lang="fr-FR" altLang="fr-FR" sz="900" b="1">
                <a:solidFill>
                  <a:srgbClr val="FFFFFF"/>
                </a:solidFill>
                <a:latin typeface="Tw Cen MT" panose="020B0602020104020603" pitchFamily="34" charset="0"/>
              </a:rPr>
              <a:pPr algn="ctr" defTabSz="336947" eaLnBrk="0" fontAlgn="base" hangingPunct="0">
                <a:lnSpc>
                  <a:spcPct val="80000"/>
                </a:lnSpc>
                <a:spcBef>
                  <a:spcPct val="0"/>
                </a:spcBef>
                <a:spcAft>
                  <a:spcPct val="0"/>
                </a:spcAft>
                <a:buSzPct val="100000"/>
              </a:pPr>
              <a:t>9</a:t>
            </a:fld>
            <a:endParaRPr lang="fr-FR" altLang="fr-FR" sz="900" b="1">
              <a:solidFill>
                <a:srgbClr val="FFFFFF"/>
              </a:solidFill>
              <a:latin typeface="Tw Cen MT" panose="020B0602020104020603" pitchFamily="34" charset="0"/>
            </a:endParaRPr>
          </a:p>
        </p:txBody>
      </p:sp>
    </p:spTree>
  </p:cSld>
  <p:clrMapOvr>
    <a:masterClrMapping/>
  </p:clrMapOvr>
</p:sld>
</file>

<file path=ppt/theme/theme1.xml><?xml version="1.0" encoding="utf-8"?>
<a:theme xmlns:a="http://schemas.openxmlformats.org/drawingml/2006/main" name="3_Thème Office">
  <a:themeElements>
    <a:clrScheme name="Personnalisé 2">
      <a:dk1>
        <a:srgbClr val="FFFFFF"/>
      </a:dk1>
      <a:lt1>
        <a:srgbClr val="FFFFFF"/>
      </a:lt1>
      <a:dk2>
        <a:srgbClr val="FFFFFF"/>
      </a:dk2>
      <a:lt2>
        <a:srgbClr val="FFFFFF"/>
      </a:lt2>
      <a:accent1>
        <a:srgbClr val="FFFFFF"/>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hème Office">
      <a:majorFont>
        <a:latin typeface="Tw Cen MT"/>
        <a:ea typeface="Droid Sans Fallback"/>
        <a:cs typeface="Droid Sans Fallback"/>
      </a:majorFont>
      <a:minorFont>
        <a:latin typeface="Tw Cen MT"/>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2532</Words>
  <Application>Microsoft Office PowerPoint</Application>
  <PresentationFormat>On-screen Show (4:3)</PresentationFormat>
  <Paragraphs>194</Paragraphs>
  <Slides>27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Aharoni</vt:lpstr>
      <vt:lpstr>Arial</vt:lpstr>
      <vt:lpstr>Calibri</vt:lpstr>
      <vt:lpstr>Calibri Light</vt:lpstr>
      <vt:lpstr>Times New Roman</vt:lpstr>
      <vt:lpstr>Tw Cen MT</vt:lpstr>
      <vt:lpstr>Wingdings</vt:lpstr>
      <vt:lpstr>3_Thème Office</vt:lpstr>
      <vt:lpstr>Office Theme</vt:lpstr>
      <vt:lpstr>Chapitre 3  Planification de projet</vt:lpstr>
      <vt:lpstr>Les références de base du projet Définition, importance</vt:lpstr>
      <vt:lpstr>Définition, importance (suite)</vt:lpstr>
      <vt:lpstr>Définir le périmètre et créer le WBS</vt:lpstr>
      <vt:lpstr>Définir le périmètre et créer le WBS (suite)</vt:lpstr>
      <vt:lpstr>Définir le périmètre et créer le WBS (suite)</vt:lpstr>
      <vt:lpstr>Définir le périmètre et créer le WBS (suite)</vt:lpstr>
      <vt:lpstr>Définir le périmètre et créer le WBS (suite)</vt:lpstr>
      <vt:lpstr>Définir le périmètre et créer le WBS (suite)</vt:lpstr>
      <vt:lpstr>Définir le périmètre et créer le WBS (suite)</vt:lpstr>
      <vt:lpstr>Estimer les coûts et les délais</vt:lpstr>
      <vt:lpstr>Estimer les coûts et les délais (suite)</vt:lpstr>
      <vt:lpstr>Estimer les coûts et les délais (suite)</vt:lpstr>
      <vt:lpstr>Estimer les coûts et les délais (suite)</vt:lpstr>
      <vt:lpstr>Estimer les coûts et les délais (suite)</vt:lpstr>
      <vt:lpstr>Estimer les coûts et les délais (suite)</vt:lpstr>
      <vt:lpstr>Estimer les coûts et les délais (suite)</vt:lpstr>
      <vt:lpstr>Estimer les coûts et les délais (suite)</vt:lpstr>
      <vt:lpstr>Estimer les coûts et les délais (suite)</vt:lpstr>
      <vt:lpstr>Estimer les coûts et les délais (suite)</vt:lpstr>
      <vt:lpstr>Estimer les coûts et les délais (suite)</vt:lpstr>
      <vt:lpstr>Estimer les coûts et les délais (suite)</vt:lpstr>
      <vt:lpstr>Estimer les coûts et les délais (suite)</vt:lpstr>
      <vt:lpstr>Planifier la qualité</vt:lpstr>
      <vt:lpstr>Le plan de management de la qualité</vt:lpstr>
      <vt:lpstr>Le plan de management de la qualité</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3  Planification de projet</dc:title>
  <dc:creator>IME</dc:creator>
  <cp:lastModifiedBy>IME</cp:lastModifiedBy>
  <cp:revision>12</cp:revision>
  <dcterms:created xsi:type="dcterms:W3CDTF">2021-06-05T12:11:40Z</dcterms:created>
  <dcterms:modified xsi:type="dcterms:W3CDTF">2021-06-05T12:35:38Z</dcterms:modified>
</cp:coreProperties>
</file>