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408" r:id="rId3"/>
    <p:sldId id="410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2" r:id="rId12"/>
    <p:sldId id="421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4E87072-BC01-4BF4-9893-652A59B202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270342-A54E-4CD5-B5C4-D70561EED2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7E76D-D6E4-49CF-A000-CBFA4EE5E855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E2F4A7-92CA-45E4-A20A-31FA4C428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B3DCF-1E72-4B02-887A-7625EA4C9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15748-E5E5-460B-88F5-AB0536372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43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C02E-C7A8-44B0-B440-93FEB7ED3626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394B5-36AA-4FD1-98C1-93FA6AA1D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1DF6ACF-F05D-4D27-85C9-4BD99186B6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B7674-8272-4C3F-B577-BD63F06FD769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426007D-B315-4DF2-8209-40643A9373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E4A4-61E8-42EB-A773-30F0BB4F6FB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18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E1675DD-4194-4FB9-890A-F8250E2C38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49600-E744-4C95-84A5-C92E97BE234A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E58D686-2D40-425F-96BA-101CEF7AF37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9248A-A70A-41A2-A8C2-51203EA10E2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326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26238" y="228602"/>
            <a:ext cx="2038350" cy="58959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28602"/>
            <a:ext cx="5964238" cy="58959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6063957B-D6D5-472E-A754-77885FD4329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915E-57E9-46C5-B5C0-6056A0EBE3BB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11535280-50EB-474D-8D90-F7D3AA4CDCF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57FE8-DD14-4CEE-AA50-CCD9DDF8BD8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3835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2310-EB81-4025-AC4B-268CD805A32F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0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0129-CD40-4EAD-9837-BD0FF30E3411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61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E78-CAE1-4BD2-B72A-408E059954FB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10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D4DF-7903-41A1-A1FE-F3F344664908}" type="datetime1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5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5C97-D70F-448C-9E4C-CE2074D20235}" type="datetime1">
              <a:rPr lang="fr-FR" smtClean="0"/>
              <a:t>21/06/2021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31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8DA2-D976-43A7-8738-5B480B157B04}" type="datetime1">
              <a:rPr lang="fr-FR" smtClean="0"/>
              <a:t>21/06/2021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38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F770-64FF-4ED7-8E24-EC5B570816F5}" type="datetime1">
              <a:rPr lang="fr-FR" smtClean="0"/>
              <a:t>21/06/2021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84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EFD-5BC1-49BA-9161-8CDB5698C899}" type="datetime1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D5470719-5E83-46EA-8B33-79F532CAE34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4F13D-C408-4658-8496-545816E6E22C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A2D04E45-42EA-4418-B928-F59181F10C3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ECD5B-1BB7-4D21-B9D0-EE31E0BB96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3191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C6A-6E42-4D73-84D8-C479C77F27E9}" type="datetime1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751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4CB-3DFD-4586-9281-083295F8AA7D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214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8AA-B7B3-40AB-97F3-5BC6355BDC24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2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0C2C1C5-D404-4C89-B5AD-4C7C5CDBCC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90366-B57D-4A15-97A2-AAD3B6E61A4D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2333AF2-03B5-42A3-B68E-F3E566F8EB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FCFF1-9B3D-42FA-AA18-55F080E606C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996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2776" y="1600202"/>
            <a:ext cx="3998913" cy="45243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64088" y="1600202"/>
            <a:ext cx="4000500" cy="45243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5EABB1D-4912-4A37-B88C-19F0A78D8B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0A64-6586-4DA9-B609-B70B06225BC8}" type="datetime1">
              <a:rPr lang="fr-FR" smtClean="0"/>
              <a:t>21/06/2021</a:t>
            </a:fld>
            <a:endParaRPr lang="fr-F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A09005AC-98EB-491C-B75B-CE094DE48BD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A7AB-D147-42BD-BE8A-A6266E3CB74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9595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CE61E2A-4023-4EFD-82B9-71EA828133B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62D12-CF8E-4314-8E30-404204EBB87E}" type="datetime1">
              <a:rPr lang="fr-FR" smtClean="0"/>
              <a:t>21/06/2021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ECFD91-C8D1-4108-B0F4-A563D9DBF2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48A29-5F05-43B0-89E2-42C0158B2A9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7899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336168D6-2F3A-432A-914C-21739990B6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355D3-5521-4BBE-89F6-0C5845A4826F}" type="datetime1">
              <a:rPr lang="fr-FR" smtClean="0"/>
              <a:t>21/06/2021</a:t>
            </a:fld>
            <a:endParaRPr lang="fr-F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6589CE5D-6E4C-48E6-91FB-9CEFD0FFA99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B0BAB-0C1D-4B89-985A-C118345A6E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7530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D84A60B2-4913-4BF4-B959-392AE493DE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23E05-B9D5-47C6-856F-20CD90196251}" type="datetime1">
              <a:rPr lang="fr-FR" smtClean="0"/>
              <a:t>21/06/2021</a:t>
            </a:fld>
            <a:endParaRPr lang="fr-F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63D130C8-F787-4430-BECB-69055D30DA2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9DB9-A880-452E-A227-001C5141CE6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7851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9A163E1-0641-40E4-8602-201E4986A8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C293-A251-44D4-B754-F327A7EEDDC9}" type="datetime1">
              <a:rPr lang="fr-FR" smtClean="0"/>
              <a:t>21/06/2021</a:t>
            </a:fld>
            <a:endParaRPr lang="fr-F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57D60770-ACCE-450F-B4B8-319B3F727E3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0B795-FEA1-4F23-818B-216A5D0F1F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16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B40AD6B-C039-4AA7-ADE9-9B582754DBF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7A84B-CB10-449A-937E-31FB11F58B15}" type="datetime1">
              <a:rPr lang="fr-FR" smtClean="0"/>
              <a:t>21/06/2021</a:t>
            </a:fld>
            <a:endParaRPr lang="fr-F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F38C0052-F8E0-4D8C-B109-211C40CC9A4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1A5A3-D15E-4479-B3B0-FCAE55121AA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5327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85128A2E-E04C-412F-B28B-BA1A01F4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 sz="135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B510AF5-7F94-49A4-806C-05361FF3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 sz="1350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40603AA4-034F-4B61-8AAA-FD46A759E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 sz="1350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xmlns="" id="{7182EFCC-76C0-4194-9A1C-68D5C6B80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28602"/>
            <a:ext cx="81518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title text format</a:t>
            </a: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xmlns="" id="{68683CF5-D3B9-4925-A981-93784C7D4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6" y="1600202"/>
            <a:ext cx="81518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outline text format</a:t>
            </a:r>
          </a:p>
          <a:p>
            <a:pPr lvl="1"/>
            <a:r>
              <a:rPr lang="en-GB" altLang="fr-FR"/>
              <a:t>Second Outline Level</a:t>
            </a:r>
          </a:p>
          <a:p>
            <a:pPr lvl="2"/>
            <a:r>
              <a:rPr lang="en-GB" altLang="fr-FR"/>
              <a:t>Third Outline Level</a:t>
            </a:r>
          </a:p>
          <a:p>
            <a:pPr lvl="3"/>
            <a:r>
              <a:rPr lang="en-GB" altLang="fr-FR"/>
              <a:t>Fourth Outline Level</a:t>
            </a:r>
          </a:p>
          <a:p>
            <a:pPr lvl="4"/>
            <a:r>
              <a:rPr lang="en-GB" altLang="fr-FR"/>
              <a:t>Fifth Outline Level</a:t>
            </a:r>
          </a:p>
          <a:p>
            <a:pPr lvl="4"/>
            <a:r>
              <a:rPr lang="en-GB" altLang="fr-FR"/>
              <a:t>Sixth Outline Level</a:t>
            </a:r>
          </a:p>
          <a:p>
            <a:pPr lvl="4"/>
            <a:r>
              <a:rPr lang="en-GB" altLang="fr-FR"/>
              <a:t>Seventh Outline Level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6BCCD2B8-794B-46CB-AD2F-1BF9D4CB90C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1" y="6248400"/>
            <a:ext cx="26654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336947" algn="l"/>
                <a:tab pos="673894" algn="l"/>
                <a:tab pos="1010841" algn="l"/>
                <a:tab pos="1347788" algn="l"/>
                <a:tab pos="1684735" algn="l"/>
              </a:tabLst>
              <a:defRPr sz="1050">
                <a:solidFill>
                  <a:srgbClr val="1F497D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B798FE8-9A95-429E-93D7-BC9EFCD3C9F3}" type="datetime1">
              <a:rPr lang="fr-FR" smtClean="0"/>
              <a:t>21/06/2021</a:t>
            </a:fld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AEF57D5D-AF51-42C5-B59C-1B88A7DBD1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" y="1271590"/>
            <a:ext cx="531813" cy="242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SzPct val="100000"/>
              <a:defRPr sz="1050" b="1">
                <a:solidFill>
                  <a:srgbClr val="FFFFFF"/>
                </a:solidFill>
                <a:latin typeface="Tw Cen MT" panose="020B0602020104020603" pitchFamily="34" charset="0"/>
                <a:cs typeface="DejaVu Sans" charset="0"/>
              </a:defRPr>
            </a:lvl1pPr>
          </a:lstStyle>
          <a:p>
            <a:pPr>
              <a:defRPr/>
            </a:pPr>
            <a:fld id="{029DE20F-F1F1-46E9-8A39-05C4BAF3EE6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xmlns="" id="{BB69072D-71B9-4581-8694-536A4135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6248402"/>
            <a:ext cx="5421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 sz="1350"/>
          </a:p>
        </p:txBody>
      </p:sp>
    </p:spTree>
    <p:extLst>
      <p:ext uri="{BB962C8B-B14F-4D97-AF65-F5344CB8AC3E}">
        <p14:creationId xmlns:p14="http://schemas.microsoft.com/office/powerpoint/2010/main" val="1330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1F497D"/>
          </a:solidFill>
          <a:latin typeface="+mj-lt"/>
          <a:ea typeface="+mj-ea"/>
          <a:cs typeface="+mj-cs"/>
        </a:defRPr>
      </a:lvl1pPr>
      <a:lvl2pPr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2pPr>
      <a:lvl3pPr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3pPr>
      <a:lvl4pPr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4pPr>
      <a:lvl5pPr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5pPr>
      <a:lvl6pPr marL="1885950" indent="-171450"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6pPr>
      <a:lvl7pPr marL="2228850" indent="-171450"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7pPr>
      <a:lvl8pPr marL="2571750" indent="-171450"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8pPr>
      <a:lvl9pPr marL="2914650" indent="-171450" algn="l" defTabSz="33694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1F497D"/>
          </a:solidFill>
          <a:latin typeface="Tw Cen MT" pitchFamily="32" charset="0"/>
          <a:ea typeface="Droid Sans Fallback" charset="0"/>
          <a:cs typeface="Droid Sans Fallback" charset="0"/>
        </a:defRPr>
      </a:lvl9pPr>
    </p:titleStyle>
    <p:bodyStyle>
      <a:lvl1pPr marL="257175" indent="-257175" algn="l" defTabSz="336947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75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defTabSz="336947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50">
          <a:solidFill>
            <a:srgbClr val="000000"/>
          </a:solidFill>
          <a:latin typeface="+mn-lt"/>
          <a:ea typeface="+mn-ea"/>
          <a:cs typeface="+mn-cs"/>
        </a:defRPr>
      </a:lvl2pPr>
      <a:lvl3pPr marL="857250" indent="-171450" algn="l" defTabSz="336947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725">
          <a:solidFill>
            <a:srgbClr val="000000"/>
          </a:solidFill>
          <a:latin typeface="+mn-lt"/>
          <a:ea typeface="+mn-ea"/>
          <a:cs typeface="+mn-cs"/>
        </a:defRPr>
      </a:lvl3pPr>
      <a:lvl4pPr marL="1200150" indent="-171450" algn="l" defTabSz="336947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500">
          <a:solidFill>
            <a:srgbClr val="000000"/>
          </a:solidFill>
          <a:latin typeface="+mn-lt"/>
          <a:ea typeface="+mn-ea"/>
          <a:cs typeface="+mn-cs"/>
        </a:defRPr>
      </a:lvl4pPr>
      <a:lvl5pPr marL="1543050" indent="-171450" algn="l" defTabSz="336947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500">
          <a:solidFill>
            <a:srgbClr val="000000"/>
          </a:solidFill>
          <a:latin typeface="+mn-lt"/>
          <a:ea typeface="+mn-ea"/>
          <a:cs typeface="+mn-cs"/>
        </a:defRPr>
      </a:lvl5pPr>
      <a:lvl6pPr marL="1885950" indent="-171450" algn="l" defTabSz="336947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6pPr>
      <a:lvl7pPr marL="2228850" indent="-171450" algn="l" defTabSz="336947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7pPr>
      <a:lvl8pPr marL="2571750" indent="-171450" algn="l" defTabSz="336947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8pPr>
      <a:lvl9pPr marL="2914650" indent="-171450" algn="l" defTabSz="336947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462E-A894-4F0A-B1B2-60863B2121F6}" type="datetime1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5ADD-AD73-402C-A35A-3E0EB49B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8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re 1">
            <a:extLst>
              <a:ext uri="{FF2B5EF4-FFF2-40B4-BE49-F238E27FC236}">
                <a16:creationId xmlns:a16="http://schemas.microsoft.com/office/drawing/2014/main" xmlns="" id="{828328D5-6AC8-4CBE-B3B0-E76E3AFD84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b="1" dirty="0"/>
              <a:t>Chapitre </a:t>
            </a:r>
            <a:r>
              <a:rPr lang="fr-FR" altLang="fr-FR" b="1" dirty="0" smtClean="0"/>
              <a:t>4 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b="1" dirty="0"/>
              <a:t>Faire le travail d’un projet</a:t>
            </a:r>
          </a:p>
        </p:txBody>
      </p:sp>
      <p:sp>
        <p:nvSpPr>
          <p:cNvPr id="119811" name="Sous-titre 2">
            <a:extLst>
              <a:ext uri="{FF2B5EF4-FFF2-40B4-BE49-F238E27FC236}">
                <a16:creationId xmlns:a16="http://schemas.microsoft.com/office/drawing/2014/main" xmlns="" id="{68D1256F-ED3E-4BAF-B3BF-79DFEE011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xmlns="" id="{41E6CEB1-8E00-435A-BB0D-BA66DEBAE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80000"/>
              </a:lnSpc>
              <a:buSzPct val="100000"/>
            </a:pPr>
            <a:fld id="{AE4F7549-4825-4071-894E-3EF60409EC20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>
                <a:lnSpc>
                  <a:spcPct val="80000"/>
                </a:lnSpc>
                <a:buSzPct val="100000"/>
              </a:pPr>
              <a:t>1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628" y="498822"/>
            <a:ext cx="7400925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 </a:t>
            </a:r>
            <a:r>
              <a:rPr lang="fr-FR" alt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stratégies pour les opportunités sont: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Escalader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Exploiter 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Améliorer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Partager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Accepter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10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10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2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Exécuter le projet dans l’urgence pour créer la valeur commerciale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800" b="1" dirty="0"/>
              <a:t>Créer la culture de l’urgence c’est faire le travail en s’accrochant à la valeur commerciale.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800" b="1" dirty="0"/>
              <a:t>La valeur commerciale est le bénéfice net quantifiable émanant d’un effort commercial. Il peut être quantifiable ou non.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800" b="1" dirty="0"/>
              <a:t>La feuille de route produit résume visuellement et de manière globale le ou les produits du projet.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800" b="1" dirty="0"/>
              <a:t>Le MVP est l’ensemble des fonctionnalités minimale pouvant être  inclus dans un produit pour que le client le considère comme fonctionnel.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11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11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Impliquer les parties prenantes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4000" b="1" dirty="0"/>
              <a:t>Les catégories de parties prenantes sont: 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r>
              <a:rPr lang="fr-FR" sz="3200" b="1" dirty="0"/>
              <a:t>Sponsors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r>
              <a:rPr lang="fr-FR" sz="3200" b="1" dirty="0"/>
              <a:t>Client et utilisateurs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r>
              <a:rPr lang="fr-FR" sz="3200" b="1" dirty="0"/>
              <a:t>Fournisseurs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r>
              <a:rPr lang="fr-FR" sz="3200" b="1" dirty="0"/>
              <a:t>Partenaires commerciaux 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r>
              <a:rPr lang="fr-FR" sz="3200" b="1" dirty="0"/>
              <a:t>Groupes organisationnels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r>
              <a:rPr lang="fr-FR" sz="3200" b="1" dirty="0"/>
              <a:t>Responsables fonctionnels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r>
              <a:rPr lang="fr-FR" sz="3200" b="1" dirty="0"/>
              <a:t>Autres parties prenantes.</a:t>
            </a:r>
          </a:p>
          <a:p>
            <a:pPr marL="1057275" lvl="2" indent="-457200">
              <a:buClrTx/>
              <a:buFont typeface="Wingdings" panose="05000000000000000000" pitchFamily="2" charset="2"/>
              <a:buChar char="ü"/>
              <a:defRPr/>
            </a:pPr>
            <a:endParaRPr lang="fr-FR" sz="32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12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12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9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Impliquer les parties prenantes </a:t>
            </a:r>
            <a:r>
              <a:rPr lang="fr-FR" altLang="fr-F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stratégies pour les opportunités sont: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Escalader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Exploiter 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Améliorer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Partager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Accepter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13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13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F2A1C74-AF05-4288-8676-4597B4FC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783"/>
            <a:ext cx="9144000" cy="52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6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Créer les artéfacts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stratégies pour les opportunités sont: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Escalader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Exploiter 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Améliorer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Partager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Accepter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14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14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6867DB5-B6DC-4FB2-85AB-7E876ABE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758"/>
            <a:ext cx="9144000" cy="52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Créer les artéfacts du projet </a:t>
            </a:r>
            <a:r>
              <a:rPr lang="fr-FR" altLang="fr-F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stratégies pour les opportunités sont: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Escalader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Exploiter 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Améliorer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Partager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Accepter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15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15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E8044E-22D0-43CA-BAFD-AAAE316E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58"/>
            <a:ext cx="9144000" cy="56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8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Créer les artéfacts du projet </a:t>
            </a:r>
            <a:r>
              <a:rPr lang="fr-FR" altLang="fr-F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stratégies pour les opportunités sont: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Escalader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Exploiter 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Améliorer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Partager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Accepter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16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16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E8044E-22D0-43CA-BAFD-AAAE316E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58"/>
            <a:ext cx="9144000" cy="56349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048F0AC-4277-4329-9A98-AE8524CB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850"/>
            <a:ext cx="9144000" cy="58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Créer les artéfacts du projet </a:t>
            </a:r>
            <a:r>
              <a:rPr lang="fr-FR" altLang="fr-F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stratégies pour les opportunités sont: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Escalader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Exploiter 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Améliorer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Partager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Accepter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17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17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B30A79-00F2-4AA9-A000-70C54BA7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184"/>
            <a:ext cx="9144000" cy="5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Créer les artéfacts du projet </a:t>
            </a:r>
            <a:r>
              <a:rPr lang="fr-FR" altLang="fr-F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Exercice d’application.</a:t>
            </a:r>
            <a:endParaRPr lang="fr-FR" sz="2975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18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18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88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178" y="19878"/>
            <a:ext cx="8875643" cy="1400589"/>
          </a:xfrm>
        </p:spPr>
        <p:txBody>
          <a:bodyPr/>
          <a:lstStyle/>
          <a:p>
            <a:pPr algn="ctr"/>
            <a:r>
              <a:rPr lang="fr-FR" altLang="fr-F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Créer les artéfacts du projet </a:t>
            </a:r>
            <a:r>
              <a:rPr lang="fr-FR" altLang="fr-F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 marL="0" indent="0" algn="ctr">
              <a:buClrTx/>
              <a:buNone/>
              <a:defRPr/>
            </a:pPr>
            <a:endParaRPr lang="fr-FR" sz="2975" b="1" dirty="0"/>
          </a:p>
          <a:p>
            <a:pPr marL="0" indent="0" algn="ctr">
              <a:buClrTx/>
              <a:buNone/>
              <a:defRPr/>
            </a:pPr>
            <a:endParaRPr lang="fr-FR" sz="2975" b="1" dirty="0"/>
          </a:p>
          <a:p>
            <a:pPr marL="0" indent="0" algn="ctr">
              <a:buClrTx/>
              <a:buNone/>
              <a:defRPr/>
            </a:pPr>
            <a:endParaRPr lang="fr-FR" sz="2975" b="1" dirty="0"/>
          </a:p>
          <a:p>
            <a:pPr marL="0" indent="0" algn="ctr">
              <a:buClrTx/>
              <a:buNone/>
              <a:defRPr/>
            </a:pPr>
            <a:endParaRPr lang="fr-FR" sz="2975" b="1" dirty="0"/>
          </a:p>
          <a:p>
            <a:pPr marL="0" indent="0" algn="ctr">
              <a:buClrTx/>
              <a:buNone/>
              <a:defRPr/>
            </a:pPr>
            <a:r>
              <a:rPr lang="fr-FR" sz="2975" b="1" dirty="0"/>
              <a:t>Fin du chapitre.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19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3075" y="485569"/>
            <a:ext cx="5657850" cy="640865"/>
          </a:xfrm>
        </p:spPr>
        <p:txBody>
          <a:bodyPr/>
          <a:lstStyle/>
          <a:p>
            <a:pPr algn="ctr"/>
            <a:r>
              <a:rPr lang="fr-FR" altLang="fr-FR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630017"/>
            <a:ext cx="8875643" cy="498281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3600" b="1" dirty="0"/>
              <a:t> </a:t>
            </a:r>
            <a:r>
              <a:rPr lang="fr-F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Gérer les risques</a:t>
            </a:r>
            <a:endParaRPr lang="fr-FR" sz="4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Exécuter le projet pour générer la valeur commerciale</a:t>
            </a:r>
            <a:endParaRPr lang="fr-FR" sz="4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Gérer les problèmes</a:t>
            </a:r>
            <a:endParaRPr lang="fr-FR" sz="4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Impliquer les parties prenantes</a:t>
            </a:r>
            <a:endParaRPr lang="fr-FR" sz="4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Créer les artéfacts du projet</a:t>
            </a:r>
            <a:r>
              <a:rPr lang="fr-FR" sz="3600" b="1" dirty="0"/>
              <a:t/>
            </a:r>
            <a:br>
              <a:rPr lang="fr-FR" sz="3600" b="1" dirty="0"/>
            </a:br>
            <a:endParaRPr lang="fr-FR" sz="3600" b="1" dirty="0"/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6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2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A349CF-B844-4880-8D7F-D363C241C4C3}"/>
              </a:ext>
            </a:extLst>
          </p:cNvPr>
          <p:cNvSpPr txBox="1"/>
          <p:nvPr/>
        </p:nvSpPr>
        <p:spPr>
          <a:xfrm>
            <a:off x="119270" y="1260685"/>
            <a:ext cx="4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3075" y="485570"/>
            <a:ext cx="5657850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" y="1645755"/>
            <a:ext cx="8875643" cy="4940575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700" b="1" dirty="0"/>
              <a:t>Le risque est un évènement ou une condition possible dont la concrétisation aurait un impact positif ou négatif sur un ou plusieurs objectifs du projet.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2700" b="1" dirty="0"/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700" b="1" dirty="0"/>
              <a:t>La condition de déclenchement: évènement ou situation qui indique qu’un risque est sous le point de se concrétiser.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2700" b="1" dirty="0"/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700" b="1" dirty="0"/>
              <a:t>Les facteurs du risque sont la probabilité et l’impact.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700" b="1" dirty="0"/>
              <a:t>Le risque peut être positif.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700" b="1" dirty="0"/>
              <a:t>Le risque peut être négatif. </a:t>
            </a:r>
            <a:br>
              <a:rPr lang="fr-FR" sz="2700" b="1" dirty="0"/>
            </a:br>
            <a:endParaRPr lang="fr-FR" sz="2700" b="1" dirty="0"/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27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3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628" y="498822"/>
            <a:ext cx="7400925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 </a:t>
            </a:r>
            <a:r>
              <a:rPr lang="fr-FR" alt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700" b="1" dirty="0"/>
              <a:t> Le plan de gestion des risques est une composant du plan de management de projet qui décrit comment les activités de gestion des risques seront structurées et réalisées.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2700" b="1" dirty="0"/>
              <a:t>Le contenu du plan de management des risques: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475" b="1" dirty="0"/>
              <a:t>Stratégie des risques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475" b="1" dirty="0"/>
              <a:t>Méthodologies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475" b="1" dirty="0"/>
              <a:t>Rôles et responsabilités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475" b="1" dirty="0"/>
              <a:t>Financement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475" b="1" dirty="0"/>
              <a:t>calendrier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475" b="1" dirty="0"/>
              <a:t>Catégories des risques</a:t>
            </a:r>
            <a:br>
              <a:rPr lang="fr-FR" sz="2475" b="1" dirty="0"/>
            </a:br>
            <a:endParaRPr lang="fr-FR" sz="2475" b="1" dirty="0"/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27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4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4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1A3DDB-6B8D-4479-A494-599DA02724CF}"/>
              </a:ext>
            </a:extLst>
          </p:cNvPr>
          <p:cNvSpPr txBox="1"/>
          <p:nvPr/>
        </p:nvSpPr>
        <p:spPr>
          <a:xfrm>
            <a:off x="4320209" y="3429000"/>
            <a:ext cx="4704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000000"/>
                </a:solidFill>
              </a:rPr>
              <a:t>Appétence au risque des parties prenantes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000000"/>
                </a:solidFill>
              </a:rPr>
              <a:t>Définition de l’impact et de la probabilité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000000"/>
                </a:solidFill>
              </a:rPr>
              <a:t>Matrice de probabilité et d’impact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000000"/>
                </a:solidFill>
              </a:rPr>
              <a:t>Format des rapports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000000"/>
                </a:solidFill>
              </a:rPr>
              <a:t>Documents de suivi </a:t>
            </a:r>
          </a:p>
        </p:txBody>
      </p:sp>
    </p:spTree>
    <p:extLst>
      <p:ext uri="{BB962C8B-B14F-4D97-AF65-F5344CB8AC3E}">
        <p14:creationId xmlns:p14="http://schemas.microsoft.com/office/powerpoint/2010/main" val="27771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628" y="498822"/>
            <a:ext cx="7400925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 </a:t>
            </a:r>
            <a:r>
              <a:rPr lang="fr-FR" alt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Outils d’identification des risques: 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Jugement à dire d’expert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Collecte des données ( brainstorming, analyse des listes de contrôle, entretiens)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Analyse des données (diagramme de cause à effet, analyse SWOT, Analyse des documents)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Facilitations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Listes rapides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Réunions – ateliers risques.</a:t>
            </a:r>
            <a:br>
              <a:rPr lang="fr-FR" sz="2575" b="1" dirty="0"/>
            </a:br>
            <a:endParaRPr lang="fr-FR" sz="2575" b="1" dirty="0"/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5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5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628" y="498822"/>
            <a:ext cx="7400925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 </a:t>
            </a:r>
            <a:r>
              <a:rPr lang="fr-FR" alt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Outils d’identification des risques: 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Jugement à dire d’expert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Collecte des données ( brainstorming, analyse des listes de contrôle, entretiens)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Analyse des données (diagramme de cause à effet, analyse SWOT, Analyse des documents)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Facilitations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Listes rapides</a:t>
            </a:r>
          </a:p>
          <a:p>
            <a:pPr marL="942975" lvl="2" indent="-342900">
              <a:buClrTx/>
              <a:buFont typeface="Wingdings" panose="05000000000000000000" pitchFamily="2" charset="2"/>
              <a:buChar char="ü"/>
              <a:defRPr/>
            </a:pPr>
            <a:r>
              <a:rPr lang="fr-FR" sz="2575" b="1" dirty="0"/>
              <a:t>Réunions – ateliers risques.</a:t>
            </a:r>
            <a:br>
              <a:rPr lang="fr-FR" sz="2575" b="1" dirty="0"/>
            </a:br>
            <a:endParaRPr lang="fr-FR" sz="2575" b="1" dirty="0"/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6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6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3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628" y="498822"/>
            <a:ext cx="7400925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 </a:t>
            </a:r>
            <a:r>
              <a:rPr lang="fr-FR" alt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La catégorisation des risques peut se faire selon les effets du risques ou selon le sources de risques.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La catégorisation selon les effets prend en compte (le temps, le coût, la qualité et le périmètre).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La catégorisation des risques selon les sources prend en comte les sources internes, externes, techniques, non techniques, spécifiques au secteur …).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7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7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7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628" y="498822"/>
            <a:ext cx="7400925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 </a:t>
            </a:r>
            <a:r>
              <a:rPr lang="fr-FR" alt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types de risques peuvent être commerciaux (monétaire, législatif, opérationnel, concurrentiel) ou assurables.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Une bonne gestion des risques devrait passer par une analyse qualitative et une analyse quantitative des risques. 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 plan de repli est le plan développe pour pallier aux limites de la stratégie des risques.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8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8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1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>
            <a:extLst>
              <a:ext uri="{FF2B5EF4-FFF2-40B4-BE49-F238E27FC236}">
                <a16:creationId xmlns:a16="http://schemas.microsoft.com/office/drawing/2014/main" xmlns="" id="{4BA0ECAF-00D1-40DF-A583-C9D01CB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628" y="498822"/>
            <a:ext cx="7400925" cy="403622"/>
          </a:xfrm>
        </p:spPr>
        <p:txBody>
          <a:bodyPr/>
          <a:lstStyle/>
          <a:p>
            <a:pPr algn="ctr"/>
            <a:r>
              <a:rPr lang="fr-FR" altLang="fr-F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Gérer les risques </a:t>
            </a:r>
            <a:r>
              <a:rPr lang="fr-FR" alt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(suite)</a:t>
            </a:r>
            <a:endParaRPr lang="fr-FR" altLang="fr-FR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FD199E-1ECE-49F3-805D-1634311F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9007"/>
            <a:ext cx="8875643" cy="494057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defRPr/>
            </a:pPr>
            <a:r>
              <a:rPr lang="fr-FR" sz="3200" b="1" dirty="0"/>
              <a:t>Les stratégies pour les menaces sont:</a:t>
            </a:r>
          </a:p>
          <a:p>
            <a:pPr>
              <a:buClrTx/>
              <a:buFont typeface="Wingdings" panose="05000000000000000000" pitchFamily="2" charset="2"/>
              <a:buChar char="§"/>
              <a:defRPr/>
            </a:pPr>
            <a:endParaRPr lang="fr-FR" sz="3200" b="1" dirty="0"/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Escalader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Eviter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Transférer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Atténuer </a:t>
            </a:r>
          </a:p>
          <a:p>
            <a:pPr lvl="1">
              <a:buClrTx/>
              <a:buFont typeface="Wingdings" panose="05000000000000000000" pitchFamily="2" charset="2"/>
              <a:buChar char="ü"/>
              <a:defRPr/>
            </a:pPr>
            <a:r>
              <a:rPr lang="fr-FR" sz="2975" b="1" dirty="0"/>
              <a:t>Accepter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060329-182C-4BC1-B6BD-73FC658D0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711929" y="5701905"/>
            <a:ext cx="983456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6858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defRPr/>
            </a:pPr>
            <a:fld id="{D1D2BB99-BC64-45B4-AE4D-8C7B31DA5C97}" type="slidenum">
              <a:rPr lang="fr-FR" b="0">
                <a:latin typeface="Tw Cen MT"/>
              </a:rPr>
              <a:pPr fontAlgn="base">
                <a:spcBef>
                  <a:spcPct val="0"/>
                </a:spcBef>
                <a:spcAft>
                  <a:spcPct val="0"/>
                </a:spcAft>
                <a:buSzTx/>
                <a:defRPr/>
              </a:pPr>
              <a:t>9</a:t>
            </a:fld>
            <a:endParaRPr lang="fr-FR" b="0">
              <a:latin typeface="Tw Cen M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6279B20E-8563-4D85-A223-C018D88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10942"/>
            <a:ext cx="400050" cy="1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defTabSz="33694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78FDAB76-7573-4F98-9F0F-D4E1312A1E05}" type="slidenum">
              <a:rPr lang="fr-FR" altLang="fr-FR" sz="900" b="1">
                <a:solidFill>
                  <a:srgbClr val="FFFFFF"/>
                </a:solidFill>
                <a:latin typeface="Tw Cen MT" panose="020B0602020104020603" pitchFamily="34" charset="0"/>
              </a:rPr>
              <a:pPr algn="ctr" defTabSz="336947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9</a:t>
            </a:fld>
            <a:endParaRPr lang="fr-FR" altLang="fr-FR" sz="9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23385"/>
      </p:ext>
    </p:extLst>
  </p:cSld>
  <p:clrMapOvr>
    <a:masterClrMapping/>
  </p:clrMapOvr>
</p:sld>
</file>

<file path=ppt/theme/theme1.xml><?xml version="1.0" encoding="utf-8"?>
<a:theme xmlns:a="http://schemas.openxmlformats.org/drawingml/2006/main" name="3_Thème Office">
  <a:themeElements>
    <a:clrScheme name="Personnalisé 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hème Office">
      <a:majorFont>
        <a:latin typeface="Tw Cen MT"/>
        <a:ea typeface="Droid Sans Fallback"/>
        <a:cs typeface="Droid Sans Fallback"/>
      </a:majorFont>
      <a:minorFont>
        <a:latin typeface="Tw Cen MT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723</Words>
  <Application>Microsoft Office PowerPoint</Application>
  <PresentationFormat>Affichage à l'écran (4:3)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DejaVu Sans</vt:lpstr>
      <vt:lpstr>Droid Sans Fallback</vt:lpstr>
      <vt:lpstr>Times New Roman</vt:lpstr>
      <vt:lpstr>Tw Cen MT</vt:lpstr>
      <vt:lpstr>Wingdings</vt:lpstr>
      <vt:lpstr>3_Thème Office</vt:lpstr>
      <vt:lpstr>Office Theme</vt:lpstr>
      <vt:lpstr>Chapitre 4  Faire le travail d’un projet</vt:lpstr>
      <vt:lpstr>Sommaire </vt:lpstr>
      <vt:lpstr>Gérer les risques</vt:lpstr>
      <vt:lpstr>Gérer les risques (suite)</vt:lpstr>
      <vt:lpstr>Gérer les risques (suite)</vt:lpstr>
      <vt:lpstr>Gérer les risques (suite)</vt:lpstr>
      <vt:lpstr>Gérer les risques (suite)</vt:lpstr>
      <vt:lpstr>Gérer les risques (suite)</vt:lpstr>
      <vt:lpstr>Gérer les risques (suite)</vt:lpstr>
      <vt:lpstr>Gérer les risques (suite)</vt:lpstr>
      <vt:lpstr>Exécuter le projet dans l’urgence pour créer la valeur commerciale</vt:lpstr>
      <vt:lpstr>Impliquer les parties prenantes</vt:lpstr>
      <vt:lpstr>Impliquer les parties prenantes (suite)</vt:lpstr>
      <vt:lpstr>Créer les artéfacts du projet</vt:lpstr>
      <vt:lpstr>Créer les artéfacts du projet (suite)</vt:lpstr>
      <vt:lpstr>Créer les artéfacts du projet (suite)</vt:lpstr>
      <vt:lpstr>Créer les artéfacts du projet (suite)</vt:lpstr>
      <vt:lpstr>Créer les artéfacts du projet (suite)</vt:lpstr>
      <vt:lpstr>Créer les artéfacts du projet (suite)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3  Planification de projet</dc:title>
  <dc:creator>IME</dc:creator>
  <cp:lastModifiedBy>TCHENGANG</cp:lastModifiedBy>
  <cp:revision>45</cp:revision>
  <dcterms:created xsi:type="dcterms:W3CDTF">2021-06-05T12:11:40Z</dcterms:created>
  <dcterms:modified xsi:type="dcterms:W3CDTF">2021-06-21T16:35:27Z</dcterms:modified>
</cp:coreProperties>
</file>