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omfortaa" pitchFamily="2" charset="0"/>
      <p:regular r:id="rId14"/>
      <p:bold r:id="rId15"/>
    </p:embeddedFont>
    <p:embeddedFont>
      <p:font typeface="Comfortaa Medium" pitchFamily="2" charset="0"/>
      <p:regular r:id="rId16"/>
      <p:bold r:id="rId17"/>
    </p:embeddedFont>
    <p:embeddedFont>
      <p:font typeface="Comfortaa SemiBold" pitchFamily="2" charset="0"/>
      <p:regular r:id="rId18"/>
      <p:bold r:id="rId19"/>
    </p:embeddedFont>
    <p:embeddedFont>
      <p:font typeface="Maven Pro" pitchFamily="2" charset="77"/>
      <p:regular r:id="rId20"/>
      <p:bold r:id="rId21"/>
    </p:embeddedFont>
    <p:embeddedFont>
      <p:font typeface="Nunito"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962"/>
  </p:normalViewPr>
  <p:slideViewPr>
    <p:cSldViewPr snapToGrid="0">
      <p:cViewPr varScale="1">
        <p:scale>
          <a:sx n="111" d="100"/>
          <a:sy n="111" d="100"/>
        </p:scale>
        <p:origin x="168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200" dirty="0">
                <a:solidFill>
                  <a:srgbClr val="212529"/>
                </a:solidFill>
                <a:highlight>
                  <a:srgbClr val="FFFFFF"/>
                </a:highlight>
              </a:rPr>
              <a:t>Adult Changes in Thought (ACT).</a:t>
            </a:r>
            <a:endParaRPr sz="1200" dirty="0">
              <a:solidFill>
                <a:srgbClr val="212529"/>
              </a:solidFill>
              <a:highlight>
                <a:srgbClr val="FFFFFF"/>
              </a:highlight>
            </a:endParaRPr>
          </a:p>
          <a:p>
            <a:pPr marL="0" lvl="0" indent="0" algn="l" rtl="0">
              <a:spcBef>
                <a:spcPts val="0"/>
              </a:spcBef>
              <a:spcAft>
                <a:spcPts val="0"/>
              </a:spcAft>
              <a:buNone/>
            </a:pPr>
            <a:r>
              <a:rPr lang="en-CA" sz="1200" dirty="0">
                <a:solidFill>
                  <a:srgbClr val="474747"/>
                </a:solidFill>
                <a:highlight>
                  <a:srgbClr val="FFFFFF"/>
                </a:highlight>
              </a:rPr>
              <a:t>The ACT is mandatory in several states, which can lead to higher participation rates and a more comprehensive dataset for analysis. </a:t>
            </a:r>
            <a:endParaRPr sz="1400" dirty="0">
              <a:latin typeface="Comfortaa Medium"/>
              <a:ea typeface="Comfortaa Medium"/>
              <a:cs typeface="Comfortaa Medium"/>
              <a:sym typeface="Comfortaa Medium"/>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096103eb6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096103eb6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1" dirty="0">
                <a:latin typeface="Comfortaa"/>
                <a:ea typeface="Comfortaa"/>
                <a:cs typeface="Comfortaa"/>
                <a:sym typeface="Comfortaa"/>
              </a:rPr>
              <a:t>Colorado </a:t>
            </a:r>
            <a:r>
              <a:rPr lang="en-CA" sz="1100" dirty="0">
                <a:latin typeface="Comfortaa"/>
                <a:ea typeface="Comfortaa"/>
                <a:cs typeface="Comfortaa"/>
                <a:sym typeface="Comfortaa"/>
              </a:rPr>
              <a:t>made the ACT mandatory for high school students starting in 2001. However, this changed in 2017 when Colorado switched to requiring the SAT, though the ACT remained available as an option.</a:t>
            </a:r>
          </a:p>
          <a:p>
            <a:pPr marL="0" lvl="0" indent="0" algn="l" rtl="0">
              <a:spcBef>
                <a:spcPts val="0"/>
              </a:spcBef>
              <a:spcAft>
                <a:spcPts val="0"/>
              </a:spcAft>
              <a:buNone/>
            </a:pPr>
            <a:r>
              <a:rPr lang="en-US" dirty="0"/>
              <a:t>In 2017 , Us had people move to Colorado with hope to have a better quality of life that make the dramatic change in the number of participation on SAT (extremely high)</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096103eb6d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096103eb6d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96103eb6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096103eb6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Audience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096103eb6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096103eb6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Did you see the trend on the graph it show the same way of decrease but the insight data show the negative relationship </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TH" dirty="0"/>
              <a:t>The Y axis show the avg score that make you curious  but when we zoom into the gap between the Y axis is not much we can the score is changed around .5 but Yes it still decrease In fact the</a:t>
            </a:r>
          </a:p>
          <a:p>
            <a:pPr marL="0" lvl="0" indent="0" algn="l" rtl="0">
              <a:spcBef>
                <a:spcPts val="0"/>
              </a:spcBef>
              <a:spcAft>
                <a:spcPts val="0"/>
              </a:spcAft>
              <a:buNone/>
            </a:pPr>
            <a:endParaRPr lang="en-TH" dirty="0"/>
          </a:p>
          <a:p>
            <a:pPr marL="0" lvl="0" indent="0" algn="l" rtl="0">
              <a:spcBef>
                <a:spcPts val="0"/>
              </a:spcBef>
              <a:spcAft>
                <a:spcPts val="0"/>
              </a:spcAft>
              <a:buNone/>
            </a:pPr>
            <a:r>
              <a:rPr lang="en-US" dirty="0"/>
              <a:t>Mean ACT Composite scores will typically decrease by 1.22 score points for each additional 25% tested. ACT English scores are typically most sensitive to the effects of statewide adoption (https://</a:t>
            </a:r>
            <a:r>
              <a:rPr lang="en-US" dirty="0" err="1"/>
              <a:t>www.act.org</a:t>
            </a:r>
            <a:r>
              <a:rPr lang="en-US" dirty="0"/>
              <a:t>/content/dam/act/unsecured/documents/Statewide-</a:t>
            </a:r>
            <a:r>
              <a:rPr lang="en-US" dirty="0" err="1"/>
              <a:t>Adoption.pdf</a:t>
            </a:r>
            <a:r>
              <a:rPr lang="en-US"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CA" dirty="0"/>
              <a:t>The graphs aim to highlight trends in both metrics, and it’s important to interpret the data accurately. Further analysis is needed to understand the factors contributing to these changes and how significant they are in practical terms.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96103eb6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096103eb6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dirty="0"/>
              <a:t>-0.85</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This is negative correlation This suggests that a wider range of academic abilities are represented when more students have to or pushed to take the ACT, which lowers the average composite score. On the other hand, if fewer students take the test in a state, those who do are probably more motivated or more prepared, which could lead to higher average scores.</a:t>
            </a:r>
            <a:endParaRPr lang="th-TH" dirty="0"/>
          </a:p>
          <a:p>
            <a:pPr marL="0" lvl="0" indent="0" algn="l" rtl="0">
              <a:spcBef>
                <a:spcPts val="0"/>
              </a:spcBef>
              <a:spcAft>
                <a:spcPts val="0"/>
              </a:spcAft>
              <a:buNone/>
            </a:pPr>
            <a:endParaRPr lang="th-TH" dirty="0"/>
          </a:p>
          <a:p>
            <a:pPr marL="0" lvl="0" indent="0" algn="l" rtl="0">
              <a:spcBef>
                <a:spcPts val="0"/>
              </a:spcBef>
              <a:spcAft>
                <a:spcPts val="0"/>
              </a:spcAft>
              <a:buNone/>
            </a:pPr>
            <a:r>
              <a:rPr lang="en-US" dirty="0"/>
              <a:t>This trend is important when interpreting ACT scores, as high participation rates don't necessarily correlate with high performance.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096103eb6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096103eb6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After we know the relationship between the composite score and participation , we are going to focus on the participation rate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096103eb6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096103eb6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Do you see the trend by region every participation rate still decrease</a:t>
            </a:r>
          </a:p>
          <a:p>
            <a:pPr marL="0" lvl="0" indent="0" algn="l" rtl="0">
              <a:spcBef>
                <a:spcPts val="0"/>
              </a:spcBef>
              <a:spcAft>
                <a:spcPts val="0"/>
              </a:spcAft>
              <a:buNone/>
            </a:pPr>
            <a:endParaRPr lang="en-CA" dirty="0"/>
          </a:p>
          <a:p>
            <a:pPr marL="0" lvl="0" indent="0" algn="l" rtl="0">
              <a:spcBef>
                <a:spcPts val="0"/>
              </a:spcBef>
              <a:spcAft>
                <a:spcPts val="0"/>
              </a:spcAft>
              <a:buNone/>
            </a:pPr>
            <a:r>
              <a:rPr lang="en-US" dirty="0"/>
              <a:t>The sharp decline in participation is highlighted across regions like the Midwest and West. This visual can help demonstrate the trends over the years, especially the significant drop-off.</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096103eb6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096103eb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26 state show the decreasing but the data show 3 state have significate decrease that are Colorado , Illinois , rode island and Next will answer the question is it same region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096103eb6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096103eb6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 answer is no it take more time to deep dive into the lake of data to find out in each state…</a:t>
            </a:r>
            <a:r>
              <a:rPr lang="en-US" sz="1100" dirty="0"/>
              <a:t>We are going to comparison with direct competitor ‘SAT”</a:t>
            </a:r>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096103eb6d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096103eb6d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err="1"/>
              <a:t>rhode</a:t>
            </a:r>
            <a:r>
              <a:rPr lang="en-CA" sz="1800" dirty="0"/>
              <a:t> island 19.856251 Colorado 404.545455 Illinois 500.505051</a:t>
            </a:r>
            <a:r>
              <a:rPr lang="th-TH" sz="1800" dirty="0"/>
              <a:t> </a:t>
            </a:r>
            <a:r>
              <a:rPr lang="en-US" sz="1800" dirty="0"/>
              <a:t>We are going to comparison with direct competitor ‘SAT”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CA" sz="1800" b="1" dirty="0">
                <a:solidFill>
                  <a:srgbClr val="424242"/>
                </a:solidFill>
              </a:rPr>
              <a:t>Significant increase in participation rate of SAT in 2 states, but the data notices that the participation rate in </a:t>
            </a:r>
            <a:r>
              <a:rPr lang="en-CA" sz="1800" b="1" dirty="0" err="1">
                <a:solidFill>
                  <a:srgbClr val="424242"/>
                </a:solidFill>
              </a:rPr>
              <a:t>rhode</a:t>
            </a:r>
            <a:r>
              <a:rPr lang="en-CA" sz="1800" b="1" dirty="0">
                <a:solidFill>
                  <a:srgbClr val="424242"/>
                </a:solidFill>
              </a:rPr>
              <a:t> Island is less for 2 types of tests and we need to be concerned.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loradokids.org/wp-content/uploads/2016/01/ACTvsSAT_FINAL.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edweek.org/teaching-learning/illinois-finalizes-decision-to-switch-from-act-to-sat/2016/0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10375" y="1682975"/>
            <a:ext cx="8296200" cy="182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CA" sz="4700">
                <a:latin typeface="Comfortaa SemiBold"/>
                <a:ea typeface="Comfortaa SemiBold"/>
                <a:cs typeface="Comfortaa SemiBold"/>
                <a:sym typeface="Comfortaa SemiBold"/>
              </a:rPr>
              <a:t>ACT Analysis (2017-2019)</a:t>
            </a:r>
            <a:endParaRPr sz="4700">
              <a:latin typeface="Comfortaa SemiBold"/>
              <a:ea typeface="Comfortaa SemiBold"/>
              <a:cs typeface="Comfortaa SemiBold"/>
              <a:sym typeface="Comforta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147550" y="764500"/>
            <a:ext cx="7146900" cy="5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200" b="1">
                <a:latin typeface="Comfortaa"/>
                <a:ea typeface="Comfortaa"/>
                <a:cs typeface="Comfortaa"/>
                <a:sym typeface="Comfortaa"/>
              </a:rPr>
              <a:t>Next </a:t>
            </a:r>
            <a:r>
              <a:rPr lang="en-CA" sz="2200">
                <a:latin typeface="Comfortaa"/>
                <a:ea typeface="Comfortaa"/>
                <a:cs typeface="Comfortaa"/>
                <a:sym typeface="Comfortaa"/>
              </a:rPr>
              <a:t>s</a:t>
            </a:r>
            <a:r>
              <a:rPr lang="en-CA" sz="2200" b="1">
                <a:latin typeface="Comfortaa"/>
                <a:ea typeface="Comfortaa"/>
                <a:cs typeface="Comfortaa"/>
                <a:sym typeface="Comfortaa"/>
              </a:rPr>
              <a:t>teps to </a:t>
            </a:r>
            <a:r>
              <a:rPr lang="en-CA" sz="2200">
                <a:latin typeface="Comfortaa"/>
                <a:ea typeface="Comfortaa"/>
                <a:cs typeface="Comfortaa"/>
                <a:sym typeface="Comfortaa"/>
              </a:rPr>
              <a:t>gain further</a:t>
            </a:r>
            <a:r>
              <a:rPr lang="en-CA" sz="2200" b="1">
                <a:latin typeface="Comfortaa"/>
                <a:ea typeface="Comfortaa"/>
                <a:cs typeface="Comfortaa"/>
                <a:sym typeface="Comfortaa"/>
              </a:rPr>
              <a:t> insight</a:t>
            </a:r>
            <a:endParaRPr sz="2200" b="1">
              <a:latin typeface="Comfortaa"/>
              <a:ea typeface="Comfortaa"/>
              <a:cs typeface="Comfortaa"/>
              <a:sym typeface="Comfortaa"/>
            </a:endParaRPr>
          </a:p>
        </p:txBody>
      </p:sp>
      <p:sp>
        <p:nvSpPr>
          <p:cNvPr id="333" name="Google Shape;333;p22"/>
          <p:cNvSpPr txBox="1">
            <a:spLocks noGrp="1"/>
          </p:cNvSpPr>
          <p:nvPr>
            <p:ph type="body" idx="1"/>
          </p:nvPr>
        </p:nvSpPr>
        <p:spPr>
          <a:xfrm>
            <a:off x="776925" y="1651325"/>
            <a:ext cx="8004600" cy="2541600"/>
          </a:xfrm>
          <a:prstGeom prst="rect">
            <a:avLst/>
          </a:prstGeom>
          <a:ln>
            <a:noFill/>
          </a:ln>
        </p:spPr>
        <p:txBody>
          <a:bodyPr spcFirstLastPara="1" wrap="square" lIns="91425" tIns="91425" rIns="91425" bIns="91425" anchor="t" anchorCtr="0">
            <a:normAutofit fontScale="77500" lnSpcReduction="20000"/>
          </a:bodyPr>
          <a:lstStyle/>
          <a:p>
            <a:pPr marL="457200" marR="0" lvl="0" indent="-314345" algn="l" rtl="0">
              <a:lnSpc>
                <a:spcPct val="100000"/>
              </a:lnSpc>
              <a:spcBef>
                <a:spcPts val="0"/>
              </a:spcBef>
              <a:spcAft>
                <a:spcPts val="0"/>
              </a:spcAft>
              <a:buClr>
                <a:schemeClr val="dk2"/>
              </a:buClr>
              <a:buSzPct val="134988"/>
              <a:buFont typeface="Comfortaa"/>
              <a:buChar char="●"/>
            </a:pPr>
            <a:r>
              <a:rPr lang="en-CA" sz="1429" dirty="0">
                <a:latin typeface="Comfortaa"/>
                <a:ea typeface="Comfortaa"/>
                <a:cs typeface="Comfortaa"/>
                <a:sym typeface="Comfortaa"/>
              </a:rPr>
              <a:t>Collect more information.</a:t>
            </a:r>
            <a:endParaRPr sz="1429" dirty="0">
              <a:latin typeface="Comfortaa"/>
              <a:ea typeface="Comfortaa"/>
              <a:cs typeface="Comfortaa"/>
              <a:sym typeface="Comfortaa"/>
            </a:endParaRPr>
          </a:p>
          <a:p>
            <a:pPr marL="457200" marR="0" lvl="0" indent="0" algn="l" rtl="0">
              <a:lnSpc>
                <a:spcPct val="100000"/>
              </a:lnSpc>
              <a:spcBef>
                <a:spcPts val="0"/>
              </a:spcBef>
              <a:spcAft>
                <a:spcPts val="0"/>
              </a:spcAft>
              <a:buNone/>
            </a:pPr>
            <a:endParaRPr sz="1429" dirty="0">
              <a:latin typeface="Comfortaa"/>
              <a:ea typeface="Comfortaa"/>
              <a:cs typeface="Comfortaa"/>
              <a:sym typeface="Comfortaa"/>
            </a:endParaRPr>
          </a:p>
          <a:p>
            <a:pPr marL="914400" marR="0" lvl="1" indent="-314345" algn="l" rtl="0">
              <a:lnSpc>
                <a:spcPct val="100000"/>
              </a:lnSpc>
              <a:spcBef>
                <a:spcPts val="0"/>
              </a:spcBef>
              <a:spcAft>
                <a:spcPts val="0"/>
              </a:spcAft>
              <a:buClr>
                <a:schemeClr val="dk2"/>
              </a:buClr>
              <a:buSzPct val="134988"/>
              <a:buFont typeface="Comfortaa"/>
              <a:buChar char="○"/>
            </a:pPr>
            <a:r>
              <a:rPr lang="en-CA" sz="1429" b="1" dirty="0">
                <a:latin typeface="Comfortaa"/>
                <a:ea typeface="Comfortaa"/>
                <a:cs typeface="Comfortaa"/>
                <a:sym typeface="Comfortaa"/>
              </a:rPr>
              <a:t>Colorado </a:t>
            </a:r>
            <a:r>
              <a:rPr lang="en-CA" sz="1429" dirty="0">
                <a:latin typeface="Comfortaa"/>
                <a:ea typeface="Comfortaa"/>
                <a:cs typeface="Comfortaa"/>
                <a:sym typeface="Comfortaa"/>
              </a:rPr>
              <a:t>made the ACT mandatory for high school students starting in 2001. However, this changed in 2017 when Colorado switched to requiring the SAT, though the ACT remained available as an option.</a:t>
            </a:r>
            <a:endParaRPr sz="1429" dirty="0">
              <a:latin typeface="Comfortaa"/>
              <a:ea typeface="Comfortaa"/>
              <a:cs typeface="Comfortaa"/>
              <a:sym typeface="Comfortaa"/>
            </a:endParaRPr>
          </a:p>
          <a:p>
            <a:pPr marL="1371600" marR="0" lvl="2" indent="-314345" algn="l" rtl="0">
              <a:lnSpc>
                <a:spcPct val="100000"/>
              </a:lnSpc>
              <a:spcBef>
                <a:spcPts val="0"/>
              </a:spcBef>
              <a:spcAft>
                <a:spcPts val="0"/>
              </a:spcAft>
              <a:buClr>
                <a:schemeClr val="dk2"/>
              </a:buClr>
              <a:buSzPct val="134988"/>
              <a:buFont typeface="Comfortaa"/>
              <a:buChar char="■"/>
            </a:pPr>
            <a:r>
              <a:rPr lang="en-CA" sz="1429" u="sng" dirty="0">
                <a:solidFill>
                  <a:schemeClr val="hlink"/>
                </a:solidFill>
                <a:latin typeface="Comfortaa"/>
                <a:ea typeface="Comfortaa"/>
                <a:cs typeface="Comfortaa"/>
                <a:sym typeface="Comfortaa"/>
                <a:hlinkClick r:id="rId3"/>
              </a:rPr>
              <a:t>Colorado’s Switch from ACT to SAT</a:t>
            </a:r>
            <a:endParaRPr sz="1429" dirty="0">
              <a:latin typeface="Comfortaa"/>
              <a:ea typeface="Comfortaa"/>
              <a:cs typeface="Comfortaa"/>
              <a:sym typeface="Comfortaa"/>
            </a:endParaRPr>
          </a:p>
          <a:p>
            <a:pPr marL="1371600" marR="0" lvl="0" indent="0" algn="l" rtl="0">
              <a:lnSpc>
                <a:spcPct val="100000"/>
              </a:lnSpc>
              <a:spcBef>
                <a:spcPts val="0"/>
              </a:spcBef>
              <a:spcAft>
                <a:spcPts val="0"/>
              </a:spcAft>
              <a:buNone/>
            </a:pPr>
            <a:endParaRPr sz="1664" dirty="0">
              <a:latin typeface="Comfortaa"/>
              <a:ea typeface="Comfortaa"/>
              <a:cs typeface="Comfortaa"/>
              <a:sym typeface="Comfortaa"/>
            </a:endParaRPr>
          </a:p>
          <a:p>
            <a:pPr marL="914400" marR="0" lvl="1" indent="-314345" algn="l" rtl="0">
              <a:lnSpc>
                <a:spcPct val="100000"/>
              </a:lnSpc>
              <a:spcBef>
                <a:spcPts val="0"/>
              </a:spcBef>
              <a:spcAft>
                <a:spcPts val="0"/>
              </a:spcAft>
              <a:buClr>
                <a:schemeClr val="dk2"/>
              </a:buClr>
              <a:buSzPct val="134988"/>
              <a:buFont typeface="Comfortaa"/>
              <a:buChar char="○"/>
            </a:pPr>
            <a:r>
              <a:rPr lang="en-CA" sz="1429" b="1" dirty="0">
                <a:latin typeface="Comfortaa"/>
                <a:ea typeface="Comfortaa"/>
                <a:cs typeface="Comfortaa"/>
                <a:sym typeface="Comfortaa"/>
              </a:rPr>
              <a:t>Illinois </a:t>
            </a:r>
            <a:r>
              <a:rPr lang="en-CA" sz="1429" dirty="0">
                <a:latin typeface="Comfortaa"/>
                <a:ea typeface="Comfortaa"/>
                <a:cs typeface="Comfortaa"/>
                <a:sym typeface="Comfortaa"/>
              </a:rPr>
              <a:t>finalizes decision to switch from ACT to SAT</a:t>
            </a:r>
            <a:endParaRPr sz="1429" dirty="0">
              <a:latin typeface="Comfortaa"/>
              <a:ea typeface="Comfortaa"/>
              <a:cs typeface="Comfortaa"/>
              <a:sym typeface="Comfortaa"/>
            </a:endParaRPr>
          </a:p>
          <a:p>
            <a:pPr marL="1371600" marR="0" lvl="2" indent="-314345" algn="l" rtl="0">
              <a:lnSpc>
                <a:spcPct val="100000"/>
              </a:lnSpc>
              <a:spcBef>
                <a:spcPts val="0"/>
              </a:spcBef>
              <a:spcAft>
                <a:spcPts val="0"/>
              </a:spcAft>
              <a:buClr>
                <a:schemeClr val="dk2"/>
              </a:buClr>
              <a:buSzPct val="134988"/>
              <a:buFont typeface="Comfortaa"/>
              <a:buChar char="■"/>
            </a:pPr>
            <a:r>
              <a:rPr lang="en-CA" sz="1429" u="sng" dirty="0">
                <a:solidFill>
                  <a:schemeClr val="hlink"/>
                </a:solidFill>
                <a:latin typeface="Comfortaa"/>
                <a:ea typeface="Comfortaa"/>
                <a:cs typeface="Comfortaa"/>
                <a:sym typeface="Comfortaa"/>
                <a:hlinkClick r:id="rId4"/>
              </a:rPr>
              <a:t>Illinois Finalizes Decision to Switch From ACT to SAT</a:t>
            </a:r>
            <a:endParaRPr sz="1429" dirty="0">
              <a:latin typeface="Comfortaa"/>
              <a:ea typeface="Comfortaa"/>
              <a:cs typeface="Comfortaa"/>
              <a:sym typeface="Comfortaa"/>
            </a:endParaRPr>
          </a:p>
          <a:p>
            <a:pPr marL="0" marR="0" lvl="0" indent="0" algn="l" rtl="0">
              <a:lnSpc>
                <a:spcPct val="100000"/>
              </a:lnSpc>
              <a:spcBef>
                <a:spcPts val="0"/>
              </a:spcBef>
              <a:spcAft>
                <a:spcPts val="0"/>
              </a:spcAft>
              <a:buNone/>
            </a:pPr>
            <a:endParaRPr lang="en-US" sz="1429" dirty="0">
              <a:latin typeface="Comfortaa"/>
              <a:ea typeface="Comfortaa"/>
              <a:cs typeface="Comfortaa"/>
              <a:sym typeface="Comfortaa"/>
            </a:endParaRPr>
          </a:p>
          <a:p>
            <a:pPr marL="0" marR="0" lvl="0" indent="0" algn="l" rtl="0">
              <a:lnSpc>
                <a:spcPct val="100000"/>
              </a:lnSpc>
              <a:spcBef>
                <a:spcPts val="0"/>
              </a:spcBef>
              <a:spcAft>
                <a:spcPts val="0"/>
              </a:spcAft>
              <a:buNone/>
            </a:pPr>
            <a:endParaRPr sz="1429" dirty="0">
              <a:latin typeface="Comfortaa"/>
              <a:ea typeface="Comfortaa"/>
              <a:cs typeface="Comfortaa"/>
              <a:sym typeface="Comfortaa"/>
            </a:endParaRPr>
          </a:p>
          <a:p>
            <a:pPr marL="457200" lvl="0" indent="-314345" algn="l" rtl="0">
              <a:lnSpc>
                <a:spcPct val="100000"/>
              </a:lnSpc>
              <a:spcBef>
                <a:spcPts val="0"/>
              </a:spcBef>
              <a:spcAft>
                <a:spcPts val="0"/>
              </a:spcAft>
              <a:buClr>
                <a:schemeClr val="dk2"/>
              </a:buClr>
              <a:buSzPct val="134988"/>
              <a:buFont typeface="Comfortaa"/>
              <a:buChar char="●"/>
            </a:pPr>
            <a:r>
              <a:rPr lang="en-CA" sz="1429" dirty="0">
                <a:latin typeface="Comfortaa"/>
                <a:ea typeface="Comfortaa"/>
                <a:cs typeface="Comfortaa"/>
                <a:sym typeface="Comfortaa"/>
              </a:rPr>
              <a:t>A deeper analysis is recommended to investigate the specific reasons behind declining participation rates in regions with historically high participation. This analysis should focus on how changes in educational policy, economic conditions, and test perceptions are shaping these trends. For example, one question to consider is: Why does accounting, a major that typically doesn't require advanced science knowledge, require a science score from the ACT?</a:t>
            </a:r>
            <a:endParaRPr sz="1429" dirty="0">
              <a:latin typeface="Comfortaa"/>
              <a:ea typeface="Comfortaa"/>
              <a:cs typeface="Comfortaa"/>
              <a:sym typeface="Comfortaa"/>
            </a:endParaRPr>
          </a:p>
          <a:p>
            <a:pPr marL="457200" lvl="0" indent="0" algn="l" rtl="0">
              <a:lnSpc>
                <a:spcPct val="100000"/>
              </a:lnSpc>
              <a:spcBef>
                <a:spcPts val="0"/>
              </a:spcBef>
              <a:spcAft>
                <a:spcPts val="0"/>
              </a:spcAft>
              <a:buNone/>
            </a:pPr>
            <a:endParaRPr dirty="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2" name="Picture 1">
            <a:extLst>
              <a:ext uri="{FF2B5EF4-FFF2-40B4-BE49-F238E27FC236}">
                <a16:creationId xmlns:a16="http://schemas.microsoft.com/office/drawing/2014/main" id="{971838A5-4E72-26FC-6618-2E283A711FB0}"/>
              </a:ext>
            </a:extLst>
          </p:cNvPr>
          <p:cNvPicPr>
            <a:picLocks noChangeAspect="1"/>
          </p:cNvPicPr>
          <p:nvPr/>
        </p:nvPicPr>
        <p:blipFill>
          <a:blip r:embed="rId3"/>
          <a:stretch>
            <a:fillRect/>
          </a:stretch>
        </p:blipFill>
        <p:spPr>
          <a:xfrm>
            <a:off x="1942328" y="614085"/>
            <a:ext cx="5039240" cy="43193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57750" y="764500"/>
            <a:ext cx="7136100" cy="653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CA" sz="2200" dirty="0">
                <a:latin typeface="Comfortaa"/>
                <a:ea typeface="Comfortaa"/>
                <a:cs typeface="Comfortaa"/>
                <a:sym typeface="Comfortaa"/>
              </a:rPr>
              <a:t>ACT test situation in the US?</a:t>
            </a:r>
            <a:endParaRPr sz="2200" b="1" dirty="0">
              <a:latin typeface="Comfortaa"/>
              <a:ea typeface="Comfortaa"/>
              <a:cs typeface="Comfortaa"/>
              <a:sym typeface="Comfortaa"/>
            </a:endParaRPr>
          </a:p>
        </p:txBody>
      </p:sp>
      <p:sp>
        <p:nvSpPr>
          <p:cNvPr id="283" name="Google Shape;283;p14"/>
          <p:cNvSpPr txBox="1">
            <a:spLocks noGrp="1"/>
          </p:cNvSpPr>
          <p:nvPr>
            <p:ph type="body" idx="1"/>
          </p:nvPr>
        </p:nvSpPr>
        <p:spPr>
          <a:xfrm>
            <a:off x="1003625" y="1417600"/>
            <a:ext cx="7807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endParaRPr sz="1505">
              <a:latin typeface="Comfortaa"/>
              <a:ea typeface="Comfortaa"/>
              <a:cs typeface="Comfortaa"/>
              <a:sym typeface="Comfortaa"/>
            </a:endParaRPr>
          </a:p>
          <a:p>
            <a:pPr marL="0" lvl="0" indent="0" algn="l" rtl="0">
              <a:lnSpc>
                <a:spcPct val="95000"/>
              </a:lnSpc>
              <a:spcBef>
                <a:spcPts val="1200"/>
              </a:spcBef>
              <a:spcAft>
                <a:spcPts val="0"/>
              </a:spcAft>
              <a:buSzPts val="935"/>
              <a:buNone/>
            </a:pPr>
            <a:r>
              <a:rPr lang="en-CA" sz="1505" b="1">
                <a:latin typeface="Comfortaa"/>
                <a:ea typeface="Comfortaa"/>
                <a:cs typeface="Comfortaa"/>
                <a:sym typeface="Comfortaa"/>
              </a:rPr>
              <a:t>First Question: </a:t>
            </a:r>
            <a:r>
              <a:rPr lang="en-CA" sz="1500">
                <a:latin typeface="Comfortaa"/>
                <a:ea typeface="Comfortaa"/>
                <a:cs typeface="Comfortaa"/>
                <a:sym typeface="Comfortaa"/>
              </a:rPr>
              <a:t>What is the current state of the ACT test in the U.S? </a:t>
            </a:r>
            <a:r>
              <a:rPr lang="en-CA" sz="1505">
                <a:latin typeface="Comfortaa"/>
                <a:ea typeface="Comfortaa"/>
                <a:cs typeface="Comfortaa"/>
                <a:sym typeface="Comfortaa"/>
              </a:rPr>
              <a:t>The likelihood of taking it, overall, reflects the quality of the score.</a:t>
            </a:r>
            <a:endParaRPr sz="1505">
              <a:latin typeface="Comfortaa"/>
              <a:ea typeface="Comfortaa"/>
              <a:cs typeface="Comfortaa"/>
              <a:sym typeface="Comfortaa"/>
            </a:endParaRPr>
          </a:p>
          <a:p>
            <a:pPr marL="0" lvl="0" indent="0" algn="l" rtl="0">
              <a:lnSpc>
                <a:spcPct val="95000"/>
              </a:lnSpc>
              <a:spcBef>
                <a:spcPts val="1200"/>
              </a:spcBef>
              <a:spcAft>
                <a:spcPts val="0"/>
              </a:spcAft>
              <a:buSzPts val="935"/>
              <a:buNone/>
            </a:pPr>
            <a:endParaRPr sz="1505">
              <a:latin typeface="Comfortaa"/>
              <a:ea typeface="Comfortaa"/>
              <a:cs typeface="Comfortaa"/>
              <a:sym typeface="Comfortaa"/>
            </a:endParaRPr>
          </a:p>
          <a:p>
            <a:pPr marL="0" lvl="0" indent="0" algn="l" rtl="0">
              <a:lnSpc>
                <a:spcPct val="95000"/>
              </a:lnSpc>
              <a:spcBef>
                <a:spcPts val="1200"/>
              </a:spcBef>
              <a:spcAft>
                <a:spcPts val="0"/>
              </a:spcAft>
              <a:buSzPts val="935"/>
              <a:buNone/>
            </a:pPr>
            <a:r>
              <a:rPr lang="en-CA" sz="1505" b="1">
                <a:latin typeface="Comfortaa"/>
                <a:ea typeface="Comfortaa"/>
                <a:cs typeface="Comfortaa"/>
                <a:sym typeface="Comfortaa"/>
              </a:rPr>
              <a:t>Problem Statement</a:t>
            </a:r>
            <a:endParaRPr sz="1505" b="1">
              <a:latin typeface="Comfortaa"/>
              <a:ea typeface="Comfortaa"/>
              <a:cs typeface="Comfortaa"/>
              <a:sym typeface="Comfortaa"/>
            </a:endParaRPr>
          </a:p>
          <a:p>
            <a:pPr marL="0" lvl="0" indent="0" algn="l" rtl="0">
              <a:lnSpc>
                <a:spcPct val="95000"/>
              </a:lnSpc>
              <a:spcBef>
                <a:spcPts val="1200"/>
              </a:spcBef>
              <a:spcAft>
                <a:spcPts val="0"/>
              </a:spcAft>
              <a:buSzPts val="935"/>
              <a:buNone/>
            </a:pPr>
            <a:r>
              <a:rPr lang="en-CA" sz="1505">
                <a:latin typeface="Comfortaa"/>
                <a:ea typeface="Comfortaa"/>
                <a:cs typeface="Comfortaa"/>
                <a:sym typeface="Comfortaa"/>
              </a:rPr>
              <a:t>ACT participation rates vary a lot across different U.S. states. Some states require the test, while others don’t, and this affects both test scores and how students perform overall. Looking at these trends by year and region can help us understand the reasons for participation drops and how they might relate to college readiness. Comparing ACT participation with SAT rates could also give more insights and help improve participation in areas where it’s decreasing.</a:t>
            </a:r>
            <a:endParaRPr sz="1505">
              <a:latin typeface="Comfortaa"/>
              <a:ea typeface="Comfortaa"/>
              <a:cs typeface="Comfortaa"/>
              <a:sym typeface="Comfortaa"/>
            </a:endParaRPr>
          </a:p>
          <a:p>
            <a:pPr marL="0" lvl="0" indent="0" algn="l" rtl="0">
              <a:lnSpc>
                <a:spcPct val="95000"/>
              </a:lnSpc>
              <a:spcBef>
                <a:spcPts val="1200"/>
              </a:spcBef>
              <a:spcAft>
                <a:spcPts val="0"/>
              </a:spcAft>
              <a:buSzPts val="935"/>
              <a:buNone/>
            </a:pPr>
            <a:endParaRPr sz="1505">
              <a:latin typeface="Comfortaa"/>
              <a:ea typeface="Comfortaa"/>
              <a:cs typeface="Comfortaa"/>
              <a:sym typeface="Comfortaa"/>
            </a:endParaRPr>
          </a:p>
          <a:p>
            <a:pPr marL="0" lvl="0" indent="0" algn="l" rtl="0">
              <a:lnSpc>
                <a:spcPct val="95000"/>
              </a:lnSpc>
              <a:spcBef>
                <a:spcPts val="1200"/>
              </a:spcBef>
              <a:spcAft>
                <a:spcPts val="1200"/>
              </a:spcAft>
              <a:buSzPts val="935"/>
              <a:buNone/>
            </a:pPr>
            <a:endParaRPr sz="1505">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169850" y="774200"/>
            <a:ext cx="8063100" cy="6435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1200"/>
              </a:spcAft>
              <a:buNone/>
            </a:pPr>
            <a:r>
              <a:rPr lang="en-CA" sz="2200">
                <a:latin typeface="Comfortaa"/>
                <a:ea typeface="Comfortaa"/>
                <a:cs typeface="Comfortaa"/>
                <a:sym typeface="Comfortaa"/>
              </a:rPr>
              <a:t>Average ACT composite/participation by year</a:t>
            </a:r>
            <a:endParaRPr sz="2200">
              <a:latin typeface="Comfortaa"/>
              <a:ea typeface="Comfortaa"/>
              <a:cs typeface="Comfortaa"/>
              <a:sym typeface="Comfortaa"/>
            </a:endParaRPr>
          </a:p>
        </p:txBody>
      </p:sp>
      <p:pic>
        <p:nvPicPr>
          <p:cNvPr id="289" name="Google Shape;289;p15"/>
          <p:cNvPicPr preferRelativeResize="0"/>
          <p:nvPr/>
        </p:nvPicPr>
        <p:blipFill>
          <a:blip r:embed="rId3">
            <a:alphaModFix/>
          </a:blip>
          <a:stretch>
            <a:fillRect/>
          </a:stretch>
        </p:blipFill>
        <p:spPr>
          <a:xfrm>
            <a:off x="80850" y="1776800"/>
            <a:ext cx="4312673" cy="2333224"/>
          </a:xfrm>
          <a:prstGeom prst="rect">
            <a:avLst/>
          </a:prstGeom>
          <a:noFill/>
          <a:ln>
            <a:noFill/>
          </a:ln>
        </p:spPr>
      </p:pic>
      <p:pic>
        <p:nvPicPr>
          <p:cNvPr id="290" name="Google Shape;290;p15"/>
          <p:cNvPicPr preferRelativeResize="0"/>
          <p:nvPr/>
        </p:nvPicPr>
        <p:blipFill>
          <a:blip r:embed="rId4">
            <a:alphaModFix/>
          </a:blip>
          <a:stretch>
            <a:fillRect/>
          </a:stretch>
        </p:blipFill>
        <p:spPr>
          <a:xfrm>
            <a:off x="4730282" y="1776800"/>
            <a:ext cx="4228695" cy="233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154150" y="774225"/>
            <a:ext cx="75144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2200" b="1" dirty="0">
                <a:latin typeface="Comfortaa"/>
                <a:ea typeface="Comfortaa"/>
                <a:cs typeface="Comfortaa"/>
                <a:sym typeface="Comfortaa"/>
              </a:rPr>
              <a:t>ACT correlation composite and participation</a:t>
            </a:r>
            <a:endParaRPr sz="2200" b="1" dirty="0">
              <a:latin typeface="Comfortaa"/>
              <a:ea typeface="Comfortaa"/>
              <a:cs typeface="Comfortaa"/>
              <a:sym typeface="Comfortaa"/>
            </a:endParaRPr>
          </a:p>
        </p:txBody>
      </p:sp>
      <p:pic>
        <p:nvPicPr>
          <p:cNvPr id="2" name="Picture 1">
            <a:extLst>
              <a:ext uri="{FF2B5EF4-FFF2-40B4-BE49-F238E27FC236}">
                <a16:creationId xmlns:a16="http://schemas.microsoft.com/office/drawing/2014/main" id="{1818514E-3A63-CBA6-770E-BFD54C941B89}"/>
              </a:ext>
            </a:extLst>
          </p:cNvPr>
          <p:cNvPicPr>
            <a:picLocks noChangeAspect="1"/>
          </p:cNvPicPr>
          <p:nvPr/>
        </p:nvPicPr>
        <p:blipFill>
          <a:blip r:embed="rId3"/>
          <a:stretch>
            <a:fillRect/>
          </a:stretch>
        </p:blipFill>
        <p:spPr>
          <a:xfrm>
            <a:off x="2236573" y="1334823"/>
            <a:ext cx="4209384" cy="33915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51400" y="7509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200">
                <a:latin typeface="Comfortaa"/>
                <a:ea typeface="Comfortaa"/>
                <a:cs typeface="Comfortaa"/>
                <a:sym typeface="Comfortaa"/>
              </a:rPr>
              <a:t>ACT p</a:t>
            </a:r>
            <a:r>
              <a:rPr lang="en-CA" sz="2200" b="1">
                <a:latin typeface="Comfortaa"/>
                <a:ea typeface="Comfortaa"/>
                <a:cs typeface="Comfortaa"/>
                <a:sym typeface="Comfortaa"/>
              </a:rPr>
              <a:t>articipation and </a:t>
            </a:r>
            <a:r>
              <a:rPr lang="en-CA" sz="2200">
                <a:latin typeface="Comfortaa"/>
                <a:ea typeface="Comfortaa"/>
                <a:cs typeface="Comfortaa"/>
                <a:sym typeface="Comfortaa"/>
              </a:rPr>
              <a:t>c</a:t>
            </a:r>
            <a:r>
              <a:rPr lang="en-CA" sz="2200" b="1">
                <a:latin typeface="Comfortaa"/>
                <a:ea typeface="Comfortaa"/>
                <a:cs typeface="Comfortaa"/>
                <a:sym typeface="Comfortaa"/>
              </a:rPr>
              <a:t>omposite scores </a:t>
            </a:r>
          </a:p>
        </p:txBody>
      </p:sp>
      <p:sp>
        <p:nvSpPr>
          <p:cNvPr id="302" name="Google Shape;302;p17"/>
          <p:cNvSpPr txBox="1"/>
          <p:nvPr/>
        </p:nvSpPr>
        <p:spPr>
          <a:xfrm>
            <a:off x="581400" y="1799975"/>
            <a:ext cx="8520600" cy="2362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Char char="●"/>
            </a:pPr>
            <a:r>
              <a:rPr lang="en-CA" sz="1800" b="1">
                <a:solidFill>
                  <a:schemeClr val="dk2"/>
                </a:solidFill>
                <a:latin typeface="Comfortaa"/>
                <a:ea typeface="Comfortaa"/>
                <a:cs typeface="Comfortaa"/>
                <a:sym typeface="Comfortaa"/>
              </a:rPr>
              <a:t>High Participation, Lower Scores: </a:t>
            </a:r>
            <a:r>
              <a:rPr lang="en-CA" sz="1800">
                <a:solidFill>
                  <a:schemeClr val="dk2"/>
                </a:solidFill>
                <a:latin typeface="Comfortaa Medium"/>
                <a:ea typeface="Comfortaa Medium"/>
                <a:cs typeface="Comfortaa Medium"/>
                <a:sym typeface="Comfortaa Medium"/>
              </a:rPr>
              <a:t>The average composite score can be lower in states or years with higher rates of participation.</a:t>
            </a:r>
          </a:p>
          <a:p>
            <a:pPr marL="457200" lvl="0" indent="0" algn="l" rtl="0">
              <a:lnSpc>
                <a:spcPct val="115000"/>
              </a:lnSpc>
              <a:spcBef>
                <a:spcPts val="1200"/>
              </a:spcBef>
              <a:spcAft>
                <a:spcPts val="0"/>
              </a:spcAft>
              <a:buNone/>
            </a:pPr>
            <a:endParaRPr lang="en-CA" sz="1800">
              <a:solidFill>
                <a:schemeClr val="dk2"/>
              </a:solidFill>
              <a:latin typeface="Comfortaa Medium"/>
              <a:ea typeface="Comfortaa Medium"/>
              <a:cs typeface="Comfortaa Medium"/>
              <a:sym typeface="Comfortaa Medium"/>
            </a:endParaRPr>
          </a:p>
          <a:p>
            <a:pPr marL="457200" lvl="0" indent="-342900" algn="l" rtl="0">
              <a:lnSpc>
                <a:spcPct val="115000"/>
              </a:lnSpc>
              <a:spcBef>
                <a:spcPts val="1200"/>
              </a:spcBef>
              <a:spcAft>
                <a:spcPts val="0"/>
              </a:spcAft>
              <a:buClr>
                <a:schemeClr val="dk2"/>
              </a:buClr>
              <a:buSzPts val="1800"/>
              <a:buChar char="●"/>
            </a:pPr>
            <a:r>
              <a:rPr lang="en-CA" sz="1800" b="1">
                <a:solidFill>
                  <a:schemeClr val="dk2"/>
                </a:solidFill>
                <a:latin typeface="Comfortaa"/>
                <a:ea typeface="Comfortaa"/>
                <a:cs typeface="Comfortaa"/>
                <a:sym typeface="Comfortaa"/>
              </a:rPr>
              <a:t>Low Participation, Higher Scores:</a:t>
            </a:r>
            <a:r>
              <a:rPr lang="en-CA" sz="1800">
                <a:solidFill>
                  <a:schemeClr val="dk2"/>
                </a:solidFill>
                <a:latin typeface="Comfortaa Medium"/>
                <a:ea typeface="Comfortaa Medium"/>
                <a:cs typeface="Comfortaa Medium"/>
                <a:sym typeface="Comfortaa Medium"/>
              </a:rPr>
              <a:t> On the other hand, states or years with lower rates of participation may have average composite scores that are higher.</a:t>
            </a:r>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162750" y="786100"/>
            <a:ext cx="8854500" cy="58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CA" sz="2220" dirty="0">
                <a:latin typeface="Comfortaa Medium"/>
                <a:ea typeface="Comfortaa Medium"/>
                <a:cs typeface="Comfortaa Medium"/>
                <a:sym typeface="Comfortaa Medium"/>
              </a:rPr>
              <a:t>Average ACT participation rates by region</a:t>
            </a:r>
            <a:endParaRPr sz="2220" dirty="0">
              <a:latin typeface="Comfortaa Medium"/>
              <a:ea typeface="Comfortaa Medium"/>
              <a:cs typeface="Comfortaa Medium"/>
              <a:sym typeface="Comfortaa Medium"/>
            </a:endParaRPr>
          </a:p>
        </p:txBody>
      </p:sp>
      <p:pic>
        <p:nvPicPr>
          <p:cNvPr id="308" name="Google Shape;308;p18"/>
          <p:cNvPicPr preferRelativeResize="0"/>
          <p:nvPr/>
        </p:nvPicPr>
        <p:blipFill>
          <a:blip r:embed="rId3">
            <a:alphaModFix/>
          </a:blip>
          <a:stretch>
            <a:fillRect/>
          </a:stretch>
        </p:blipFill>
        <p:spPr>
          <a:xfrm>
            <a:off x="1250200" y="1370200"/>
            <a:ext cx="6937001" cy="346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147550" y="774700"/>
            <a:ext cx="7510500" cy="5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CA" sz="2220">
                <a:latin typeface="Comfortaa"/>
                <a:ea typeface="Comfortaa"/>
                <a:cs typeface="Comfortaa"/>
                <a:sym typeface="Comfortaa"/>
              </a:rPr>
              <a:t>S</a:t>
            </a:r>
            <a:r>
              <a:rPr lang="en-CA" sz="2220" b="1">
                <a:latin typeface="Comfortaa"/>
                <a:ea typeface="Comfortaa"/>
                <a:cs typeface="Comfortaa"/>
                <a:sym typeface="Comfortaa"/>
              </a:rPr>
              <a:t>ignificant </a:t>
            </a:r>
            <a:r>
              <a:rPr lang="en-CA" sz="2220">
                <a:latin typeface="Comfortaa"/>
                <a:ea typeface="Comfortaa"/>
                <a:cs typeface="Comfortaa"/>
                <a:sym typeface="Comfortaa"/>
              </a:rPr>
              <a:t>decrease i</a:t>
            </a:r>
            <a:r>
              <a:rPr lang="en-CA" sz="2220" b="1">
                <a:latin typeface="Comfortaa"/>
                <a:ea typeface="Comfortaa"/>
                <a:cs typeface="Comfortaa"/>
                <a:sym typeface="Comfortaa"/>
              </a:rPr>
              <a:t>n participation rate</a:t>
            </a:r>
            <a:endParaRPr sz="2220" b="1">
              <a:latin typeface="Comfortaa"/>
              <a:ea typeface="Comfortaa"/>
              <a:cs typeface="Comfortaa"/>
              <a:sym typeface="Comfortaa"/>
            </a:endParaRPr>
          </a:p>
        </p:txBody>
      </p:sp>
      <p:sp>
        <p:nvSpPr>
          <p:cNvPr id="314" name="Google Shape;314;p19"/>
          <p:cNvSpPr txBox="1"/>
          <p:nvPr/>
        </p:nvSpPr>
        <p:spPr>
          <a:xfrm>
            <a:off x="6761900" y="2388350"/>
            <a:ext cx="22203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Colorado</a:t>
            </a:r>
            <a:endParaRPr sz="1600">
              <a:solidFill>
                <a:schemeClr val="dk2"/>
              </a:solidFill>
              <a:latin typeface="Comfortaa"/>
              <a:ea typeface="Comfortaa"/>
              <a:cs typeface="Comfortaa"/>
              <a:sym typeface="Comfortaa"/>
            </a:endParaRPr>
          </a:p>
          <a:p>
            <a:pPr marL="457200" lvl="0" indent="-330200" algn="l" rtl="0">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Illinois</a:t>
            </a:r>
            <a:endParaRPr sz="1600">
              <a:solidFill>
                <a:schemeClr val="dk2"/>
              </a:solidFill>
              <a:latin typeface="Comfortaa"/>
              <a:ea typeface="Comfortaa"/>
              <a:cs typeface="Comfortaa"/>
              <a:sym typeface="Comfortaa"/>
            </a:endParaRPr>
          </a:p>
          <a:p>
            <a:pPr marL="457200" lvl="0" indent="-330200" algn="l" rtl="0">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Rhode Island</a:t>
            </a:r>
            <a:endParaRPr sz="1600">
              <a:solidFill>
                <a:schemeClr val="dk2"/>
              </a:solidFill>
              <a:latin typeface="Comfortaa"/>
              <a:ea typeface="Comfortaa"/>
              <a:cs typeface="Comfortaa"/>
              <a:sym typeface="Comfortaa"/>
            </a:endParaRPr>
          </a:p>
          <a:p>
            <a:pPr marL="0" lvl="0" indent="0" algn="l" rtl="0">
              <a:spcBef>
                <a:spcPts val="0"/>
              </a:spcBef>
              <a:spcAft>
                <a:spcPts val="0"/>
              </a:spcAft>
              <a:buNone/>
            </a:pPr>
            <a:endParaRPr sz="1600">
              <a:solidFill>
                <a:schemeClr val="dk2"/>
              </a:solidFill>
              <a:latin typeface="Comfortaa"/>
              <a:ea typeface="Comfortaa"/>
              <a:cs typeface="Comfortaa"/>
              <a:sym typeface="Comfortaa"/>
            </a:endParaRPr>
          </a:p>
        </p:txBody>
      </p:sp>
      <p:pic>
        <p:nvPicPr>
          <p:cNvPr id="315" name="Google Shape;315;p19"/>
          <p:cNvPicPr preferRelativeResize="0"/>
          <p:nvPr/>
        </p:nvPicPr>
        <p:blipFill>
          <a:blip r:embed="rId3">
            <a:alphaModFix/>
          </a:blip>
          <a:stretch>
            <a:fillRect/>
          </a:stretch>
        </p:blipFill>
        <p:spPr>
          <a:xfrm>
            <a:off x="446550" y="1363750"/>
            <a:ext cx="6414858" cy="3508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127150" y="784900"/>
            <a:ext cx="7207200" cy="6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200">
                <a:latin typeface="Comfortaa"/>
                <a:ea typeface="Comfortaa"/>
                <a:cs typeface="Comfortaa"/>
                <a:sym typeface="Comfortaa"/>
              </a:rPr>
              <a:t>Is it the same region?</a:t>
            </a:r>
            <a:endParaRPr sz="2200">
              <a:latin typeface="Comfortaa"/>
              <a:ea typeface="Comfortaa"/>
              <a:cs typeface="Comfortaa"/>
              <a:sym typeface="Comfortaa"/>
            </a:endParaRPr>
          </a:p>
        </p:txBody>
      </p:sp>
      <p:sp>
        <p:nvSpPr>
          <p:cNvPr id="321" name="Google Shape;321;p20"/>
          <p:cNvSpPr txBox="1">
            <a:spLocks noGrp="1"/>
          </p:cNvSpPr>
          <p:nvPr>
            <p:ph type="body" idx="1"/>
          </p:nvPr>
        </p:nvSpPr>
        <p:spPr>
          <a:xfrm>
            <a:off x="1303800" y="1597875"/>
            <a:ext cx="5722500" cy="2372100"/>
          </a:xfrm>
          <a:prstGeom prst="rect">
            <a:avLst/>
          </a:prstGeom>
        </p:spPr>
        <p:txBody>
          <a:bodyPr spcFirstLastPara="1" wrap="square" lIns="91425" tIns="91425" rIns="91425" bIns="91425" anchor="t" anchorCtr="0">
            <a:noAutofit/>
          </a:bodyPr>
          <a:lstStyle/>
          <a:p>
            <a:pPr marL="457200" lvl="0" indent="-361950" algn="l" rtl="0">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Colorado </a:t>
            </a:r>
            <a:endParaRPr sz="1600">
              <a:latin typeface="Comfortaa Medium"/>
              <a:ea typeface="Comfortaa Medium"/>
              <a:cs typeface="Comfortaa Medium"/>
              <a:sym typeface="Comfortaa Medium"/>
            </a:endParaRPr>
          </a:p>
          <a:p>
            <a:pPr marL="914400" lvl="1" indent="-374650" algn="l" rtl="0">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West</a:t>
            </a:r>
            <a:endParaRPr sz="1600">
              <a:latin typeface="Comfortaa Medium"/>
              <a:ea typeface="Comfortaa Medium"/>
              <a:cs typeface="Comfortaa Medium"/>
              <a:sym typeface="Comfortaa Medium"/>
            </a:endParaRPr>
          </a:p>
          <a:p>
            <a:pPr marL="914400" lvl="0" indent="0" algn="l" rtl="0">
              <a:lnSpc>
                <a:spcPct val="80000"/>
              </a:lnSpc>
              <a:spcBef>
                <a:spcPts val="0"/>
              </a:spcBef>
              <a:spcAft>
                <a:spcPts val="0"/>
              </a:spcAft>
              <a:buNone/>
            </a:pPr>
            <a:endParaRPr sz="1600">
              <a:latin typeface="Comfortaa Medium"/>
              <a:ea typeface="Comfortaa Medium"/>
              <a:cs typeface="Comfortaa Medium"/>
              <a:sym typeface="Comfortaa Medium"/>
            </a:endParaRPr>
          </a:p>
          <a:p>
            <a:pPr marL="457200" lvl="0" indent="-361950" algn="l" rtl="0">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Illinois </a:t>
            </a:r>
            <a:endParaRPr sz="1600">
              <a:latin typeface="Comfortaa Medium"/>
              <a:ea typeface="Comfortaa Medium"/>
              <a:cs typeface="Comfortaa Medium"/>
              <a:sym typeface="Comfortaa Medium"/>
            </a:endParaRPr>
          </a:p>
          <a:p>
            <a:pPr marL="914400" lvl="1" indent="-374650" algn="l" rtl="0">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Midwest</a:t>
            </a:r>
            <a:endParaRPr sz="1600">
              <a:latin typeface="Comfortaa Medium"/>
              <a:ea typeface="Comfortaa Medium"/>
              <a:cs typeface="Comfortaa Medium"/>
              <a:sym typeface="Comfortaa Medium"/>
            </a:endParaRPr>
          </a:p>
          <a:p>
            <a:pPr marL="914400" lvl="0" indent="0" algn="l" rtl="0">
              <a:lnSpc>
                <a:spcPct val="80000"/>
              </a:lnSpc>
              <a:spcBef>
                <a:spcPts val="0"/>
              </a:spcBef>
              <a:spcAft>
                <a:spcPts val="0"/>
              </a:spcAft>
              <a:buNone/>
            </a:pPr>
            <a:endParaRPr sz="1600">
              <a:latin typeface="Comfortaa Medium"/>
              <a:ea typeface="Comfortaa Medium"/>
              <a:cs typeface="Comfortaa Medium"/>
              <a:sym typeface="Comfortaa Medium"/>
            </a:endParaRPr>
          </a:p>
          <a:p>
            <a:pPr marL="457200" lvl="0" indent="-361950" algn="l" rtl="0">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Rhode Island </a:t>
            </a:r>
            <a:endParaRPr sz="1600">
              <a:latin typeface="Comfortaa Medium"/>
              <a:ea typeface="Comfortaa Medium"/>
              <a:cs typeface="Comfortaa Medium"/>
              <a:sym typeface="Comfortaa Medium"/>
            </a:endParaRPr>
          </a:p>
          <a:p>
            <a:pPr marL="914400" lvl="1" indent="-374650" algn="l" rtl="0">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Northeast</a:t>
            </a:r>
            <a:endParaRPr sz="1600">
              <a:latin typeface="Comfortaa Medium"/>
              <a:ea typeface="Comfortaa Medium"/>
              <a:cs typeface="Comfortaa Medium"/>
              <a:sym typeface="Comforta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127150" y="784900"/>
            <a:ext cx="7207200" cy="6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200">
                <a:latin typeface="Comfortaa"/>
                <a:ea typeface="Comfortaa"/>
                <a:cs typeface="Comfortaa"/>
                <a:sym typeface="Comfortaa"/>
              </a:rPr>
              <a:t>Comparison of ACT and SAT participation</a:t>
            </a:r>
            <a:endParaRPr sz="2200">
              <a:latin typeface="Comfortaa"/>
              <a:ea typeface="Comfortaa"/>
              <a:cs typeface="Comfortaa"/>
              <a:sym typeface="Comfortaa"/>
            </a:endParaRPr>
          </a:p>
        </p:txBody>
      </p:sp>
      <p:pic>
        <p:nvPicPr>
          <p:cNvPr id="2" name="Picture 1">
            <a:extLst>
              <a:ext uri="{FF2B5EF4-FFF2-40B4-BE49-F238E27FC236}">
                <a16:creationId xmlns:a16="http://schemas.microsoft.com/office/drawing/2014/main" id="{08630482-BE04-F521-579F-8CA082A0D57C}"/>
              </a:ext>
            </a:extLst>
          </p:cNvPr>
          <p:cNvPicPr>
            <a:picLocks noChangeAspect="1"/>
          </p:cNvPicPr>
          <p:nvPr/>
        </p:nvPicPr>
        <p:blipFill>
          <a:blip r:embed="rId3"/>
          <a:stretch>
            <a:fillRect/>
          </a:stretch>
        </p:blipFill>
        <p:spPr>
          <a:xfrm>
            <a:off x="1953228" y="1219381"/>
            <a:ext cx="4887410" cy="3665558"/>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922</Words>
  <Application>Microsoft Macintosh PowerPoint</Application>
  <PresentationFormat>On-screen Show (16:9)</PresentationFormat>
  <Paragraphs>66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Nunito</vt:lpstr>
      <vt:lpstr>Comfortaa</vt:lpstr>
      <vt:lpstr>Comfortaa SemiBold</vt:lpstr>
      <vt:lpstr>Arial</vt:lpstr>
      <vt:lpstr>Comfortaa Medium</vt:lpstr>
      <vt:lpstr>Maven Pro</vt:lpstr>
      <vt:lpstr>Momentum</vt:lpstr>
      <vt:lpstr>ACT Analysis (2017-2019)</vt:lpstr>
      <vt:lpstr>ACT test situation in the US?</vt:lpstr>
      <vt:lpstr>Average ACT composite/participation by year</vt:lpstr>
      <vt:lpstr>ACT correlation composite and participation</vt:lpstr>
      <vt:lpstr>ACT participation and composite scores </vt:lpstr>
      <vt:lpstr>Average ACT participation rates by region</vt:lpstr>
      <vt:lpstr>Significant decrease in participation rate</vt:lpstr>
      <vt:lpstr>Is it the same region?</vt:lpstr>
      <vt:lpstr>Comparison of ACT and SAT participation</vt:lpstr>
      <vt:lpstr>Next steps to gain further insight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Jindalertudomdee, Preeyapa [Student]</cp:lastModifiedBy>
  <cp:revision>6</cp:revision>
  <dcterms:modified xsi:type="dcterms:W3CDTF">2024-10-21T09:01:10Z</dcterms:modified>
</cp:coreProperties>
</file>