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mfortaa SemiBold"/>
      <p:regular r:id="rId18"/>
      <p:bold r:id="rId19"/>
    </p:embeddedFont>
    <p:embeddedFont>
      <p:font typeface="Nunito"/>
      <p:regular r:id="rId20"/>
      <p:bold r:id="rId21"/>
      <p:italic r:id="rId22"/>
      <p:boldItalic r:id="rId23"/>
    </p:embeddedFont>
    <p:embeddedFont>
      <p:font typeface="Maven Pro"/>
      <p:regular r:id="rId24"/>
      <p:bold r:id="rId25"/>
    </p:embeddedFont>
    <p:embeddedFont>
      <p:font typeface="Comfortaa Medium"/>
      <p:regular r:id="rId26"/>
      <p:bold r:id="rId27"/>
    </p:embeddedFont>
    <p:embeddedFont>
      <p:font typeface="Comforta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James Lark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ComfortaaMedium-regular.fntdata"/><Relationship Id="rId25" Type="http://schemas.openxmlformats.org/officeDocument/2006/relationships/font" Target="fonts/MavenPro-bold.fntdata"/><Relationship Id="rId28" Type="http://schemas.openxmlformats.org/officeDocument/2006/relationships/font" Target="fonts/Comfortaa-regular.fntdata"/><Relationship Id="rId27" Type="http://schemas.openxmlformats.org/officeDocument/2006/relationships/font" Target="fonts/ComfortaaMedium-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mfortaa-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omfortaaSemiBold-bold.fntdata"/><Relationship Id="rId18" Type="http://schemas.openxmlformats.org/officeDocument/2006/relationships/font" Target="fonts/ComfortaaSemiBold-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10T15:46:22.143">
    <p:pos x="632" y="892"/>
    <p:text>This is a most interesting addition to the slide deck. Nice.</p:text>
  </p:cm>
  <p:cm authorId="0" idx="2" dt="2024-10-10T15:46:22.143">
    <p:pos x="632" y="892"/>
    <p:text>Mulling over 
"What is the current state of the ACT test in the U.S.?"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0-10T15:23:35.088">
    <p:pos x="6000" y="0"/>
    <p:text>One challenge with this slide is the narrow range on the y-axes makes the negative change look more dramatic than it is. The y-axis can be a sensitive thing.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200">
                <a:solidFill>
                  <a:srgbClr val="212529"/>
                </a:solidFill>
                <a:highlight>
                  <a:srgbClr val="FFFFFF"/>
                </a:highlight>
              </a:rPr>
              <a:t>Adult Changes in Thought (ACT).</a:t>
            </a:r>
            <a:endParaRPr sz="1200">
              <a:solidFill>
                <a:srgbClr val="212529"/>
              </a:solidFill>
              <a:highlight>
                <a:srgbClr val="FFFFFF"/>
              </a:highlight>
            </a:endParaRPr>
          </a:p>
          <a:p>
            <a:pPr indent="0" lvl="0" marL="0" rtl="0" algn="l">
              <a:spcBef>
                <a:spcPts val="0"/>
              </a:spcBef>
              <a:spcAft>
                <a:spcPts val="0"/>
              </a:spcAft>
              <a:buNone/>
            </a:pPr>
            <a:r>
              <a:rPr lang="en-CA" sz="1200">
                <a:solidFill>
                  <a:srgbClr val="474747"/>
                </a:solidFill>
                <a:highlight>
                  <a:srgbClr val="FFFFFF"/>
                </a:highlight>
              </a:rPr>
              <a:t>The ACT is mandatory in several states, which can lead to higher participation rates and a more comprehensive dataset for analysis. </a:t>
            </a:r>
            <a:endParaRPr sz="1400">
              <a:latin typeface="Comfortaa Medium"/>
              <a:ea typeface="Comfortaa Medium"/>
              <a:cs typeface="Comfortaa Medium"/>
              <a:sym typeface="Comfortaa Medium"/>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96103eb6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96103eb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96103eb6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96103eb6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96103eb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96103eb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Audience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96103eb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96103eb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Did you see the trend on the graph it show the same way of decrease but the insight data show the negative relationship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If you just interpret of the </a:t>
            </a:r>
            <a:r>
              <a:rPr lang="en-CA"/>
              <a:t>graph represent you will digest in the different way and it become concern in future … to improve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96103eb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96103eb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t>-0.8594602116733696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96103eb6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96103eb6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Negative relation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96103eb6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96103eb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96103eb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96103eb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96103eb6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096103eb6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answer is no it take more time to deep dive into the lake of data to find out in each state…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96103eb6d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96103eb6d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800"/>
              <a:t>rhode island 19.856251 Colorado 404.545455 Illinois 500.505051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CA" sz="1800">
                <a:solidFill>
                  <a:srgbClr val="424242"/>
                </a:solidFill>
              </a:rPr>
              <a:t>Significant increase in participation rate of SAT in 2 states, but the data notices that the participation rate in rhode Island is less for 2 types of tests and we need to be concerned about why. </a:t>
            </a:r>
            <a:r>
              <a:rPr b="1" lang="en-CA" sz="1800">
                <a:solidFill>
                  <a:srgbClr val="424242"/>
                </a:solidFill>
              </a:rPr>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oloradokids.org/wp-content/uploads/2016/01/ACTvsSAT_FINAL.pdf" TargetMode="External"/><Relationship Id="rId4" Type="http://schemas.openxmlformats.org/officeDocument/2006/relationships/hyperlink" Target="https://www.edweek.org/teaching-learning/illinois-finalizes-decision-to-switch-from-act-to-sat/2016/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5.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0375" y="1682975"/>
            <a:ext cx="8296200" cy="182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sz="4700">
                <a:latin typeface="Comfortaa SemiBold"/>
                <a:ea typeface="Comfortaa SemiBold"/>
                <a:cs typeface="Comfortaa SemiBold"/>
                <a:sym typeface="Comfortaa SemiBold"/>
              </a:rPr>
              <a:t>ACT Analysis (2017-2019)</a:t>
            </a:r>
            <a:endParaRPr sz="4700">
              <a:latin typeface="Comfortaa SemiBold"/>
              <a:ea typeface="Comfortaa SemiBold"/>
              <a:cs typeface="Comfortaa SemiBold"/>
              <a:sym typeface="Comforta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147550" y="764500"/>
            <a:ext cx="71469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a:latin typeface="Comfortaa"/>
                <a:ea typeface="Comfortaa"/>
                <a:cs typeface="Comfortaa"/>
                <a:sym typeface="Comfortaa"/>
              </a:rPr>
              <a:t>Next </a:t>
            </a:r>
            <a:r>
              <a:rPr lang="en-CA" sz="2200">
                <a:latin typeface="Comfortaa"/>
                <a:ea typeface="Comfortaa"/>
                <a:cs typeface="Comfortaa"/>
                <a:sym typeface="Comfortaa"/>
              </a:rPr>
              <a:t>s</a:t>
            </a:r>
            <a:r>
              <a:rPr b="1" lang="en-CA" sz="2200">
                <a:latin typeface="Comfortaa"/>
                <a:ea typeface="Comfortaa"/>
                <a:cs typeface="Comfortaa"/>
                <a:sym typeface="Comfortaa"/>
              </a:rPr>
              <a:t>teps to </a:t>
            </a:r>
            <a:r>
              <a:rPr lang="en-CA" sz="2200">
                <a:latin typeface="Comfortaa"/>
                <a:ea typeface="Comfortaa"/>
                <a:cs typeface="Comfortaa"/>
                <a:sym typeface="Comfortaa"/>
              </a:rPr>
              <a:t>gain further</a:t>
            </a:r>
            <a:r>
              <a:rPr b="1" lang="en-CA" sz="2200">
                <a:latin typeface="Comfortaa"/>
                <a:ea typeface="Comfortaa"/>
                <a:cs typeface="Comfortaa"/>
                <a:sym typeface="Comfortaa"/>
              </a:rPr>
              <a:t> insight</a:t>
            </a:r>
            <a:endParaRPr b="1" sz="2200">
              <a:latin typeface="Comfortaa"/>
              <a:ea typeface="Comfortaa"/>
              <a:cs typeface="Comfortaa"/>
              <a:sym typeface="Comfortaa"/>
            </a:endParaRPr>
          </a:p>
        </p:txBody>
      </p:sp>
      <p:sp>
        <p:nvSpPr>
          <p:cNvPr id="333" name="Google Shape;333;p22"/>
          <p:cNvSpPr txBox="1"/>
          <p:nvPr>
            <p:ph idx="1" type="body"/>
          </p:nvPr>
        </p:nvSpPr>
        <p:spPr>
          <a:xfrm>
            <a:off x="776925" y="1651325"/>
            <a:ext cx="8004600" cy="2541600"/>
          </a:xfrm>
          <a:prstGeom prst="rect">
            <a:avLst/>
          </a:prstGeom>
          <a:ln>
            <a:noFill/>
          </a:ln>
        </p:spPr>
        <p:txBody>
          <a:bodyPr anchorCtr="0" anchor="t" bIns="91425" lIns="91425" spcFirstLastPara="1" rIns="91425" wrap="square" tIns="91425">
            <a:normAutofit fontScale="70000" lnSpcReduction="10000"/>
          </a:bodyPr>
          <a:lstStyle/>
          <a:p>
            <a:pPr indent="-314345" lvl="0" marL="457200" marR="0" rtl="0" algn="l">
              <a:lnSpc>
                <a:spcPct val="100000"/>
              </a:lnSpc>
              <a:spcBef>
                <a:spcPts val="0"/>
              </a:spcBef>
              <a:spcAft>
                <a:spcPts val="0"/>
              </a:spcAft>
              <a:buClr>
                <a:schemeClr val="dk2"/>
              </a:buClr>
              <a:buSzPct val="134988"/>
              <a:buFont typeface="Comfortaa"/>
              <a:buChar char="●"/>
            </a:pPr>
            <a:r>
              <a:rPr lang="en-CA" sz="1429">
                <a:latin typeface="Comfortaa"/>
                <a:ea typeface="Comfortaa"/>
                <a:cs typeface="Comfortaa"/>
                <a:sym typeface="Comfortaa"/>
              </a:rPr>
              <a:t>Collect more information.</a:t>
            </a:r>
            <a:endParaRPr sz="1429">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1429">
              <a:latin typeface="Comfortaa"/>
              <a:ea typeface="Comfortaa"/>
              <a:cs typeface="Comfortaa"/>
              <a:sym typeface="Comfortaa"/>
            </a:endParaRPr>
          </a:p>
          <a:p>
            <a:pPr indent="-314345" lvl="1" marL="914400" marR="0" rtl="0" algn="l">
              <a:lnSpc>
                <a:spcPct val="100000"/>
              </a:lnSpc>
              <a:spcBef>
                <a:spcPts val="0"/>
              </a:spcBef>
              <a:spcAft>
                <a:spcPts val="0"/>
              </a:spcAft>
              <a:buClr>
                <a:schemeClr val="dk2"/>
              </a:buClr>
              <a:buSzPct val="134988"/>
              <a:buFont typeface="Comfortaa"/>
              <a:buChar char="○"/>
            </a:pPr>
            <a:r>
              <a:rPr b="1" lang="en-CA" sz="1429">
                <a:latin typeface="Comfortaa"/>
                <a:ea typeface="Comfortaa"/>
                <a:cs typeface="Comfortaa"/>
                <a:sym typeface="Comfortaa"/>
              </a:rPr>
              <a:t>Colorado </a:t>
            </a:r>
            <a:r>
              <a:rPr lang="en-CA" sz="1429">
                <a:latin typeface="Comfortaa"/>
                <a:ea typeface="Comfortaa"/>
                <a:cs typeface="Comfortaa"/>
                <a:sym typeface="Comfortaa"/>
              </a:rPr>
              <a:t>made the ACT mandatory for high school students starting in 2001. However, this changed in 2017 when Colorado switched to requiring the SAT, though the ACT remained available as an option.</a:t>
            </a:r>
            <a:endParaRPr sz="1429">
              <a:latin typeface="Comfortaa"/>
              <a:ea typeface="Comfortaa"/>
              <a:cs typeface="Comfortaa"/>
              <a:sym typeface="Comfortaa"/>
            </a:endParaRPr>
          </a:p>
          <a:p>
            <a:pPr indent="-314345" lvl="2" marL="1371600" marR="0" rtl="0" algn="l">
              <a:lnSpc>
                <a:spcPct val="100000"/>
              </a:lnSpc>
              <a:spcBef>
                <a:spcPts val="0"/>
              </a:spcBef>
              <a:spcAft>
                <a:spcPts val="0"/>
              </a:spcAft>
              <a:buClr>
                <a:schemeClr val="dk2"/>
              </a:buClr>
              <a:buSzPct val="134988"/>
              <a:buFont typeface="Comfortaa"/>
              <a:buChar char="■"/>
            </a:pPr>
            <a:r>
              <a:rPr lang="en-CA" sz="1429" u="sng">
                <a:solidFill>
                  <a:schemeClr val="hlink"/>
                </a:solidFill>
                <a:latin typeface="Comfortaa"/>
                <a:ea typeface="Comfortaa"/>
                <a:cs typeface="Comfortaa"/>
                <a:sym typeface="Comfortaa"/>
                <a:hlinkClick r:id="rId3"/>
              </a:rPr>
              <a:t>Colorado’s Switch from ACT to SAT</a:t>
            </a:r>
            <a:endParaRPr sz="1429">
              <a:latin typeface="Comfortaa"/>
              <a:ea typeface="Comfortaa"/>
              <a:cs typeface="Comfortaa"/>
              <a:sym typeface="Comfortaa"/>
            </a:endParaRPr>
          </a:p>
          <a:p>
            <a:pPr indent="0" lvl="0" marL="1371600" marR="0" rtl="0" algn="l">
              <a:lnSpc>
                <a:spcPct val="100000"/>
              </a:lnSpc>
              <a:spcBef>
                <a:spcPts val="0"/>
              </a:spcBef>
              <a:spcAft>
                <a:spcPts val="0"/>
              </a:spcAft>
              <a:buNone/>
            </a:pPr>
            <a:r>
              <a:t/>
            </a:r>
            <a:endParaRPr sz="1664">
              <a:latin typeface="Comfortaa"/>
              <a:ea typeface="Comfortaa"/>
              <a:cs typeface="Comfortaa"/>
              <a:sym typeface="Comfortaa"/>
            </a:endParaRPr>
          </a:p>
          <a:p>
            <a:pPr indent="-314345" lvl="1" marL="914400" marR="0" rtl="0" algn="l">
              <a:lnSpc>
                <a:spcPct val="100000"/>
              </a:lnSpc>
              <a:spcBef>
                <a:spcPts val="0"/>
              </a:spcBef>
              <a:spcAft>
                <a:spcPts val="0"/>
              </a:spcAft>
              <a:buClr>
                <a:schemeClr val="dk2"/>
              </a:buClr>
              <a:buSzPct val="134988"/>
              <a:buFont typeface="Comfortaa"/>
              <a:buChar char="○"/>
            </a:pPr>
            <a:r>
              <a:rPr b="1" lang="en-CA" sz="1429">
                <a:latin typeface="Comfortaa"/>
                <a:ea typeface="Comfortaa"/>
                <a:cs typeface="Comfortaa"/>
                <a:sym typeface="Comfortaa"/>
              </a:rPr>
              <a:t>Illinois </a:t>
            </a:r>
            <a:r>
              <a:rPr lang="en-CA" sz="1429">
                <a:latin typeface="Comfortaa"/>
                <a:ea typeface="Comfortaa"/>
                <a:cs typeface="Comfortaa"/>
                <a:sym typeface="Comfortaa"/>
              </a:rPr>
              <a:t>finalizes decision to switch from ACT to SAT</a:t>
            </a:r>
            <a:endParaRPr sz="1429">
              <a:latin typeface="Comfortaa"/>
              <a:ea typeface="Comfortaa"/>
              <a:cs typeface="Comfortaa"/>
              <a:sym typeface="Comfortaa"/>
            </a:endParaRPr>
          </a:p>
          <a:p>
            <a:pPr indent="-314345" lvl="2" marL="1371600" marR="0" rtl="0" algn="l">
              <a:lnSpc>
                <a:spcPct val="100000"/>
              </a:lnSpc>
              <a:spcBef>
                <a:spcPts val="0"/>
              </a:spcBef>
              <a:spcAft>
                <a:spcPts val="0"/>
              </a:spcAft>
              <a:buClr>
                <a:schemeClr val="dk2"/>
              </a:buClr>
              <a:buSzPct val="134988"/>
              <a:buFont typeface="Comfortaa"/>
              <a:buChar char="■"/>
            </a:pPr>
            <a:r>
              <a:rPr lang="en-CA" sz="1429" u="sng">
                <a:solidFill>
                  <a:schemeClr val="hlink"/>
                </a:solidFill>
                <a:latin typeface="Comfortaa"/>
                <a:ea typeface="Comfortaa"/>
                <a:cs typeface="Comfortaa"/>
                <a:sym typeface="Comfortaa"/>
                <a:hlinkClick r:id="rId4"/>
              </a:rPr>
              <a:t>Illinois Finalizes Decision to Switch From ACT to SAT</a:t>
            </a:r>
            <a:endParaRPr sz="1429">
              <a:latin typeface="Comfortaa"/>
              <a:ea typeface="Comfortaa"/>
              <a:cs typeface="Comfortaa"/>
              <a:sym typeface="Comfortaa"/>
            </a:endParaRPr>
          </a:p>
          <a:p>
            <a:pPr indent="0" lvl="0" marL="0" marR="0" rtl="0" algn="l">
              <a:lnSpc>
                <a:spcPct val="100000"/>
              </a:lnSpc>
              <a:spcBef>
                <a:spcPts val="0"/>
              </a:spcBef>
              <a:spcAft>
                <a:spcPts val="0"/>
              </a:spcAft>
              <a:buNone/>
            </a:pPr>
            <a:r>
              <a:t/>
            </a:r>
            <a:endParaRPr sz="1429">
              <a:latin typeface="Comfortaa"/>
              <a:ea typeface="Comfortaa"/>
              <a:cs typeface="Comfortaa"/>
              <a:sym typeface="Comfortaa"/>
            </a:endParaRPr>
          </a:p>
          <a:p>
            <a:pPr indent="-314345" lvl="0" marL="457200" rtl="0" algn="l">
              <a:lnSpc>
                <a:spcPct val="100000"/>
              </a:lnSpc>
              <a:spcBef>
                <a:spcPts val="0"/>
              </a:spcBef>
              <a:spcAft>
                <a:spcPts val="0"/>
              </a:spcAft>
              <a:buClr>
                <a:schemeClr val="dk2"/>
              </a:buClr>
              <a:buSzPct val="134988"/>
              <a:buFont typeface="Comfortaa"/>
              <a:buChar char="●"/>
            </a:pPr>
            <a:r>
              <a:rPr lang="en-CA" sz="1429">
                <a:latin typeface="Comfortaa"/>
                <a:ea typeface="Comfortaa"/>
                <a:cs typeface="Comfortaa"/>
                <a:sym typeface="Comfortaa"/>
              </a:rPr>
              <a:t>A deeper analysis is recommended to investigate the specific reasons behind declining participation rates in regions with historically high participation. This analysis should focus on how changes in educational policy, economic conditions, and test perceptions are shaping these trends. For example, one question to consider is: Why does accounting, a major that typically doesn't require advanced science knowledge, require a science score from the ACT?</a:t>
            </a:r>
            <a:endParaRPr sz="1429">
              <a:latin typeface="Comfortaa"/>
              <a:ea typeface="Comfortaa"/>
              <a:cs typeface="Comfortaa"/>
              <a:sym typeface="Comfortaa"/>
            </a:endParaRPr>
          </a:p>
          <a:p>
            <a:pPr indent="0" lvl="0" marL="457200" rtl="0" algn="l">
              <a:lnSpc>
                <a:spcPct val="10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147550" y="744075"/>
            <a:ext cx="7115400" cy="6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20">
                <a:latin typeface="Comfortaa"/>
                <a:ea typeface="Comfortaa"/>
                <a:cs typeface="Comfortaa"/>
                <a:sym typeface="Comfortaa"/>
              </a:rPr>
              <a:t>R</a:t>
            </a:r>
            <a:r>
              <a:rPr lang="en-CA" sz="2220">
                <a:latin typeface="Comfortaa"/>
                <a:ea typeface="Comfortaa"/>
                <a:cs typeface="Comfortaa"/>
                <a:sym typeface="Comfortaa"/>
              </a:rPr>
              <a:t>hode Island</a:t>
            </a:r>
            <a:endParaRPr/>
          </a:p>
        </p:txBody>
      </p:sp>
      <p:sp>
        <p:nvSpPr>
          <p:cNvPr id="339" name="Google Shape;33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157750" y="764500"/>
            <a:ext cx="7136100" cy="653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50000"/>
              <a:buFont typeface="Arial"/>
              <a:buNone/>
            </a:pPr>
            <a:r>
              <a:rPr lang="en-CA" sz="2200">
                <a:latin typeface="Comfortaa"/>
                <a:ea typeface="Comfortaa"/>
                <a:cs typeface="Comfortaa"/>
                <a:sym typeface="Comfortaa"/>
              </a:rPr>
              <a:t>"What is the current state of the ACT test in the U.S.?"</a:t>
            </a:r>
            <a:endParaRPr b="1" sz="2200">
              <a:latin typeface="Comfortaa"/>
              <a:ea typeface="Comfortaa"/>
              <a:cs typeface="Comfortaa"/>
              <a:sym typeface="Comfortaa"/>
            </a:endParaRPr>
          </a:p>
        </p:txBody>
      </p:sp>
      <p:sp>
        <p:nvSpPr>
          <p:cNvPr id="283" name="Google Shape;283;p14"/>
          <p:cNvSpPr txBox="1"/>
          <p:nvPr>
            <p:ph idx="1" type="body"/>
          </p:nvPr>
        </p:nvSpPr>
        <p:spPr>
          <a:xfrm>
            <a:off x="1003625" y="1417600"/>
            <a:ext cx="7807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b="1" lang="en-CA" sz="1505">
                <a:latin typeface="Comfortaa"/>
                <a:ea typeface="Comfortaa"/>
                <a:cs typeface="Comfortaa"/>
                <a:sym typeface="Comfortaa"/>
              </a:rPr>
              <a:t>First Question: </a:t>
            </a:r>
            <a:r>
              <a:rPr lang="en-CA" sz="1505">
                <a:latin typeface="Comfortaa"/>
                <a:ea typeface="Comfortaa"/>
                <a:cs typeface="Comfortaa"/>
                <a:sym typeface="Comfortaa"/>
              </a:rPr>
              <a:t>How is the ACT test situation in the US? The likelihood of taking it, overall, reflects the quality of the score.</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b="1" lang="en-CA" sz="1505">
                <a:latin typeface="Comfortaa"/>
                <a:ea typeface="Comfortaa"/>
                <a:cs typeface="Comfortaa"/>
                <a:sym typeface="Comfortaa"/>
              </a:rPr>
              <a:t>Problem Statement</a:t>
            </a:r>
            <a:endParaRPr b="1"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lang="en-CA" sz="1505">
                <a:latin typeface="Comfortaa"/>
                <a:ea typeface="Comfortaa"/>
                <a:cs typeface="Comfortaa"/>
                <a:sym typeface="Comfortaa"/>
              </a:rPr>
              <a:t>ACT participation rates vary a lot across different U.S. states. Some states require the test, while others don’t, and this affects both test scores and how students perform overall. Looking at these trends by year and region can help us understand the reasons for participation drops and how they might relate to college readiness. Comparing ACT participation with SAT rates could also give more insights and help improve participation in areas where it’s decreasing.</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1200"/>
              </a:spcAft>
              <a:buSzPts val="935"/>
              <a:buNone/>
            </a:pPr>
            <a:r>
              <a:t/>
            </a:r>
            <a:endParaRPr sz="1505">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169850" y="774200"/>
            <a:ext cx="8063100" cy="643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CA" sz="2200">
                <a:latin typeface="Comfortaa"/>
                <a:ea typeface="Comfortaa"/>
                <a:cs typeface="Comfortaa"/>
                <a:sym typeface="Comfortaa"/>
              </a:rPr>
              <a:t>Average ACT composite/p</a:t>
            </a:r>
            <a:r>
              <a:rPr lang="en-CA" sz="2200">
                <a:latin typeface="Comfortaa"/>
                <a:ea typeface="Comfortaa"/>
                <a:cs typeface="Comfortaa"/>
                <a:sym typeface="Comfortaa"/>
              </a:rPr>
              <a:t>articipation</a:t>
            </a:r>
            <a:r>
              <a:rPr lang="en-CA" sz="2200">
                <a:latin typeface="Comfortaa"/>
                <a:ea typeface="Comfortaa"/>
                <a:cs typeface="Comfortaa"/>
                <a:sym typeface="Comfortaa"/>
              </a:rPr>
              <a:t> by year</a:t>
            </a:r>
            <a:endParaRPr sz="2200">
              <a:latin typeface="Comfortaa"/>
              <a:ea typeface="Comfortaa"/>
              <a:cs typeface="Comfortaa"/>
              <a:sym typeface="Comfortaa"/>
            </a:endParaRPr>
          </a:p>
        </p:txBody>
      </p:sp>
      <p:pic>
        <p:nvPicPr>
          <p:cNvPr id="289" name="Google Shape;289;p15"/>
          <p:cNvPicPr preferRelativeResize="0"/>
          <p:nvPr/>
        </p:nvPicPr>
        <p:blipFill>
          <a:blip r:embed="rId4">
            <a:alphaModFix/>
          </a:blip>
          <a:stretch>
            <a:fillRect/>
          </a:stretch>
        </p:blipFill>
        <p:spPr>
          <a:xfrm>
            <a:off x="80850" y="1776800"/>
            <a:ext cx="4312673" cy="2333224"/>
          </a:xfrm>
          <a:prstGeom prst="rect">
            <a:avLst/>
          </a:prstGeom>
          <a:noFill/>
          <a:ln>
            <a:noFill/>
          </a:ln>
        </p:spPr>
      </p:pic>
      <p:pic>
        <p:nvPicPr>
          <p:cNvPr id="290" name="Google Shape;290;p15"/>
          <p:cNvPicPr preferRelativeResize="0"/>
          <p:nvPr/>
        </p:nvPicPr>
        <p:blipFill>
          <a:blip r:embed="rId5">
            <a:alphaModFix/>
          </a:blip>
          <a:stretch>
            <a:fillRect/>
          </a:stretch>
        </p:blipFill>
        <p:spPr>
          <a:xfrm>
            <a:off x="4730282" y="1776800"/>
            <a:ext cx="4228695" cy="233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54150" y="774225"/>
            <a:ext cx="7514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CA" sz="2200">
                <a:latin typeface="Comfortaa"/>
                <a:ea typeface="Comfortaa"/>
                <a:cs typeface="Comfortaa"/>
                <a:sym typeface="Comfortaa"/>
              </a:rPr>
              <a:t>ACT correlation composite and participation</a:t>
            </a:r>
            <a:endParaRPr b="1" sz="2200">
              <a:latin typeface="Comfortaa"/>
              <a:ea typeface="Comfortaa"/>
              <a:cs typeface="Comfortaa"/>
              <a:sym typeface="Comfortaa"/>
            </a:endParaRPr>
          </a:p>
        </p:txBody>
      </p:sp>
      <p:pic>
        <p:nvPicPr>
          <p:cNvPr id="296" name="Google Shape;296;p16"/>
          <p:cNvPicPr preferRelativeResize="0"/>
          <p:nvPr/>
        </p:nvPicPr>
        <p:blipFill>
          <a:blip r:embed="rId3">
            <a:alphaModFix/>
          </a:blip>
          <a:stretch>
            <a:fillRect/>
          </a:stretch>
        </p:blipFill>
        <p:spPr>
          <a:xfrm>
            <a:off x="2418100" y="1321725"/>
            <a:ext cx="4561823" cy="3672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51400" y="750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ACT p</a:t>
            </a:r>
            <a:r>
              <a:rPr b="1" lang="en-CA" sz="2200">
                <a:latin typeface="Comfortaa"/>
                <a:ea typeface="Comfortaa"/>
                <a:cs typeface="Comfortaa"/>
                <a:sym typeface="Comfortaa"/>
              </a:rPr>
              <a:t>articipation and </a:t>
            </a:r>
            <a:r>
              <a:rPr lang="en-CA" sz="2200">
                <a:latin typeface="Comfortaa"/>
                <a:ea typeface="Comfortaa"/>
                <a:cs typeface="Comfortaa"/>
                <a:sym typeface="Comfortaa"/>
              </a:rPr>
              <a:t>c</a:t>
            </a:r>
            <a:r>
              <a:rPr b="1" lang="en-CA" sz="2200">
                <a:latin typeface="Comfortaa"/>
                <a:ea typeface="Comfortaa"/>
                <a:cs typeface="Comfortaa"/>
                <a:sym typeface="Comfortaa"/>
              </a:rPr>
              <a:t>omposite scores </a:t>
            </a:r>
            <a:endParaRPr b="1" sz="2200">
              <a:latin typeface="Comfortaa"/>
              <a:ea typeface="Comfortaa"/>
              <a:cs typeface="Comfortaa"/>
              <a:sym typeface="Comfortaa"/>
            </a:endParaRPr>
          </a:p>
        </p:txBody>
      </p:sp>
      <p:sp>
        <p:nvSpPr>
          <p:cNvPr id="302" name="Google Shape;302;p17"/>
          <p:cNvSpPr txBox="1"/>
          <p:nvPr/>
        </p:nvSpPr>
        <p:spPr>
          <a:xfrm>
            <a:off x="581400" y="1799975"/>
            <a:ext cx="8520600" cy="236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b="1" lang="en-CA" sz="1800">
                <a:solidFill>
                  <a:schemeClr val="dk2"/>
                </a:solidFill>
                <a:latin typeface="Comfortaa"/>
                <a:ea typeface="Comfortaa"/>
                <a:cs typeface="Comfortaa"/>
                <a:sym typeface="Comfortaa"/>
              </a:rPr>
              <a:t>High Participation, Lower Scores: </a:t>
            </a:r>
            <a:r>
              <a:rPr lang="en-CA" sz="1800">
                <a:solidFill>
                  <a:schemeClr val="dk2"/>
                </a:solidFill>
                <a:latin typeface="Comfortaa Medium"/>
                <a:ea typeface="Comfortaa Medium"/>
                <a:cs typeface="Comfortaa Medium"/>
                <a:sym typeface="Comfortaa Medium"/>
              </a:rPr>
              <a:t>The average composite score can be lower in states or years with higher rates of participation.</a:t>
            </a:r>
            <a:endParaRPr sz="1800">
              <a:solidFill>
                <a:schemeClr val="dk2"/>
              </a:solidFill>
              <a:latin typeface="Comfortaa Medium"/>
              <a:ea typeface="Comfortaa Medium"/>
              <a:cs typeface="Comfortaa Medium"/>
              <a:sym typeface="Comfortaa Medium"/>
            </a:endParaRPr>
          </a:p>
          <a:p>
            <a:pPr indent="0" lvl="0" marL="457200" rtl="0" algn="l">
              <a:lnSpc>
                <a:spcPct val="115000"/>
              </a:lnSpc>
              <a:spcBef>
                <a:spcPts val="1200"/>
              </a:spcBef>
              <a:spcAft>
                <a:spcPts val="0"/>
              </a:spcAft>
              <a:buNone/>
            </a:pPr>
            <a:r>
              <a:t/>
            </a:r>
            <a:endParaRPr sz="1800">
              <a:solidFill>
                <a:schemeClr val="dk2"/>
              </a:solidFill>
              <a:latin typeface="Comfortaa Medium"/>
              <a:ea typeface="Comfortaa Medium"/>
              <a:cs typeface="Comfortaa Medium"/>
              <a:sym typeface="Comfortaa Medium"/>
            </a:endParaRPr>
          </a:p>
          <a:p>
            <a:pPr indent="-342900" lvl="0" marL="457200" rtl="0" algn="l">
              <a:lnSpc>
                <a:spcPct val="115000"/>
              </a:lnSpc>
              <a:spcBef>
                <a:spcPts val="1200"/>
              </a:spcBef>
              <a:spcAft>
                <a:spcPts val="0"/>
              </a:spcAft>
              <a:buClr>
                <a:schemeClr val="dk2"/>
              </a:buClr>
              <a:buSzPts val="1800"/>
              <a:buChar char="●"/>
            </a:pPr>
            <a:r>
              <a:rPr b="1" lang="en-CA" sz="1800">
                <a:solidFill>
                  <a:schemeClr val="dk2"/>
                </a:solidFill>
                <a:latin typeface="Comfortaa"/>
                <a:ea typeface="Comfortaa"/>
                <a:cs typeface="Comfortaa"/>
                <a:sym typeface="Comfortaa"/>
              </a:rPr>
              <a:t>Low Participation, Higher Scores:</a:t>
            </a:r>
            <a:r>
              <a:rPr lang="en-CA" sz="1800">
                <a:solidFill>
                  <a:schemeClr val="dk2"/>
                </a:solidFill>
                <a:latin typeface="Comfortaa Medium"/>
                <a:ea typeface="Comfortaa Medium"/>
                <a:cs typeface="Comfortaa Medium"/>
                <a:sym typeface="Comfortaa Medium"/>
              </a:rPr>
              <a:t> On the other hand, states or years with lower rates of participation may have average composite scores that are higher.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162750" y="786100"/>
            <a:ext cx="8854500" cy="58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CA" sz="2220">
                <a:latin typeface="Comfortaa Medium"/>
                <a:ea typeface="Comfortaa Medium"/>
                <a:cs typeface="Comfortaa Medium"/>
                <a:sym typeface="Comfortaa Medium"/>
              </a:rPr>
              <a:t>Average ACT participation rates by region</a:t>
            </a:r>
            <a:endParaRPr sz="2220">
              <a:latin typeface="Comfortaa Medium"/>
              <a:ea typeface="Comfortaa Medium"/>
              <a:cs typeface="Comfortaa Medium"/>
              <a:sym typeface="Comfortaa Medium"/>
            </a:endParaRPr>
          </a:p>
        </p:txBody>
      </p:sp>
      <p:pic>
        <p:nvPicPr>
          <p:cNvPr id="308" name="Google Shape;308;p18"/>
          <p:cNvPicPr preferRelativeResize="0"/>
          <p:nvPr/>
        </p:nvPicPr>
        <p:blipFill>
          <a:blip r:embed="rId3">
            <a:alphaModFix/>
          </a:blip>
          <a:stretch>
            <a:fillRect/>
          </a:stretch>
        </p:blipFill>
        <p:spPr>
          <a:xfrm>
            <a:off x="1250200" y="1370200"/>
            <a:ext cx="6937001" cy="346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147550" y="774700"/>
            <a:ext cx="7510500" cy="5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2220">
                <a:latin typeface="Comfortaa"/>
                <a:ea typeface="Comfortaa"/>
                <a:cs typeface="Comfortaa"/>
                <a:sym typeface="Comfortaa"/>
              </a:rPr>
              <a:t>S</a:t>
            </a:r>
            <a:r>
              <a:rPr b="1" lang="en-CA" sz="2220">
                <a:latin typeface="Comfortaa"/>
                <a:ea typeface="Comfortaa"/>
                <a:cs typeface="Comfortaa"/>
                <a:sym typeface="Comfortaa"/>
              </a:rPr>
              <a:t>ignificant </a:t>
            </a:r>
            <a:r>
              <a:rPr lang="en-CA" sz="2220">
                <a:latin typeface="Comfortaa"/>
                <a:ea typeface="Comfortaa"/>
                <a:cs typeface="Comfortaa"/>
                <a:sym typeface="Comfortaa"/>
              </a:rPr>
              <a:t>d</a:t>
            </a:r>
            <a:r>
              <a:rPr lang="en-CA" sz="2220">
                <a:latin typeface="Comfortaa"/>
                <a:ea typeface="Comfortaa"/>
                <a:cs typeface="Comfortaa"/>
                <a:sym typeface="Comfortaa"/>
              </a:rPr>
              <a:t>ecrease i</a:t>
            </a:r>
            <a:r>
              <a:rPr b="1" lang="en-CA" sz="2220">
                <a:latin typeface="Comfortaa"/>
                <a:ea typeface="Comfortaa"/>
                <a:cs typeface="Comfortaa"/>
                <a:sym typeface="Comfortaa"/>
              </a:rPr>
              <a:t>n participation </a:t>
            </a:r>
            <a:r>
              <a:rPr b="1" lang="en-CA" sz="2220">
                <a:latin typeface="Comfortaa"/>
                <a:ea typeface="Comfortaa"/>
                <a:cs typeface="Comfortaa"/>
                <a:sym typeface="Comfortaa"/>
              </a:rPr>
              <a:t>rate</a:t>
            </a:r>
            <a:endParaRPr b="1" sz="2220">
              <a:latin typeface="Comfortaa"/>
              <a:ea typeface="Comfortaa"/>
              <a:cs typeface="Comfortaa"/>
              <a:sym typeface="Comfortaa"/>
            </a:endParaRPr>
          </a:p>
        </p:txBody>
      </p:sp>
      <p:sp>
        <p:nvSpPr>
          <p:cNvPr id="314" name="Google Shape;314;p19"/>
          <p:cNvSpPr txBox="1"/>
          <p:nvPr/>
        </p:nvSpPr>
        <p:spPr>
          <a:xfrm>
            <a:off x="6761900" y="2388350"/>
            <a:ext cx="22203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Colorado</a:t>
            </a:r>
            <a:endParaRPr sz="1600">
              <a:solidFill>
                <a:schemeClr val="dk2"/>
              </a:solidFill>
              <a:latin typeface="Comfortaa"/>
              <a:ea typeface="Comfortaa"/>
              <a:cs typeface="Comfortaa"/>
              <a:sym typeface="Comfortaa"/>
            </a:endParaRPr>
          </a:p>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Illinois</a:t>
            </a:r>
            <a:endParaRPr sz="1600">
              <a:solidFill>
                <a:schemeClr val="dk2"/>
              </a:solidFill>
              <a:latin typeface="Comfortaa"/>
              <a:ea typeface="Comfortaa"/>
              <a:cs typeface="Comfortaa"/>
              <a:sym typeface="Comfortaa"/>
            </a:endParaRPr>
          </a:p>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Rhode Island</a:t>
            </a:r>
            <a:endParaRPr sz="16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dk2"/>
              </a:solidFill>
              <a:latin typeface="Comfortaa"/>
              <a:ea typeface="Comfortaa"/>
              <a:cs typeface="Comfortaa"/>
              <a:sym typeface="Comfortaa"/>
            </a:endParaRPr>
          </a:p>
        </p:txBody>
      </p:sp>
      <p:pic>
        <p:nvPicPr>
          <p:cNvPr id="315" name="Google Shape;315;p19"/>
          <p:cNvPicPr preferRelativeResize="0"/>
          <p:nvPr/>
        </p:nvPicPr>
        <p:blipFill>
          <a:blip r:embed="rId3">
            <a:alphaModFix/>
          </a:blip>
          <a:stretch>
            <a:fillRect/>
          </a:stretch>
        </p:blipFill>
        <p:spPr>
          <a:xfrm>
            <a:off x="446550" y="1363750"/>
            <a:ext cx="6414858" cy="3508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27150" y="784900"/>
            <a:ext cx="72072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Is it </a:t>
            </a:r>
            <a:r>
              <a:rPr lang="en-CA" sz="2200">
                <a:latin typeface="Comfortaa"/>
                <a:ea typeface="Comfortaa"/>
                <a:cs typeface="Comfortaa"/>
                <a:sym typeface="Comfortaa"/>
              </a:rPr>
              <a:t>the same</a:t>
            </a:r>
            <a:r>
              <a:rPr lang="en-CA" sz="2200">
                <a:latin typeface="Comfortaa"/>
                <a:ea typeface="Comfortaa"/>
                <a:cs typeface="Comfortaa"/>
                <a:sym typeface="Comfortaa"/>
              </a:rPr>
              <a:t> </a:t>
            </a:r>
            <a:r>
              <a:rPr lang="en-CA" sz="2200">
                <a:latin typeface="Comfortaa"/>
                <a:ea typeface="Comfortaa"/>
                <a:cs typeface="Comfortaa"/>
                <a:sym typeface="Comfortaa"/>
              </a:rPr>
              <a:t>region?</a:t>
            </a:r>
            <a:endParaRPr sz="2200">
              <a:latin typeface="Comfortaa"/>
              <a:ea typeface="Comfortaa"/>
              <a:cs typeface="Comfortaa"/>
              <a:sym typeface="Comfortaa"/>
            </a:endParaRPr>
          </a:p>
        </p:txBody>
      </p:sp>
      <p:sp>
        <p:nvSpPr>
          <p:cNvPr id="321" name="Google Shape;321;p20"/>
          <p:cNvSpPr txBox="1"/>
          <p:nvPr>
            <p:ph idx="1" type="body"/>
          </p:nvPr>
        </p:nvSpPr>
        <p:spPr>
          <a:xfrm>
            <a:off x="1303800" y="1597875"/>
            <a:ext cx="5722500" cy="2372100"/>
          </a:xfrm>
          <a:prstGeom prst="rect">
            <a:avLst/>
          </a:prstGeom>
        </p:spPr>
        <p:txBody>
          <a:bodyPr anchorCtr="0" anchor="t" bIns="91425" lIns="91425" spcFirstLastPara="1" rIns="91425" wrap="square" tIns="91425">
            <a:noAutofit/>
          </a:bodyPr>
          <a:lstStyle/>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Colorado</a:t>
            </a:r>
            <a:r>
              <a:rPr lang="en-CA" sz="1600">
                <a:latin typeface="Comfortaa Medium"/>
                <a:ea typeface="Comfortaa Medium"/>
                <a:cs typeface="Comfortaa Medium"/>
                <a:sym typeface="Comfortaa Medium"/>
              </a:rPr>
              <a:t>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West</a:t>
            </a:r>
            <a:endParaRPr sz="1600">
              <a:latin typeface="Comfortaa Medium"/>
              <a:ea typeface="Comfortaa Medium"/>
              <a:cs typeface="Comfortaa Medium"/>
              <a:sym typeface="Comfortaa Medium"/>
            </a:endParaRPr>
          </a:p>
          <a:p>
            <a:pPr indent="0" lvl="0" marL="914400" rtl="0" algn="l">
              <a:lnSpc>
                <a:spcPct val="80000"/>
              </a:lnSpc>
              <a:spcBef>
                <a:spcPts val="0"/>
              </a:spcBef>
              <a:spcAft>
                <a:spcPts val="0"/>
              </a:spcAft>
              <a:buNone/>
            </a:pPr>
            <a:r>
              <a:t/>
            </a:r>
            <a:endParaRPr sz="1600">
              <a:latin typeface="Comfortaa Medium"/>
              <a:ea typeface="Comfortaa Medium"/>
              <a:cs typeface="Comfortaa Medium"/>
              <a:sym typeface="Comfortaa Medium"/>
            </a:endParaRPr>
          </a:p>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Illinois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Midwest</a:t>
            </a:r>
            <a:endParaRPr sz="1600">
              <a:latin typeface="Comfortaa Medium"/>
              <a:ea typeface="Comfortaa Medium"/>
              <a:cs typeface="Comfortaa Medium"/>
              <a:sym typeface="Comfortaa Medium"/>
            </a:endParaRPr>
          </a:p>
          <a:p>
            <a:pPr indent="0" lvl="0" marL="914400" rtl="0" algn="l">
              <a:lnSpc>
                <a:spcPct val="80000"/>
              </a:lnSpc>
              <a:spcBef>
                <a:spcPts val="0"/>
              </a:spcBef>
              <a:spcAft>
                <a:spcPts val="0"/>
              </a:spcAft>
              <a:buNone/>
            </a:pPr>
            <a:r>
              <a:t/>
            </a:r>
            <a:endParaRPr sz="1600">
              <a:latin typeface="Comfortaa Medium"/>
              <a:ea typeface="Comfortaa Medium"/>
              <a:cs typeface="Comfortaa Medium"/>
              <a:sym typeface="Comfortaa Medium"/>
            </a:endParaRPr>
          </a:p>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Rhode Island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Northeast</a:t>
            </a:r>
            <a:endParaRPr sz="1600">
              <a:latin typeface="Comfortaa Medium"/>
              <a:ea typeface="Comfortaa Medium"/>
              <a:cs typeface="Comfortaa Medium"/>
              <a:sym typeface="Comforta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127150" y="784900"/>
            <a:ext cx="72072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Comparison of ACT and SAT participation</a:t>
            </a:r>
            <a:endParaRPr sz="2200">
              <a:latin typeface="Comfortaa"/>
              <a:ea typeface="Comfortaa"/>
              <a:cs typeface="Comfortaa"/>
              <a:sym typeface="Comfortaa"/>
            </a:endParaRPr>
          </a:p>
        </p:txBody>
      </p:sp>
      <p:pic>
        <p:nvPicPr>
          <p:cNvPr id="327" name="Google Shape;327;p21"/>
          <p:cNvPicPr preferRelativeResize="0"/>
          <p:nvPr/>
        </p:nvPicPr>
        <p:blipFill>
          <a:blip r:embed="rId3">
            <a:alphaModFix/>
          </a:blip>
          <a:stretch>
            <a:fillRect/>
          </a:stretch>
        </p:blipFill>
        <p:spPr>
          <a:xfrm>
            <a:off x="1495325" y="1262350"/>
            <a:ext cx="6194827" cy="3881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