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>
            <a:extLst>
              <a:ext uri="{FF2B5EF4-FFF2-40B4-BE49-F238E27FC236}">
                <a16:creationId xmlns:a16="http://schemas.microsoft.com/office/drawing/2014/main" id="{424F17F0-8ED6-4D6C-9EBC-54CB6123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8769" y="1682772"/>
            <a:ext cx="5127530" cy="308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2300C7B7-B796-47D1-B809-6BB24B2CF285}"/>
              </a:ext>
            </a:extLst>
          </p:cNvPr>
          <p:cNvSpPr txBox="1">
            <a:spLocks/>
          </p:cNvSpPr>
          <p:nvPr/>
        </p:nvSpPr>
        <p:spPr>
          <a:xfrm>
            <a:off x="1063229" y="809085"/>
            <a:ext cx="8229600" cy="709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+mn-lt"/>
              </a:rPr>
              <a:t>Idea in action</a:t>
            </a:r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9AE1812F-05C6-44B2-82A2-61BE0DA1E5E1}"/>
              </a:ext>
            </a:extLst>
          </p:cNvPr>
          <p:cNvSpPr/>
          <p:nvPr/>
        </p:nvSpPr>
        <p:spPr>
          <a:xfrm>
            <a:off x="7236380" y="2425274"/>
            <a:ext cx="495998" cy="644652"/>
          </a:xfrm>
          <a:custGeom>
            <a:avLst/>
            <a:gdLst>
              <a:gd name="connsiteX0" fmla="*/ 661331 w 661331"/>
              <a:gd name="connsiteY0" fmla="*/ 0 h 859536"/>
              <a:gd name="connsiteX1" fmla="*/ 2963 w 661331"/>
              <a:gd name="connsiteY1" fmla="*/ 347472 h 859536"/>
              <a:gd name="connsiteX2" fmla="*/ 441875 w 661331"/>
              <a:gd name="connsiteY2" fmla="*/ 859536 h 8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31" h="859536">
                <a:moveTo>
                  <a:pt x="661331" y="0"/>
                </a:moveTo>
                <a:cubicBezTo>
                  <a:pt x="350435" y="102108"/>
                  <a:pt x="39539" y="204216"/>
                  <a:pt x="2963" y="347472"/>
                </a:cubicBezTo>
                <a:cubicBezTo>
                  <a:pt x="-33613" y="490728"/>
                  <a:pt x="277283" y="787908"/>
                  <a:pt x="441875" y="859536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DB8675-9E9E-4270-B7A5-176C0106FAF4}"/>
              </a:ext>
            </a:extLst>
          </p:cNvPr>
          <p:cNvSpPr txBox="1"/>
          <p:nvPr/>
        </p:nvSpPr>
        <p:spPr>
          <a:xfrm>
            <a:off x="1450987" y="1734720"/>
            <a:ext cx="24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50"/>
              </a:spcAft>
              <a:buFont typeface="+mj-lt"/>
              <a:buAutoNum type="arabicPeriod"/>
            </a:pPr>
            <a:r>
              <a:rPr lang="en-US" sz="900" dirty="0">
                <a:ea typeface="Verdana" pitchFamily="34" charset="0"/>
                <a:cs typeface="Verdana" pitchFamily="34" charset="0"/>
              </a:rPr>
              <a:t>User interacts with client &amp; initiates request for protected resource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892065-2ED2-4446-9A70-C121E3826313}"/>
              </a:ext>
            </a:extLst>
          </p:cNvPr>
          <p:cNvSpPr txBox="1"/>
          <p:nvPr/>
        </p:nvSpPr>
        <p:spPr>
          <a:xfrm>
            <a:off x="1433961" y="2087422"/>
            <a:ext cx="22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50"/>
              </a:spcAft>
              <a:buFont typeface="+mj-lt"/>
              <a:buAutoNum type="arabicPeriod" startAt="2"/>
            </a:pPr>
            <a:r>
              <a:rPr lang="en-US" sz="900" dirty="0">
                <a:ea typeface="Verdana" pitchFamily="34" charset="0"/>
                <a:cs typeface="Verdana" pitchFamily="34" charset="0"/>
              </a:rPr>
              <a:t>Client redirects user agent to server with authorization request</a:t>
            </a: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E53F690A-C3BA-4F6D-B217-DCB97757972C}"/>
              </a:ext>
            </a:extLst>
          </p:cNvPr>
          <p:cNvSpPr/>
          <p:nvPr/>
        </p:nvSpPr>
        <p:spPr>
          <a:xfrm>
            <a:off x="5383276" y="2303038"/>
            <a:ext cx="2462282" cy="720090"/>
          </a:xfrm>
          <a:custGeom>
            <a:avLst/>
            <a:gdLst>
              <a:gd name="connsiteX0" fmla="*/ 2926080 w 3283042"/>
              <a:gd name="connsiteY0" fmla="*/ 960120 h 960120"/>
              <a:gd name="connsiteX1" fmla="*/ 2788920 w 3283042"/>
              <a:gd name="connsiteY1" fmla="*/ 822960 h 960120"/>
              <a:gd name="connsiteX2" fmla="*/ 2496312 w 3283042"/>
              <a:gd name="connsiteY2" fmla="*/ 466344 h 960120"/>
              <a:gd name="connsiteX3" fmla="*/ 3273552 w 3283042"/>
              <a:gd name="connsiteY3" fmla="*/ 0 h 960120"/>
              <a:gd name="connsiteX4" fmla="*/ 1865376 w 3283042"/>
              <a:gd name="connsiteY4" fmla="*/ 466344 h 960120"/>
              <a:gd name="connsiteX5" fmla="*/ 0 w 3283042"/>
              <a:gd name="connsiteY5" fmla="*/ 45720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3042" h="960120">
                <a:moveTo>
                  <a:pt x="2926080" y="960120"/>
                </a:moveTo>
                <a:cubicBezTo>
                  <a:pt x="2893314" y="932688"/>
                  <a:pt x="2860548" y="905256"/>
                  <a:pt x="2788920" y="822960"/>
                </a:cubicBezTo>
                <a:cubicBezTo>
                  <a:pt x="2717292" y="740664"/>
                  <a:pt x="2415540" y="603504"/>
                  <a:pt x="2496312" y="466344"/>
                </a:cubicBezTo>
                <a:cubicBezTo>
                  <a:pt x="2577084" y="329184"/>
                  <a:pt x="3378708" y="0"/>
                  <a:pt x="3273552" y="0"/>
                </a:cubicBezTo>
                <a:cubicBezTo>
                  <a:pt x="3168396" y="0"/>
                  <a:pt x="2410968" y="390144"/>
                  <a:pt x="1865376" y="466344"/>
                </a:cubicBezTo>
                <a:cubicBezTo>
                  <a:pt x="1319784" y="542544"/>
                  <a:pt x="117348" y="425196"/>
                  <a:pt x="0" y="4572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B860D4-7BC6-4059-8301-AD4F7E6E68E3}"/>
              </a:ext>
            </a:extLst>
          </p:cNvPr>
          <p:cNvSpPr txBox="1"/>
          <p:nvPr/>
        </p:nvSpPr>
        <p:spPr>
          <a:xfrm>
            <a:off x="1450987" y="2425958"/>
            <a:ext cx="212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50"/>
              </a:spcAft>
              <a:buFont typeface="+mj-lt"/>
              <a:buAutoNum type="arabicPeriod" startAt="3"/>
            </a:pPr>
            <a:r>
              <a:rPr lang="en-US" sz="900" dirty="0">
                <a:ea typeface="Verdana" pitchFamily="34" charset="0"/>
                <a:cs typeface="Verdana" pitchFamily="34" charset="0"/>
              </a:rPr>
              <a:t>User authenticates &amp; authorizes client access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4A3549-AEE6-4507-B395-D2EF39D97328}"/>
              </a:ext>
            </a:extLst>
          </p:cNvPr>
          <p:cNvSpPr txBox="1"/>
          <p:nvPr/>
        </p:nvSpPr>
        <p:spPr>
          <a:xfrm>
            <a:off x="1433961" y="2790609"/>
            <a:ext cx="218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50"/>
              </a:spcAft>
              <a:buFont typeface="+mj-lt"/>
              <a:buAutoNum type="arabicPeriod" startAt="4"/>
            </a:pPr>
            <a:r>
              <a:rPr lang="en-US" sz="900" dirty="0">
                <a:ea typeface="Verdana" pitchFamily="34" charset="0"/>
                <a:cs typeface="Verdana" pitchFamily="34" charset="0"/>
              </a:rPr>
              <a:t>Server redirects user to Client with an Authorization Code  (AC)</a:t>
            </a: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ED071FB8-B6CF-47F4-9966-90B0F05F04E6}"/>
              </a:ext>
            </a:extLst>
          </p:cNvPr>
          <p:cNvSpPr/>
          <p:nvPr/>
        </p:nvSpPr>
        <p:spPr>
          <a:xfrm>
            <a:off x="5354248" y="2383838"/>
            <a:ext cx="2498280" cy="715385"/>
          </a:xfrm>
          <a:custGeom>
            <a:avLst/>
            <a:gdLst>
              <a:gd name="connsiteX0" fmla="*/ 0 w 3331040"/>
              <a:gd name="connsiteY0" fmla="*/ 521593 h 953847"/>
              <a:gd name="connsiteX1" fmla="*/ 2057400 w 3331040"/>
              <a:gd name="connsiteY1" fmla="*/ 430153 h 953847"/>
              <a:gd name="connsiteX2" fmla="*/ 3328416 w 3331040"/>
              <a:gd name="connsiteY2" fmla="*/ 385 h 953847"/>
              <a:gd name="connsiteX3" fmla="*/ 2404872 w 3331040"/>
              <a:gd name="connsiteY3" fmla="*/ 512449 h 953847"/>
              <a:gd name="connsiteX4" fmla="*/ 2953512 w 3331040"/>
              <a:gd name="connsiteY4" fmla="*/ 951361 h 95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1040" h="953847">
                <a:moveTo>
                  <a:pt x="0" y="521593"/>
                </a:moveTo>
                <a:cubicBezTo>
                  <a:pt x="751332" y="519307"/>
                  <a:pt x="1502664" y="517021"/>
                  <a:pt x="2057400" y="430153"/>
                </a:cubicBezTo>
                <a:cubicBezTo>
                  <a:pt x="2612136" y="343285"/>
                  <a:pt x="3270504" y="-13331"/>
                  <a:pt x="3328416" y="385"/>
                </a:cubicBezTo>
                <a:cubicBezTo>
                  <a:pt x="3386328" y="14101"/>
                  <a:pt x="2467356" y="353953"/>
                  <a:pt x="2404872" y="512449"/>
                </a:cubicBezTo>
                <a:cubicBezTo>
                  <a:pt x="2342388" y="670945"/>
                  <a:pt x="2727960" y="984889"/>
                  <a:pt x="2953512" y="95136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36DFA-0BB0-4E3B-AA78-72775ACB2E9C}"/>
              </a:ext>
            </a:extLst>
          </p:cNvPr>
          <p:cNvSpPr txBox="1"/>
          <p:nvPr/>
        </p:nvSpPr>
        <p:spPr>
          <a:xfrm>
            <a:off x="1445163" y="3223715"/>
            <a:ext cx="21801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50"/>
              </a:spcAft>
              <a:buFont typeface="+mj-lt"/>
              <a:buAutoNum type="arabicPeriod" startAt="5"/>
            </a:pPr>
            <a:r>
              <a:rPr lang="en-US" sz="900" dirty="0">
                <a:ea typeface="Verdana" pitchFamily="34" charset="0"/>
                <a:cs typeface="Verdana" pitchFamily="34" charset="0"/>
              </a:rPr>
              <a:t>Client submits AC &amp; client credentials to AS’s Token Endpoint</a:t>
            </a: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C638ADFE-83DF-42C0-A604-967034553B70}"/>
              </a:ext>
            </a:extLst>
          </p:cNvPr>
          <p:cNvSpPr/>
          <p:nvPr/>
        </p:nvSpPr>
        <p:spPr>
          <a:xfrm>
            <a:off x="5438140" y="2747601"/>
            <a:ext cx="2180844" cy="363473"/>
          </a:xfrm>
          <a:custGeom>
            <a:avLst/>
            <a:gdLst>
              <a:gd name="connsiteX0" fmla="*/ 2907792 w 2907792"/>
              <a:gd name="connsiteY0" fmla="*/ 484631 h 484631"/>
              <a:gd name="connsiteX1" fmla="*/ 2157984 w 2907792"/>
              <a:gd name="connsiteY1" fmla="*/ 18287 h 484631"/>
              <a:gd name="connsiteX2" fmla="*/ 0 w 2907792"/>
              <a:gd name="connsiteY2" fmla="*/ 27431 h 48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7792" h="484631">
                <a:moveTo>
                  <a:pt x="2907792" y="484631"/>
                </a:moveTo>
                <a:cubicBezTo>
                  <a:pt x="2775204" y="289559"/>
                  <a:pt x="2642616" y="94487"/>
                  <a:pt x="2157984" y="18287"/>
                </a:cubicBezTo>
                <a:cubicBezTo>
                  <a:pt x="1673352" y="-57913"/>
                  <a:pt x="108204" y="135635"/>
                  <a:pt x="0" y="2743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323218-2EBE-40F6-A8F8-524291391A0E}"/>
              </a:ext>
            </a:extLst>
          </p:cNvPr>
          <p:cNvSpPr txBox="1"/>
          <p:nvPr/>
        </p:nvSpPr>
        <p:spPr>
          <a:xfrm>
            <a:off x="1433961" y="3645047"/>
            <a:ext cx="2128509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50"/>
              </a:spcAft>
              <a:buFont typeface="+mj-lt"/>
              <a:buAutoNum type="arabicPeriod" startAt="6"/>
            </a:pPr>
            <a:r>
              <a:rPr lang="en-US" sz="900" dirty="0">
                <a:ea typeface="Verdana" pitchFamily="34" charset="0"/>
                <a:cs typeface="Verdana" pitchFamily="34" charset="0"/>
              </a:rPr>
              <a:t>Server validates AC.  If valid, issues Access Token (AT) and optional Refresh Token (RT)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10DC26-831B-416D-8262-F6A4B74922DF}"/>
              </a:ext>
            </a:extLst>
          </p:cNvPr>
          <p:cNvSpPr/>
          <p:nvPr/>
        </p:nvSpPr>
        <p:spPr>
          <a:xfrm>
            <a:off x="4809666" y="2967917"/>
            <a:ext cx="463882" cy="19202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Refresh Token</a:t>
            </a:r>
          </a:p>
        </p:txBody>
      </p:sp>
      <p:sp>
        <p:nvSpPr>
          <p:cNvPr id="40" name="Oval Callout 20">
            <a:extLst>
              <a:ext uri="{FF2B5EF4-FFF2-40B4-BE49-F238E27FC236}">
                <a16:creationId xmlns:a16="http://schemas.microsoft.com/office/drawing/2014/main" id="{3DB10897-0877-4ABF-9BA1-A3F803EFE03C}"/>
              </a:ext>
            </a:extLst>
          </p:cNvPr>
          <p:cNvSpPr/>
          <p:nvPr/>
        </p:nvSpPr>
        <p:spPr>
          <a:xfrm>
            <a:off x="4571010" y="2104052"/>
            <a:ext cx="438336" cy="333786"/>
          </a:xfrm>
          <a:prstGeom prst="wedgeEllipseCallou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OK!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0BFCB3-9A7D-4E2D-8809-ACB74420F525}"/>
              </a:ext>
            </a:extLst>
          </p:cNvPr>
          <p:cNvSpPr/>
          <p:nvPr/>
        </p:nvSpPr>
        <p:spPr>
          <a:xfrm>
            <a:off x="5178029" y="2220830"/>
            <a:ext cx="754533" cy="245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5" dirty="0">
                <a:solidFill>
                  <a:schemeClr val="tx1"/>
                </a:solidFill>
              </a:rPr>
              <a:t>Authorization Code</a:t>
            </a:r>
          </a:p>
        </p:txBody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3A53FDFE-7A9E-4AE0-84C1-2156CEF2C525}"/>
              </a:ext>
            </a:extLst>
          </p:cNvPr>
          <p:cNvSpPr/>
          <p:nvPr/>
        </p:nvSpPr>
        <p:spPr>
          <a:xfrm>
            <a:off x="5355844" y="2783243"/>
            <a:ext cx="2173986" cy="949126"/>
          </a:xfrm>
          <a:custGeom>
            <a:avLst/>
            <a:gdLst>
              <a:gd name="connsiteX0" fmla="*/ 3099816 w 3099816"/>
              <a:gd name="connsiteY0" fmla="*/ 519405 h 921741"/>
              <a:gd name="connsiteX1" fmla="*/ 2386584 w 3099816"/>
              <a:gd name="connsiteY1" fmla="*/ 71349 h 921741"/>
              <a:gd name="connsiteX2" fmla="*/ 493776 w 3099816"/>
              <a:gd name="connsiteY2" fmla="*/ 89637 h 921741"/>
              <a:gd name="connsiteX3" fmla="*/ 0 w 3099816"/>
              <a:gd name="connsiteY3" fmla="*/ 921741 h 92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816" h="921741">
                <a:moveTo>
                  <a:pt x="3099816" y="519405"/>
                </a:moveTo>
                <a:cubicBezTo>
                  <a:pt x="2960370" y="331191"/>
                  <a:pt x="2820924" y="142977"/>
                  <a:pt x="2386584" y="71349"/>
                </a:cubicBezTo>
                <a:cubicBezTo>
                  <a:pt x="1952244" y="-279"/>
                  <a:pt x="891540" y="-52095"/>
                  <a:pt x="493776" y="89637"/>
                </a:cubicBezTo>
                <a:cubicBezTo>
                  <a:pt x="96012" y="231369"/>
                  <a:pt x="143256" y="741909"/>
                  <a:pt x="0" y="92174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BFABA8-7413-4604-8562-FF2130CC8D76}"/>
              </a:ext>
            </a:extLst>
          </p:cNvPr>
          <p:cNvSpPr/>
          <p:nvPr/>
        </p:nvSpPr>
        <p:spPr>
          <a:xfrm>
            <a:off x="7199773" y="3920033"/>
            <a:ext cx="458375" cy="176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CC2649-9A28-4451-A480-6C044E84D1DC}"/>
              </a:ext>
            </a:extLst>
          </p:cNvPr>
          <p:cNvSpPr txBox="1"/>
          <p:nvPr/>
        </p:nvSpPr>
        <p:spPr>
          <a:xfrm>
            <a:off x="1443755" y="4085191"/>
            <a:ext cx="2313420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50"/>
              </a:spcAft>
              <a:buFont typeface="+mj-lt"/>
              <a:buAutoNum type="arabicPeriod" startAt="7"/>
            </a:pPr>
            <a:r>
              <a:rPr lang="en-US" sz="900" dirty="0">
                <a:ea typeface="Verdana" pitchFamily="34" charset="0"/>
                <a:cs typeface="Verdana" pitchFamily="34" charset="0"/>
              </a:rPr>
              <a:t>Client accesses Protected REST API, passing AT as proof of authorization. Same AT used for INTERAPI Communication</a:t>
            </a:r>
          </a:p>
          <a:p>
            <a:pPr marL="171450" indent="-171450">
              <a:spcAft>
                <a:spcPts val="450"/>
              </a:spcAft>
              <a:buFont typeface="+mj-lt"/>
              <a:buAutoNum type="arabicPeriod" startAt="7"/>
            </a:pPr>
            <a:endParaRPr lang="en-US" sz="9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512CF5-CDF6-4945-B60A-86FC8D41FF36}"/>
              </a:ext>
            </a:extLst>
          </p:cNvPr>
          <p:cNvSpPr/>
          <p:nvPr/>
        </p:nvSpPr>
        <p:spPr>
          <a:xfrm rot="10800000" flipV="1">
            <a:off x="4353792" y="2962509"/>
            <a:ext cx="438335" cy="201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C6BE8B-118F-47B9-8187-5DC0ED612DE8}"/>
              </a:ext>
            </a:extLst>
          </p:cNvPr>
          <p:cNvSpPr txBox="1"/>
          <p:nvPr/>
        </p:nvSpPr>
        <p:spPr>
          <a:xfrm>
            <a:off x="1433961" y="4728157"/>
            <a:ext cx="22389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50"/>
              </a:spcAft>
              <a:buFont typeface="+mj-lt"/>
              <a:buAutoNum type="arabicPeriod" startAt="8"/>
            </a:pPr>
            <a:r>
              <a:rPr lang="en-US" sz="900" dirty="0">
                <a:ea typeface="Verdana" pitchFamily="34" charset="0"/>
                <a:cs typeface="Verdana" pitchFamily="34" charset="0"/>
              </a:rPr>
              <a:t>Client can use optional Refresh Token to obtain a new Access Token when AT expires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143E5E-7A99-4F9C-84E0-8C57A55D0895}"/>
              </a:ext>
            </a:extLst>
          </p:cNvPr>
          <p:cNvSpPr/>
          <p:nvPr/>
        </p:nvSpPr>
        <p:spPr>
          <a:xfrm>
            <a:off x="4353792" y="1801368"/>
            <a:ext cx="547392" cy="242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0.16849 3.33333E-6 C 0.24427 3.33333E-6 0.33815 0.07199 0.33815 0.13078 L 0.33815 0.26481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1" y="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15 0.26481 L -0.0125 0.03078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9" y="-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13711 2.22222E-6 C 0.19896 2.22222E-6 0.27552 0.05648 0.27552 0.10301 L 0.27552 0.20764 " pathEditMode="relative" rAng="0" ptsTypes="AAAA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1037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13581 7.40741E-7 C 0.19688 7.40741E-7 0.27331 0.05579 0.27331 0.10278 L 0.27331 0.20764 " pathEditMode="relative" rAng="0" ptsTypes="AAAA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0483 -0.19259 C -0.05859 -0.2368 -0.07369 -0.25972 -0.08932 -0.25972 C -0.10742 -0.25972 -0.12174 -0.2368 -0.1319 -0.19259 L -0.17994 -7.40741E-7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1298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/>
      <p:bldP spid="31" grpId="0"/>
      <p:bldP spid="32" grpId="0" animBg="1"/>
      <p:bldP spid="32" grpId="1" animBg="1"/>
      <p:bldP spid="33" grpId="0"/>
      <p:bldP spid="34" grpId="0"/>
      <p:bldP spid="35" grpId="0" animBg="1"/>
      <p:bldP spid="35" grpId="1" animBg="1"/>
      <p:bldP spid="36" grpId="0"/>
      <p:bldP spid="37" grpId="0" animBg="1"/>
      <p:bldP spid="37" grpId="1" animBg="1"/>
      <p:bldP spid="38" grpId="0"/>
      <p:bldP spid="39" grpId="0" animBg="1"/>
      <p:bldP spid="39" grpId="1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1" grpId="3" animBg="1"/>
      <p:bldP spid="42" grpId="0" animBg="1"/>
      <p:bldP spid="43" grpId="0" animBg="1"/>
      <p:bldP spid="43" grpId="1" animBg="1"/>
      <p:bldP spid="44" grpId="0"/>
      <p:bldP spid="45" grpId="0" animBg="1"/>
      <p:bldP spid="45" grpId="1" animBg="1"/>
      <p:bldP spid="4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Kelkar, Nandan</dc:creator>
  <cp:lastModifiedBy>Kelkar, Nandan</cp:lastModifiedBy>
  <cp:revision>2</cp:revision>
  <dcterms:created xsi:type="dcterms:W3CDTF">2019-08-20T09:55:24Z</dcterms:created>
  <dcterms:modified xsi:type="dcterms:W3CDTF">2019-08-20T10:05:50Z</dcterms:modified>
</cp:coreProperties>
</file>