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83" r:id="rId18"/>
    <p:sldId id="274" r:id="rId19"/>
    <p:sldId id="275" r:id="rId20"/>
    <p:sldId id="276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279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84" y="-1428"/>
      </p:cViewPr>
      <p:guideLst>
        <p:guide orient="horz" pos="2160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mtClean="0"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fld id="{3FE94283-FC5D-4470-891E-7ADED7C87BE9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276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6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 Light" panose="020B0502040204020203" pitchFamily="34" charset="-122"/>
              </a:rPr>
              <a:t>单击此处编辑母版文本样式</a:t>
            </a:r>
            <a:endParaRPr lang="zh-CN" altLang="zh-CN" sz="1200" dirty="0">
              <a:ea typeface="微软雅黑 Light" panose="020B0502040204020203" pitchFamily="34" charset="-122"/>
            </a:endParaRP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 Light" panose="020B0502040204020203" pitchFamily="34" charset="-122"/>
              </a:rPr>
              <a:t>第二级</a:t>
            </a:r>
            <a:endParaRPr lang="zh-CN" altLang="zh-CN" sz="1200" dirty="0">
              <a:ea typeface="微软雅黑 Light" panose="020B0502040204020203" pitchFamily="34" charset="-122"/>
            </a:endParaRP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 Light" panose="020B0502040204020203" pitchFamily="34" charset="-122"/>
              </a:rPr>
              <a:t>第三级</a:t>
            </a:r>
            <a:endParaRPr lang="zh-CN" altLang="zh-CN" sz="1200" dirty="0">
              <a:ea typeface="微软雅黑 Light" panose="020B0502040204020203" pitchFamily="34" charset="-122"/>
            </a:endParaRP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 Light" panose="020B0502040204020203" pitchFamily="34" charset="-122"/>
              </a:rPr>
              <a:t>第四级</a:t>
            </a:r>
            <a:endParaRPr lang="zh-CN" altLang="zh-CN" sz="1200" dirty="0">
              <a:ea typeface="微软雅黑 Light" panose="020B0502040204020203" pitchFamily="34" charset="-122"/>
            </a:endParaRP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 Light" panose="020B0502040204020203" pitchFamily="34" charset="-122"/>
              </a:rPr>
              <a:t>第五级</a:t>
            </a:r>
            <a:endParaRPr lang="zh-CN" altLang="zh-CN" sz="1200" dirty="0">
              <a:ea typeface="微软雅黑 Light" panose="020B0502040204020203" pitchFamily="34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>
                <a:ea typeface="微软雅黑 Light" panose="020B0502040204020203" pitchFamily="34" charset="-122"/>
              </a:defRPr>
            </a:lvl1pPr>
          </a:lstStyle>
          <a:p>
            <a:fld id="{7FC76479-D435-4C11-AEC7-F2333278C548}" type="slidenum">
              <a:rPr lang="zh-CN" altLang="en-US" smtClean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FE94283-FC5D-4470-891E-7ADED7C87BE9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76479-D435-4C11-AEC7-F2333278C548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0" cy="729837250"/>
          </a:xfrm>
          <a:ln>
            <a:solidFill>
              <a:srgbClr val="000000"/>
            </a:solidFill>
            <a:miter lim="800000"/>
          </a:ln>
        </p:spPr>
      </p:sp>
      <p:sp>
        <p:nvSpPr>
          <p:cNvPr id="2867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微软雅黑 Light" panose="020B0502040204020203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E30F8-2F4D-47C6-8AF4-A7F87FC7CFC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8038F-C93A-40A5-B797-35895AE0894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7EF13-D795-45B6-BBD8-D2CA17388C3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A3DC6-0B1E-41FB-8EA3-FF69F5434C4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F998B-B977-4C6B-8F3E-5C280BB6802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E0B0-1BDF-4CC0-BFEF-5380A737F68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160AD-5206-4E00-B5E5-1C8BC7160F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3A9E6-1CEF-4936-82CC-12938192741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EFF80-9D8F-4662-8EB6-0A86EDD90759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E466D-8C22-4060-942A-EC3CF97C895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63AD8-9E0C-4ACA-BC68-D4019353F22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E70E1-91E9-4A8D-8113-2E93678A165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25DBA-1727-421E-AB0E-27845A23744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D95E7-C905-4A81-9B00-6A3553CF5A2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1D0DB-36C1-4AB0-B9A2-70F373E5B9E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EA156-E6CE-43C1-8C36-68AC3849622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195CD-DB93-4CC5-B545-5E3EA250906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C33C-41EE-4E30-BC86-9B4BCB37E05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4F5AC-C9F8-4BB0-8640-4C3FD1B19E2F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A1AA0-811E-47D0-94AC-823A5780EA2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9CD30-0C3E-41E5-9E4F-F7C840ACECB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B3A61-0467-4708-B487-76EC2E31F86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 smtClean="0">
                <a:sym typeface="Calibri Light" panose="020F0302020204030204" pitchFamily="34" charset="0"/>
              </a:rPr>
              <a:t>单击此处编辑母版标题样式</a:t>
            </a:r>
            <a:endParaRPr lang="zh-CN" altLang="zh-CN" dirty="0" smtClean="0">
              <a:sym typeface="Calibri Light" panose="020F03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 smtClean="0">
                <a:sym typeface="Calibri" panose="020F0502020204030204" pitchFamily="34" charset="0"/>
              </a:rPr>
              <a:t>单击此处编辑母版文本样式</a:t>
            </a:r>
            <a:endParaRPr lang="zh-CN" altLang="zh-CN" dirty="0" smtClean="0">
              <a:sym typeface="Calibri" panose="020F0502020204030204" pitchFamily="34" charset="0"/>
            </a:endParaRPr>
          </a:p>
          <a:p>
            <a:pPr lvl="1"/>
            <a:r>
              <a:rPr lang="zh-CN" altLang="zh-CN" dirty="0" smtClean="0">
                <a:sym typeface="Calibri" panose="020F0502020204030204" pitchFamily="34" charset="0"/>
              </a:rPr>
              <a:t>第二级</a:t>
            </a:r>
            <a:endParaRPr lang="zh-CN" altLang="zh-CN" dirty="0" smtClean="0">
              <a:sym typeface="Calibri" panose="020F0502020204030204" pitchFamily="34" charset="0"/>
            </a:endParaRPr>
          </a:p>
          <a:p>
            <a:pPr lvl="2"/>
            <a:r>
              <a:rPr lang="zh-CN" altLang="zh-CN" dirty="0" smtClean="0">
                <a:sym typeface="Calibri" panose="020F0502020204030204" pitchFamily="34" charset="0"/>
              </a:rPr>
              <a:t>第三级</a:t>
            </a:r>
            <a:endParaRPr lang="zh-CN" altLang="zh-CN" dirty="0" smtClean="0">
              <a:sym typeface="Calibri" panose="020F0502020204030204" pitchFamily="34" charset="0"/>
            </a:endParaRPr>
          </a:p>
          <a:p>
            <a:pPr lvl="3"/>
            <a:r>
              <a:rPr lang="zh-CN" altLang="zh-CN" dirty="0" smtClean="0">
                <a:sym typeface="Calibri" panose="020F0502020204030204" pitchFamily="34" charset="0"/>
              </a:rPr>
              <a:t>第四级</a:t>
            </a:r>
            <a:endParaRPr lang="zh-CN" altLang="zh-CN" dirty="0" smtClean="0">
              <a:sym typeface="Calibri" panose="020F0502020204030204" pitchFamily="34" charset="0"/>
            </a:endParaRPr>
          </a:p>
          <a:p>
            <a:pPr lvl="4"/>
            <a:r>
              <a:rPr lang="zh-CN" altLang="zh-CN" dirty="0" smtClean="0">
                <a:sym typeface="Calibri" panose="020F0502020204030204" pitchFamily="34" charset="0"/>
              </a:rPr>
              <a:t>第五级</a:t>
            </a:r>
            <a:endParaRPr lang="zh-CN" altLang="zh-CN" dirty="0" smtClean="0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fld id="{75E85FE5-767D-41FB-8018-C1F0E450C888}" type="datetime1">
              <a:rPr lang="zh-CN" altLang="en-US" smtClean="0"/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fld id="{B399BB89-5F07-409E-8345-7C25E030DE91}" type="slidenum">
              <a:rPr lang="zh-CN" altLang="en-US" smtClean="0"/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2" cstate="screen"/>
          <a:srcRect t="15106" b="223"/>
          <a:stretch>
            <a:fillRect/>
          </a:stretch>
        </p:blipFill>
        <p:spPr bwMode="auto">
          <a:xfrm>
            <a:off x="0" y="0"/>
            <a:ext cx="12192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微软雅黑 Light" panose="020B0502040204020203" pitchFamily="34" charset="-122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 Light" panose="020B0502040204020203" pitchFamily="34" charset="-122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微软雅黑 Light" panose="020B0502040204020203" pitchFamily="34" charset="-122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微软雅黑 Light" panose="020B0502040204020203" pitchFamily="34" charset="-122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1" cstate="screen"/>
          <a:srcRect b="15564"/>
          <a:stretch>
            <a:fillRect/>
          </a:stretch>
        </p:blipFill>
        <p:spPr bwMode="auto">
          <a:xfrm>
            <a:off x="0" y="0"/>
            <a:ext cx="12192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矩形 7"/>
          <p:cNvSpPr>
            <a:spLocks noChangeArrowheads="1"/>
          </p:cNvSpPr>
          <p:nvPr/>
        </p:nvSpPr>
        <p:spPr bwMode="auto">
          <a:xfrm>
            <a:off x="4429761" y="5865813"/>
            <a:ext cx="1198880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</a:t>
            </a:r>
            <a:r>
              <a:rPr lang="zh-CN" altLang="en-US" sz="2000" dirty="0" smtClean="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zh-CN" altLang="en-US" sz="2000" dirty="0" smtClean="0">
              <a:solidFill>
                <a:srgbClr val="084C7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8"/>
          <p:cNvSpPr>
            <a:spLocks noChangeArrowheads="1"/>
          </p:cNvSpPr>
          <p:nvPr/>
        </p:nvSpPr>
        <p:spPr bwMode="auto">
          <a:xfrm>
            <a:off x="6622892" y="5865813"/>
            <a:ext cx="944880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时间：</a:t>
            </a:r>
            <a:endParaRPr lang="zh-CN" altLang="en-US" sz="2000">
              <a:solidFill>
                <a:srgbClr val="084C7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4" name="Oval 5"/>
          <p:cNvSpPr>
            <a:spLocks noChangeArrowheads="1"/>
          </p:cNvSpPr>
          <p:nvPr/>
        </p:nvSpPr>
        <p:spPr bwMode="auto">
          <a:xfrm>
            <a:off x="3984625" y="730250"/>
            <a:ext cx="361950" cy="361950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55" name="Freeform 6"/>
          <p:cNvSpPr>
            <a:spLocks noChangeArrowheads="1"/>
          </p:cNvSpPr>
          <p:nvPr/>
        </p:nvSpPr>
        <p:spPr bwMode="auto">
          <a:xfrm>
            <a:off x="6819900" y="3246438"/>
            <a:ext cx="409575" cy="409575"/>
          </a:xfrm>
          <a:custGeom>
            <a:avLst/>
            <a:gdLst>
              <a:gd name="T0" fmla="*/ 329935 w 36"/>
              <a:gd name="T1" fmla="*/ 329935 h 36"/>
              <a:gd name="T2" fmla="*/ 79640 w 36"/>
              <a:gd name="T3" fmla="*/ 329935 h 36"/>
              <a:gd name="T4" fmla="*/ 79640 w 36"/>
              <a:gd name="T5" fmla="*/ 79640 h 36"/>
              <a:gd name="T6" fmla="*/ 329935 w 36"/>
              <a:gd name="T7" fmla="*/ 79640 h 36"/>
              <a:gd name="T8" fmla="*/ 329935 w 36"/>
              <a:gd name="T9" fmla="*/ 329935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29" y="29"/>
                </a:moveTo>
                <a:cubicBezTo>
                  <a:pt x="23" y="36"/>
                  <a:pt x="13" y="36"/>
                  <a:pt x="7" y="29"/>
                </a:cubicBezTo>
                <a:cubicBezTo>
                  <a:pt x="0" y="23"/>
                  <a:pt x="0" y="13"/>
                  <a:pt x="7" y="7"/>
                </a:cubicBezTo>
                <a:cubicBezTo>
                  <a:pt x="13" y="0"/>
                  <a:pt x="23" y="0"/>
                  <a:pt x="29" y="7"/>
                </a:cubicBezTo>
                <a:cubicBezTo>
                  <a:pt x="36" y="13"/>
                  <a:pt x="36" y="23"/>
                  <a:pt x="29" y="29"/>
                </a:cubicBezTo>
                <a:close/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5027613" y="501650"/>
            <a:ext cx="90487" cy="90488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6753225" y="411163"/>
            <a:ext cx="90488" cy="90487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58" name="Oval 9"/>
          <p:cNvSpPr>
            <a:spLocks noChangeArrowheads="1"/>
          </p:cNvSpPr>
          <p:nvPr/>
        </p:nvSpPr>
        <p:spPr bwMode="auto">
          <a:xfrm>
            <a:off x="4213225" y="1593850"/>
            <a:ext cx="90488" cy="90488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59" name="Oval 10"/>
          <p:cNvSpPr>
            <a:spLocks noChangeArrowheads="1"/>
          </p:cNvSpPr>
          <p:nvPr/>
        </p:nvSpPr>
        <p:spPr bwMode="auto">
          <a:xfrm>
            <a:off x="5165725" y="4175125"/>
            <a:ext cx="92075" cy="9207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60" name="Oval 11"/>
          <p:cNvSpPr>
            <a:spLocks noChangeArrowheads="1"/>
          </p:cNvSpPr>
          <p:nvPr/>
        </p:nvSpPr>
        <p:spPr bwMode="auto">
          <a:xfrm>
            <a:off x="3984625" y="3541713"/>
            <a:ext cx="542925" cy="544512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61" name="Oval 12"/>
          <p:cNvSpPr>
            <a:spLocks noChangeArrowheads="1"/>
          </p:cNvSpPr>
          <p:nvPr/>
        </p:nvSpPr>
        <p:spPr bwMode="auto">
          <a:xfrm>
            <a:off x="7067550" y="363538"/>
            <a:ext cx="728663" cy="728662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62" name="Freeform 13"/>
          <p:cNvSpPr>
            <a:spLocks noChangeArrowheads="1"/>
          </p:cNvSpPr>
          <p:nvPr/>
        </p:nvSpPr>
        <p:spPr bwMode="auto">
          <a:xfrm>
            <a:off x="6072188" y="1011238"/>
            <a:ext cx="2087562" cy="3436937"/>
          </a:xfrm>
          <a:custGeom>
            <a:avLst/>
            <a:gdLst>
              <a:gd name="T0" fmla="*/ 1588362 w 184"/>
              <a:gd name="T1" fmla="*/ 0 h 303"/>
              <a:gd name="T2" fmla="*/ 2087562 w 184"/>
              <a:gd name="T3" fmla="*/ 1349820 h 303"/>
              <a:gd name="T4" fmla="*/ 0 w 184"/>
              <a:gd name="T5" fmla="*/ 3436937 h 303"/>
              <a:gd name="T6" fmla="*/ 0 60000 65536"/>
              <a:gd name="T7" fmla="*/ 0 60000 65536"/>
              <a:gd name="T8" fmla="*/ 0 60000 65536"/>
              <a:gd name="T9" fmla="*/ 0 w 184"/>
              <a:gd name="T10" fmla="*/ 0 h 303"/>
              <a:gd name="T11" fmla="*/ 184 w 184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303">
                <a:moveTo>
                  <a:pt x="140" y="0"/>
                </a:moveTo>
                <a:cubicBezTo>
                  <a:pt x="168" y="32"/>
                  <a:pt x="184" y="74"/>
                  <a:pt x="184" y="119"/>
                </a:cubicBezTo>
                <a:cubicBezTo>
                  <a:pt x="184" y="221"/>
                  <a:pt x="102" y="303"/>
                  <a:pt x="0" y="303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63" name="Freeform 14"/>
          <p:cNvSpPr>
            <a:spLocks noChangeArrowheads="1"/>
          </p:cNvSpPr>
          <p:nvPr/>
        </p:nvSpPr>
        <p:spPr bwMode="auto">
          <a:xfrm>
            <a:off x="4984750" y="2360613"/>
            <a:ext cx="9525" cy="147637"/>
          </a:xfrm>
          <a:custGeom>
            <a:avLst/>
            <a:gdLst>
              <a:gd name="T0" fmla="*/ 9525 w 1"/>
              <a:gd name="T1" fmla="*/ 147637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64" name="Freeform 15"/>
          <p:cNvSpPr>
            <a:spLocks noChangeArrowheads="1"/>
          </p:cNvSpPr>
          <p:nvPr/>
        </p:nvSpPr>
        <p:spPr bwMode="auto">
          <a:xfrm>
            <a:off x="5060950" y="1330325"/>
            <a:ext cx="658813" cy="625475"/>
          </a:xfrm>
          <a:custGeom>
            <a:avLst/>
            <a:gdLst>
              <a:gd name="T0" fmla="*/ 0 w 58"/>
              <a:gd name="T1" fmla="*/ 625475 h 55"/>
              <a:gd name="T2" fmla="*/ 658813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65" name="Freeform 16"/>
          <p:cNvSpPr>
            <a:spLocks noChangeArrowheads="1"/>
          </p:cNvSpPr>
          <p:nvPr/>
        </p:nvSpPr>
        <p:spPr bwMode="auto">
          <a:xfrm>
            <a:off x="4618038" y="911225"/>
            <a:ext cx="2906712" cy="2901950"/>
          </a:xfrm>
          <a:custGeom>
            <a:avLst/>
            <a:gdLst>
              <a:gd name="T0" fmla="*/ 2270869 w 256"/>
              <a:gd name="T1" fmla="*/ 2652564 h 256"/>
              <a:gd name="T2" fmla="*/ 1453356 w 256"/>
              <a:gd name="T3" fmla="*/ 2901950 h 256"/>
              <a:gd name="T4" fmla="*/ 0 w 256"/>
              <a:gd name="T5" fmla="*/ 1450975 h 256"/>
              <a:gd name="T6" fmla="*/ 1453356 w 256"/>
              <a:gd name="T7" fmla="*/ 0 h 256"/>
              <a:gd name="T8" fmla="*/ 2906712 w 256"/>
              <a:gd name="T9" fmla="*/ 1450975 h 256"/>
              <a:gd name="T10" fmla="*/ 2543373 w 256"/>
              <a:gd name="T11" fmla="*/ 2414513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200" y="234"/>
                </a:moveTo>
                <a:cubicBezTo>
                  <a:pt x="179" y="248"/>
                  <a:pt x="155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61"/>
                  <a:pt x="244" y="190"/>
                  <a:pt x="224" y="213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66" name="文本框 25"/>
          <p:cNvSpPr>
            <a:spLocks noChangeArrowheads="1"/>
          </p:cNvSpPr>
          <p:nvPr/>
        </p:nvSpPr>
        <p:spPr bwMode="auto">
          <a:xfrm>
            <a:off x="2931478" y="4524693"/>
            <a:ext cx="62788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流媒体服务器调查报告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68" name="直接连接符 27"/>
          <p:cNvSpPr>
            <a:spLocks noChangeShapeType="1"/>
          </p:cNvSpPr>
          <p:nvPr/>
        </p:nvSpPr>
        <p:spPr bwMode="auto">
          <a:xfrm>
            <a:off x="3676650" y="5430838"/>
            <a:ext cx="48101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矩形 1"/>
          <p:cNvSpPr>
            <a:spLocks noChangeArrowheads="1"/>
          </p:cNvSpPr>
          <p:nvPr/>
        </p:nvSpPr>
        <p:spPr bwMode="auto">
          <a:xfrm>
            <a:off x="1233488" y="352425"/>
            <a:ext cx="1244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RTMP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349" name="组合 22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4350" name="文本框 23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1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352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353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354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355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pic>
        <p:nvPicPr>
          <p:cNvPr id="3" name="图片 2" descr="RTM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270" y="929640"/>
            <a:ext cx="8632825" cy="5387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95395" y="6316980"/>
            <a:ext cx="3131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            握手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32140" y="3650615"/>
            <a:ext cx="3056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    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5" name="矩形 1"/>
          <p:cNvSpPr>
            <a:spLocks noChangeArrowheads="1"/>
          </p:cNvSpPr>
          <p:nvPr/>
        </p:nvSpPr>
        <p:spPr bwMode="auto">
          <a:xfrm>
            <a:off x="1233488" y="352425"/>
            <a:ext cx="1244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RTMP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376" name="组合 23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5377" name="文本框 24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78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379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5380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5381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382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pic>
        <p:nvPicPr>
          <p:cNvPr id="4" name="图片 3" descr="块格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1436370"/>
            <a:ext cx="9707880" cy="20554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3615" y="3811270"/>
            <a:ext cx="24536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  <a:sym typeface="+mn-ea"/>
              </a:rPr>
              <a:t>压缩包块格式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445" y="283845"/>
            <a:ext cx="10515600" cy="1325563"/>
          </a:xfrm>
        </p:spPr>
        <p:txBody>
          <a:bodyPr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HLS</a:t>
            </a:r>
            <a:b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CN" altLang="en-US"/>
          </a:p>
        </p:txBody>
      </p:sp>
      <p:grpSp>
        <p:nvGrpSpPr>
          <p:cNvPr id="15376" name="组合 23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5377" name="文本框 24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78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379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5380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5381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382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pic>
        <p:nvPicPr>
          <p:cNvPr id="5" name="图片 4" descr="HLS点直播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075" y="952500"/>
            <a:ext cx="9068435" cy="49383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"/>
          <p:cNvGrpSpPr/>
          <p:nvPr/>
        </p:nvGrpSpPr>
        <p:grpSpPr bwMode="auto">
          <a:xfrm>
            <a:off x="4132263" y="765175"/>
            <a:ext cx="3927475" cy="3843338"/>
            <a:chOff x="0" y="0"/>
            <a:chExt cx="1390650" cy="1360488"/>
          </a:xfrm>
        </p:grpSpPr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39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39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40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16387" name="文本框 17"/>
          <p:cNvSpPr>
            <a:spLocks noChangeArrowheads="1"/>
          </p:cNvSpPr>
          <p:nvPr/>
        </p:nvSpPr>
        <p:spPr bwMode="auto">
          <a:xfrm>
            <a:off x="5334000" y="1320800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8" name="矩形 1"/>
          <p:cNvSpPr>
            <a:spLocks noChangeArrowheads="1"/>
          </p:cNvSpPr>
          <p:nvPr/>
        </p:nvSpPr>
        <p:spPr bwMode="auto">
          <a:xfrm>
            <a:off x="2155825" y="4822825"/>
            <a:ext cx="656844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流媒体服务器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3738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主流流媒体服务器对比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graphicFrame>
        <p:nvGraphicFramePr>
          <p:cNvPr id="2" name="表格 1"/>
          <p:cNvGraphicFramePr/>
          <p:nvPr/>
        </p:nvGraphicFramePr>
        <p:xfrm>
          <a:off x="1233805" y="1704340"/>
          <a:ext cx="9389745" cy="486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915"/>
                <a:gridCol w="3129915"/>
                <a:gridCol w="3129915"/>
              </a:tblGrid>
              <a:tr h="9734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973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FMS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Adobe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商业级、性能一般、</a:t>
                      </a:r>
                      <a:r>
                        <a:rPr lang="en-US" altLang="zh-CN"/>
                        <a:t>License</a:t>
                      </a:r>
                      <a:r>
                        <a:rPr lang="zh-CN" altLang="en-US"/>
                        <a:t>较贵</a:t>
                      </a:r>
                      <a:endParaRPr lang="zh-CN" altLang="en-US"/>
                    </a:p>
                  </a:txBody>
                  <a:tcPr/>
                </a:tc>
              </a:tr>
              <a:tr h="973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Wowza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Wowza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商业级、性能较</a:t>
                      </a:r>
                      <a:r>
                        <a:rPr lang="en-US" altLang="zh-CN"/>
                        <a:t>FMS</a:t>
                      </a:r>
                      <a:r>
                        <a:rPr lang="zh-CN" altLang="en-US"/>
                        <a:t>稍好</a:t>
                      </a:r>
                      <a:endParaRPr lang="zh-CN" altLang="en-US"/>
                    </a:p>
                  </a:txBody>
                  <a:tcPr/>
                </a:tc>
              </a:tr>
              <a:tr h="973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Helix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Real Networks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商业级、功能支持多、性能一般</a:t>
                      </a:r>
                      <a:endParaRPr lang="zh-CN" altLang="en-US"/>
                    </a:p>
                  </a:txBody>
                  <a:tcPr/>
                </a:tc>
              </a:tr>
              <a:tr h="973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观止云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商业级、性能高、功能支持多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33805" y="1158875"/>
            <a:ext cx="3958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常见的商用流媒体服务器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3738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主流流媒体服务器对比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33805" y="1158875"/>
            <a:ext cx="3958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常用的开源流媒体服务器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233170" y="1619885"/>
          <a:ext cx="9128760" cy="51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380"/>
                <a:gridCol w="4564380"/>
              </a:tblGrid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Red5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性能差、配置复杂</a:t>
                      </a: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Crtmp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性能高、但功能支持较少</a:t>
                      </a: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Nginx-RTMP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性能高、</a:t>
                      </a:r>
                      <a:r>
                        <a:rPr lang="en-US" altLang="zh-CN"/>
                        <a:t>Nginx</a:t>
                      </a:r>
                      <a:r>
                        <a:rPr lang="zh-CN" altLang="en-US"/>
                        <a:t>的一个插件、应用较广泛</a:t>
                      </a: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性能高、配置简单、</a:t>
                      </a:r>
                      <a:r>
                        <a:rPr lang="en-US" altLang="zh-CN"/>
                        <a:t>CDN</a:t>
                      </a:r>
                      <a:r>
                        <a:rPr lang="zh-CN" altLang="en-US"/>
                        <a:t>支持好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EasyNVR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性能高、配置简单、多场景多终端支持</a:t>
                      </a: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EasyHLS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性能高、配置简单、多场景多终端支持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3"/>
          <p:cNvGrpSpPr/>
          <p:nvPr/>
        </p:nvGrpSpPr>
        <p:grpSpPr bwMode="auto">
          <a:xfrm>
            <a:off x="4132263" y="822325"/>
            <a:ext cx="3927475" cy="3843338"/>
            <a:chOff x="0" y="0"/>
            <a:chExt cx="1390650" cy="1360488"/>
          </a:xfrm>
        </p:grpSpPr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151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151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151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151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152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1507" name="文本框 17"/>
          <p:cNvSpPr>
            <a:spLocks noChangeArrowheads="1"/>
          </p:cNvSpPr>
          <p:nvPr/>
        </p:nvSpPr>
        <p:spPr bwMode="auto">
          <a:xfrm>
            <a:off x="5334000" y="1377950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1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8" name="矩形 1"/>
          <p:cNvSpPr>
            <a:spLocks noChangeArrowheads="1"/>
          </p:cNvSpPr>
          <p:nvPr/>
        </p:nvSpPr>
        <p:spPr bwMode="auto">
          <a:xfrm>
            <a:off x="2155825" y="4879975"/>
            <a:ext cx="754761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EasyNVR</a:t>
            </a:r>
            <a:r>
              <a: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EasyHLS</a:t>
            </a:r>
            <a:endParaRPr lang="en-US" altLang="zh-CN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矩形 1"/>
          <p:cNvSpPr>
            <a:spLocks noChangeArrowheads="1"/>
          </p:cNvSpPr>
          <p:nvPr/>
        </p:nvSpPr>
        <p:spPr bwMode="auto">
          <a:xfrm>
            <a:off x="1233488" y="352425"/>
            <a:ext cx="1774825" cy="95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EasyNVR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ts val="1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538" name="组合 21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22539" name="文本框 22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540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2541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542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543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2544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33805" y="1463675"/>
            <a:ext cx="9959975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EasyNVR</a:t>
            </a:r>
            <a:r>
              <a:rPr lang="zh-CN" altLang="en-US">
                <a:solidFill>
                  <a:schemeClr val="bg1"/>
                </a:solidFill>
              </a:rPr>
              <a:t>是安徽旭帆信息科技有限公司开发的一款开源流媒体服务器。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EasyNVR能够通过简单的网络摄像机通道配置，将传统监控行业里面的高清网络摄像机IP Camera、NVR等具有</a:t>
            </a:r>
            <a:r>
              <a:rPr lang="zh-CN" altLang="en-US">
                <a:solidFill>
                  <a:srgbClr val="FF0000"/>
                </a:solidFill>
              </a:rPr>
              <a:t>RTSP、</a:t>
            </a:r>
            <a:r>
              <a:rPr lang="en-US" altLang="zh-CN">
                <a:solidFill>
                  <a:srgbClr val="FF0000"/>
                </a:solidFill>
              </a:rPr>
              <a:t>ONVIF</a:t>
            </a:r>
            <a:r>
              <a:rPr lang="zh-CN" altLang="en-US">
                <a:solidFill>
                  <a:srgbClr val="FF0000"/>
                </a:solidFill>
              </a:rPr>
              <a:t>协议</a:t>
            </a:r>
            <a:r>
              <a:rPr lang="zh-CN" altLang="en-US">
                <a:solidFill>
                  <a:schemeClr val="bg1"/>
                </a:solidFill>
              </a:rPr>
              <a:t>输出的设备接入到EasyNVR，EasyNVR能够将这些视频源的音视频数据进行拉取，转换为</a:t>
            </a:r>
            <a:r>
              <a:rPr lang="zh-CN" altLang="en-US">
                <a:solidFill>
                  <a:srgbClr val="FF0000"/>
                </a:solidFill>
              </a:rPr>
              <a:t>RTMP/HLS</a:t>
            </a:r>
            <a:r>
              <a:rPr lang="zh-CN" altLang="en-US">
                <a:solidFill>
                  <a:schemeClr val="bg1"/>
                </a:solidFill>
              </a:rPr>
              <a:t>，进行全平台终端H5直播（Web、Android、iOS），并且EasyNVR能够将视频源的直播数据对接到第三方CDN网络，实现互联网级别的直播分发。</a:t>
            </a:r>
            <a:endParaRPr lang="zh-CN" altLang="en-US"/>
          </a:p>
          <a:p>
            <a:pPr eaLnBrk="1" latinLnBrk="0" hangingPunct="1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功能特点 ：基于纯web页面观看监控画面，访问同一个地址</a:t>
            </a:r>
            <a:endParaRPr lang="zh-CN" altLang="en-US">
              <a:solidFill>
                <a:schemeClr val="bg1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                   支持微信、QQ、支付宝等扫码工具，扫一扫直接观看</a:t>
            </a:r>
            <a:endParaRPr lang="zh-CN" altLang="en-US">
              <a:solidFill>
                <a:schemeClr val="bg1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                   </a:t>
            </a:r>
            <a:r>
              <a:rPr lang="zh-CN" altLang="en-US">
                <a:solidFill>
                  <a:srgbClr val="FF0000"/>
                </a:solidFill>
              </a:rPr>
              <a:t>无须安装任何自有插件、监控APP等，减少资源消耗</a:t>
            </a:r>
            <a:endParaRPr lang="zh-CN" altLang="en-US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                   对接自有流媒体服务器平台，不限制观看人数</a:t>
            </a:r>
            <a:endParaRPr lang="zh-CN" altLang="en-US">
              <a:solidFill>
                <a:schemeClr val="bg1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                   跨平台支持PC端、安卓端、iOS苹果端等主流终端</a:t>
            </a:r>
            <a:endParaRPr lang="zh-CN" altLang="en-US">
              <a:solidFill>
                <a:schemeClr val="bg1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                   当有访问需求推送视频流，节省资源，自由配置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矩形 1"/>
          <p:cNvSpPr>
            <a:spLocks noChangeArrowheads="1"/>
          </p:cNvSpPr>
          <p:nvPr/>
        </p:nvSpPr>
        <p:spPr bwMode="auto">
          <a:xfrm>
            <a:off x="1233488" y="352425"/>
            <a:ext cx="1774825" cy="95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EasyNVR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ts val="1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直播方案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567" name="组合 40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23568" name="文本框 41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9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0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1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2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3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pic>
        <p:nvPicPr>
          <p:cNvPr id="2" name="图片 1" descr="201706180956440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1443990"/>
            <a:ext cx="9568180" cy="4509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3100" y="6085840"/>
            <a:ext cx="1105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矩形 1"/>
          <p:cNvSpPr>
            <a:spLocks noChangeArrowheads="1"/>
          </p:cNvSpPr>
          <p:nvPr/>
        </p:nvSpPr>
        <p:spPr bwMode="auto">
          <a:xfrm>
            <a:off x="1233488" y="352425"/>
            <a:ext cx="1774825" cy="95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EasyNVR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ts val="1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直播方案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567" name="组合 40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23568" name="文本框 41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9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0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1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2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3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3100" y="6085840"/>
            <a:ext cx="1105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8090" y="1560830"/>
            <a:ext cx="97116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优点</a:t>
            </a:r>
            <a:r>
              <a:rPr lang="zh-CN" altLang="en-US" sz="2000">
                <a:solidFill>
                  <a:schemeClr val="bg1"/>
                </a:solidFill>
              </a:rPr>
              <a:t>：可以很方便的将局域网中的各个摄像头都统一的连接进入EasyNVR中。可以做到有rtsp地址EasyNVR就可以拉取到视频流来进行转发。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缺点</a:t>
            </a:r>
            <a:r>
              <a:rPr lang="zh-CN" altLang="en-US" sz="2000">
                <a:solidFill>
                  <a:schemeClr val="bg1"/>
                </a:solidFill>
              </a:rPr>
              <a:t>：端口映射较为麻烦。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采用此方案的多为小型企业和家庭个人用户，因此上行宽带不足   容易出现卡顿。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8265" y="3768725"/>
            <a:ext cx="82010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latinLnBrk="0" hangingPunct="1"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针对端口映射的解决方案</a:t>
            </a:r>
            <a:r>
              <a:rPr lang="zh-CN" altLang="en-US" sz="2000">
                <a:solidFill>
                  <a:schemeClr val="bg1"/>
                </a:solidFill>
              </a:rPr>
              <a:t>：</a:t>
            </a:r>
            <a:endParaRPr lang="zh-CN" altLang="en-US" sz="2000">
              <a:solidFill>
                <a:schemeClr val="bg1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 1.</a:t>
            </a:r>
            <a:r>
              <a:rPr lang="zh-CN" altLang="en-US" sz="2000">
                <a:solidFill>
                  <a:schemeClr val="bg1"/>
                </a:solidFill>
              </a:rPr>
              <a:t>购买域名</a:t>
            </a:r>
            <a:endParaRPr lang="zh-CN" altLang="en-US" sz="2000">
              <a:solidFill>
                <a:schemeClr val="bg1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 2.</a:t>
            </a:r>
            <a:r>
              <a:rPr lang="zh-CN" altLang="en-US" sz="2000">
                <a:solidFill>
                  <a:schemeClr val="bg1"/>
                </a:solidFill>
              </a:rPr>
              <a:t>代理服务器如花生壳等</a:t>
            </a:r>
            <a:endParaRPr lang="zh-CN" altLang="en-US" sz="2000">
              <a:solidFill>
                <a:schemeClr val="bg1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3.</a:t>
            </a:r>
            <a:r>
              <a:rPr lang="zh-CN" altLang="en-US" sz="2000">
                <a:solidFill>
                  <a:schemeClr val="bg1"/>
                </a:solidFill>
              </a:rPr>
              <a:t>内网穿透如</a:t>
            </a:r>
            <a:r>
              <a:rPr lang="en-US" altLang="zh-CN" sz="2000">
                <a:solidFill>
                  <a:schemeClr val="bg1"/>
                </a:solidFill>
              </a:rPr>
              <a:t>natapp</a:t>
            </a:r>
            <a:r>
              <a:rPr lang="zh-CN" altLang="en-US" sz="2000">
                <a:solidFill>
                  <a:schemeClr val="bg1"/>
                </a:solidFill>
              </a:rPr>
              <a:t>等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6"/>
          <p:cNvPicPr>
            <a:picLocks noChangeAspect="1" noChangeArrowheads="1"/>
          </p:cNvPicPr>
          <p:nvPr/>
        </p:nvPicPr>
        <p:blipFill>
          <a:blip r:embed="rId1" cstate="screen"/>
          <a:srcRect t="15106" b="223"/>
          <a:stretch>
            <a:fillRect/>
          </a:stretch>
        </p:blipFill>
        <p:spPr bwMode="auto">
          <a:xfrm>
            <a:off x="0" y="-13970"/>
            <a:ext cx="12192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组合 55"/>
          <p:cNvGrpSpPr/>
          <p:nvPr/>
        </p:nvGrpSpPr>
        <p:grpSpPr bwMode="auto">
          <a:xfrm>
            <a:off x="890588" y="1371600"/>
            <a:ext cx="3929062" cy="3843338"/>
            <a:chOff x="0" y="0"/>
            <a:chExt cx="1390650" cy="1360488"/>
          </a:xfrm>
        </p:grpSpPr>
        <p:sp>
          <p:nvSpPr>
            <p:cNvPr id="515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6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6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6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7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7108508" y="1198245"/>
            <a:ext cx="20669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流媒体系统 </a:t>
            </a:r>
            <a:endParaRPr lang="zh-CN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微软雅黑 Light" panose="020B0502040204020203" pitchFamily="34" charset="-122"/>
            </a:endParaRPr>
          </a:p>
        </p:txBody>
      </p:sp>
      <p:grpSp>
        <p:nvGrpSpPr>
          <p:cNvPr id="5125" name="组合 27"/>
          <p:cNvGrpSpPr/>
          <p:nvPr/>
        </p:nvGrpSpPr>
        <p:grpSpPr bwMode="auto">
          <a:xfrm>
            <a:off x="5908675" y="911225"/>
            <a:ext cx="922338" cy="1065213"/>
            <a:chOff x="0" y="0"/>
            <a:chExt cx="1179513" cy="1360488"/>
          </a:xfrm>
        </p:grpSpPr>
        <p:sp>
          <p:nvSpPr>
            <p:cNvPr id="5153" name="文本框 13"/>
            <p:cNvSpPr>
              <a:spLocks noChangeArrowheads="1"/>
            </p:cNvSpPr>
            <p:nvPr/>
          </p:nvSpPr>
          <p:spPr bwMode="auto">
            <a:xfrm>
              <a:off x="192417" y="241187"/>
              <a:ext cx="530253" cy="7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54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55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6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7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58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126" name="组合 28"/>
          <p:cNvGrpSpPr/>
          <p:nvPr/>
        </p:nvGrpSpPr>
        <p:grpSpPr bwMode="auto">
          <a:xfrm>
            <a:off x="5908675" y="2228850"/>
            <a:ext cx="922338" cy="1065213"/>
            <a:chOff x="0" y="0"/>
            <a:chExt cx="1179513" cy="1360488"/>
          </a:xfrm>
        </p:grpSpPr>
        <p:sp>
          <p:nvSpPr>
            <p:cNvPr id="5147" name="文本框 29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48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49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0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1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52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127" name="组合 35"/>
          <p:cNvGrpSpPr/>
          <p:nvPr/>
        </p:nvGrpSpPr>
        <p:grpSpPr bwMode="auto">
          <a:xfrm>
            <a:off x="5908675" y="3546475"/>
            <a:ext cx="922338" cy="1065213"/>
            <a:chOff x="0" y="0"/>
            <a:chExt cx="1179513" cy="1360488"/>
          </a:xfrm>
        </p:grpSpPr>
        <p:sp>
          <p:nvSpPr>
            <p:cNvPr id="5141" name="文本框 3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42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43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44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45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46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128" name="组合 42"/>
          <p:cNvGrpSpPr/>
          <p:nvPr/>
        </p:nvGrpSpPr>
        <p:grpSpPr bwMode="auto">
          <a:xfrm>
            <a:off x="5908675" y="4864100"/>
            <a:ext cx="922338" cy="1065213"/>
            <a:chOff x="0" y="0"/>
            <a:chExt cx="1179513" cy="1360488"/>
          </a:xfrm>
        </p:grpSpPr>
        <p:sp>
          <p:nvSpPr>
            <p:cNvPr id="5135" name="文本框 43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6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37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38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39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40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5129" name="矩形 1"/>
          <p:cNvSpPr>
            <a:spLocks noChangeArrowheads="1"/>
          </p:cNvSpPr>
          <p:nvPr/>
        </p:nvSpPr>
        <p:spPr bwMode="auto">
          <a:xfrm>
            <a:off x="7043738" y="2493963"/>
            <a:ext cx="20669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编码及协议 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0" name="矩形 1"/>
          <p:cNvSpPr>
            <a:spLocks noChangeArrowheads="1"/>
          </p:cNvSpPr>
          <p:nvPr/>
        </p:nvSpPr>
        <p:spPr bwMode="auto">
          <a:xfrm>
            <a:off x="7043738" y="3806825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流媒体服务器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1" name="矩形 1"/>
          <p:cNvSpPr>
            <a:spLocks noChangeArrowheads="1"/>
          </p:cNvSpPr>
          <p:nvPr/>
        </p:nvSpPr>
        <p:spPr bwMode="auto">
          <a:xfrm>
            <a:off x="7043738" y="5191760"/>
            <a:ext cx="23933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1000"/>
              </a:spcBef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EasyNVR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EasyHLS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5132" name="MH_Others_1"/>
          <p:cNvSpPr>
            <a:spLocks noChangeArrowheads="1"/>
          </p:cNvSpPr>
          <p:nvPr/>
        </p:nvSpPr>
        <p:spPr bwMode="auto">
          <a:xfrm>
            <a:off x="2114550" y="3619500"/>
            <a:ext cx="1871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3" name="文本框 53"/>
          <p:cNvSpPr>
            <a:spLocks noChangeArrowheads="1"/>
          </p:cNvSpPr>
          <p:nvPr/>
        </p:nvSpPr>
        <p:spPr bwMode="auto">
          <a:xfrm>
            <a:off x="2032000" y="2573338"/>
            <a:ext cx="18764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4" name="直接连接符 54"/>
          <p:cNvSpPr>
            <a:spLocks noChangeShapeType="1"/>
          </p:cNvSpPr>
          <p:nvPr/>
        </p:nvSpPr>
        <p:spPr bwMode="auto">
          <a:xfrm>
            <a:off x="2197100" y="3609975"/>
            <a:ext cx="1570038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矩形 1"/>
          <p:cNvSpPr>
            <a:spLocks noChangeArrowheads="1"/>
          </p:cNvSpPr>
          <p:nvPr/>
        </p:nvSpPr>
        <p:spPr bwMode="auto">
          <a:xfrm>
            <a:off x="1233488" y="352425"/>
            <a:ext cx="1774825" cy="95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EasyNVR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ts val="1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直播方案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567" name="组合 40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23568" name="文本框 41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9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0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1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2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3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3100" y="6085840"/>
            <a:ext cx="1105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图片 3" descr="201706180957013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1440180"/>
            <a:ext cx="9861550" cy="4646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矩形 1"/>
          <p:cNvSpPr>
            <a:spLocks noChangeArrowheads="1"/>
          </p:cNvSpPr>
          <p:nvPr/>
        </p:nvSpPr>
        <p:spPr bwMode="auto">
          <a:xfrm>
            <a:off x="1233488" y="352425"/>
            <a:ext cx="1774825" cy="95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EasyNVR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ts val="1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直播方案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567" name="组合 40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23568" name="文本框 41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9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0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1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2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3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3100" y="6085840"/>
            <a:ext cx="1105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47470" y="1876425"/>
            <a:ext cx="9756140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优点</a:t>
            </a:r>
            <a:r>
              <a:rPr lang="zh-CN" altLang="en-US" sz="2000">
                <a:solidFill>
                  <a:schemeClr val="bg1"/>
                </a:solidFill>
              </a:rPr>
              <a:t>：可以很方便的达到公网访问到EasyNVR的目的；对于公网访问，只需要一个类似阿里云服务器的公网服务器即可。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缺点</a:t>
            </a:r>
            <a:r>
              <a:rPr lang="zh-CN" altLang="en-US" sz="2000">
                <a:solidFill>
                  <a:schemeClr val="bg1"/>
                </a:solidFill>
              </a:rPr>
              <a:t>：资金投入较高、并不是所有的摄像机都可接入到公网中； 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矩形 1"/>
          <p:cNvSpPr>
            <a:spLocks noChangeArrowheads="1"/>
          </p:cNvSpPr>
          <p:nvPr/>
        </p:nvSpPr>
        <p:spPr bwMode="auto">
          <a:xfrm>
            <a:off x="1233488" y="352425"/>
            <a:ext cx="1774825" cy="95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EasyNVR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ts val="1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直播方案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567" name="组合 40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23568" name="文本框 41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9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0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1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2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3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3100" y="6085840"/>
            <a:ext cx="1105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图片 1" descr="201706180957170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1310640"/>
            <a:ext cx="10058400" cy="4739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矩形 1"/>
          <p:cNvSpPr>
            <a:spLocks noChangeArrowheads="1"/>
          </p:cNvSpPr>
          <p:nvPr/>
        </p:nvSpPr>
        <p:spPr bwMode="auto">
          <a:xfrm>
            <a:off x="1233488" y="352425"/>
            <a:ext cx="1774825" cy="95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EasyNVR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ts val="1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直播方案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567" name="组合 40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23568" name="文本框 41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9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0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1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2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3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3100" y="6085840"/>
            <a:ext cx="1105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25880" y="1876425"/>
            <a:ext cx="989711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优点</a:t>
            </a:r>
            <a:r>
              <a:rPr lang="zh-CN" altLang="en-US" sz="2000">
                <a:solidFill>
                  <a:schemeClr val="bg1"/>
                </a:solidFill>
              </a:rPr>
              <a:t>：应用场景广泛、按需直播。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缺点</a:t>
            </a:r>
            <a:r>
              <a:rPr lang="zh-CN" altLang="en-US" sz="2000">
                <a:solidFill>
                  <a:schemeClr val="bg1"/>
                </a:solidFill>
              </a:rPr>
              <a:t>：EasyDSS云平台的缺点与优点是并生的。适合大项目，必然会投入的多。是现在这套结构，需要easynvr、easydss云平台还需要一个公网服务器来部署云平台。对于有多个场景的摄像头来说投入不算多。对于小受众，可能只需要实时的观看几路甚至接触过只需要观看一路。这样的整体投入就相对较大了。受众使用的意愿明显不高。云平台自身还带有，接受移动端推流的和ipc直接接入的功能。多功能在部分小型受众面前就显的无处发力。 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不同客户端播放流是不一样的。移动端微信播hls，会有个切片的过程，造成起播较慢。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矩形 1"/>
          <p:cNvSpPr>
            <a:spLocks noChangeArrowheads="1"/>
          </p:cNvSpPr>
          <p:nvPr/>
        </p:nvSpPr>
        <p:spPr bwMode="auto">
          <a:xfrm>
            <a:off x="1233488" y="352425"/>
            <a:ext cx="1671320" cy="95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EasyHLS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ts val="1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567" name="组合 40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23568" name="文本框 41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9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0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1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2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3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3100" y="6085840"/>
            <a:ext cx="1105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08710" y="2419985"/>
            <a:ext cx="9254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latinLnBrk="0" hangingPunct="1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EasyHLS是EasyDarwin开源流媒体社区开发的一款HLS打包库，接口非常简单，只需要传入打包的文件名、切片存放的目录、打包间隔以及切片数，EasyHLS库就能轻松将H264+AAC的流媒体切片，提供给WEB服务器进行HLS流媒体发布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矩形 1"/>
          <p:cNvSpPr>
            <a:spLocks noChangeArrowheads="1"/>
          </p:cNvSpPr>
          <p:nvPr/>
        </p:nvSpPr>
        <p:spPr bwMode="auto">
          <a:xfrm>
            <a:off x="1233488" y="352425"/>
            <a:ext cx="1671320" cy="95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EasyHLS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ts val="1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调用流程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567" name="组合 40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23568" name="文本框 41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9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0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1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72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573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3100" y="6085840"/>
            <a:ext cx="1105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图片 1" descr="EasyH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1397635"/>
            <a:ext cx="4062730" cy="4902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4615" y="2349500"/>
            <a:ext cx="700468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EasyHLS_RTSP：通过RTSPClient将RTSP摄像机IPCamera的流媒体音视频数据流获取到本地，再进行ts的音视频封装打包，并不断更新m3u8列表，以提供HLS直播功能；</a:t>
            </a:r>
            <a:endParaRPr lang="zh-CN" altLang="en-US">
              <a:solidFill>
                <a:schemeClr val="bg1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Windows编译方法：</a:t>
            </a:r>
            <a:endParaRPr lang="zh-CN" altLang="en-US">
              <a:solidFill>
                <a:schemeClr val="bg1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 Visual Studio 编译：./EasyHLSmaster/win/EasyHLS_Demo.sln</a:t>
            </a:r>
            <a:endParaRPr lang="zh-CN" altLang="en-US">
              <a:solidFill>
                <a:schemeClr val="bg1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Linux编译方法： chmod +x ./Buildit./Buildit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"/>
          <p:cNvSpPr>
            <a:spLocks noChangeArrowheads="1"/>
          </p:cNvSpPr>
          <p:nvPr/>
        </p:nvSpPr>
        <p:spPr bwMode="auto">
          <a:xfrm>
            <a:off x="4464050" y="2533650"/>
            <a:ext cx="32639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谢谢欣赏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27" name="矩形 3"/>
          <p:cNvSpPr>
            <a:spLocks noChangeArrowheads="1"/>
          </p:cNvSpPr>
          <p:nvPr/>
        </p:nvSpPr>
        <p:spPr bwMode="auto">
          <a:xfrm>
            <a:off x="4678363" y="3714750"/>
            <a:ext cx="2820987" cy="307975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 FOR WATCHING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3133725" y="1989138"/>
            <a:ext cx="344488" cy="341312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4125913" y="1774825"/>
            <a:ext cx="85725" cy="84138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5422900" y="1741488"/>
            <a:ext cx="85725" cy="84137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631" name="Oval 9"/>
          <p:cNvSpPr>
            <a:spLocks noChangeArrowheads="1"/>
          </p:cNvSpPr>
          <p:nvPr/>
        </p:nvSpPr>
        <p:spPr bwMode="auto">
          <a:xfrm>
            <a:off x="3351213" y="2800350"/>
            <a:ext cx="85725" cy="8572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632" name="Oval 10"/>
          <p:cNvSpPr>
            <a:spLocks noChangeArrowheads="1"/>
          </p:cNvSpPr>
          <p:nvPr/>
        </p:nvSpPr>
        <p:spPr bwMode="auto">
          <a:xfrm>
            <a:off x="4765675" y="4508500"/>
            <a:ext cx="85725" cy="8572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633" name="Oval 11"/>
          <p:cNvSpPr>
            <a:spLocks noChangeArrowheads="1"/>
          </p:cNvSpPr>
          <p:nvPr/>
        </p:nvSpPr>
        <p:spPr bwMode="auto">
          <a:xfrm>
            <a:off x="3609975" y="4040188"/>
            <a:ext cx="515938" cy="51117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634" name="Oval 12"/>
          <p:cNvSpPr>
            <a:spLocks noChangeArrowheads="1"/>
          </p:cNvSpPr>
          <p:nvPr/>
        </p:nvSpPr>
        <p:spPr bwMode="auto">
          <a:xfrm>
            <a:off x="7797800" y="1398588"/>
            <a:ext cx="692150" cy="685800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635" name="Freeform 13"/>
          <p:cNvSpPr>
            <a:spLocks noChangeArrowheads="1"/>
          </p:cNvSpPr>
          <p:nvPr/>
        </p:nvSpPr>
        <p:spPr bwMode="auto">
          <a:xfrm>
            <a:off x="6853238" y="2008188"/>
            <a:ext cx="1981200" cy="2767012"/>
          </a:xfrm>
          <a:custGeom>
            <a:avLst/>
            <a:gdLst>
              <a:gd name="T0" fmla="*/ 1507435 w 184"/>
              <a:gd name="T1" fmla="*/ 0 h 303"/>
              <a:gd name="T2" fmla="*/ 1981200 w 184"/>
              <a:gd name="T3" fmla="*/ 1086714 h 303"/>
              <a:gd name="T4" fmla="*/ 0 w 184"/>
              <a:gd name="T5" fmla="*/ 2767012 h 303"/>
              <a:gd name="T6" fmla="*/ 0 60000 65536"/>
              <a:gd name="T7" fmla="*/ 0 60000 65536"/>
              <a:gd name="T8" fmla="*/ 0 60000 65536"/>
              <a:gd name="T9" fmla="*/ 0 w 184"/>
              <a:gd name="T10" fmla="*/ 0 h 303"/>
              <a:gd name="T11" fmla="*/ 184 w 184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303">
                <a:moveTo>
                  <a:pt x="140" y="0"/>
                </a:moveTo>
                <a:cubicBezTo>
                  <a:pt x="168" y="32"/>
                  <a:pt x="184" y="74"/>
                  <a:pt x="184" y="119"/>
                </a:cubicBezTo>
                <a:cubicBezTo>
                  <a:pt x="184" y="221"/>
                  <a:pt x="102" y="303"/>
                  <a:pt x="0" y="303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6636" name="Freeform 14"/>
          <p:cNvSpPr>
            <a:spLocks noChangeArrowheads="1"/>
          </p:cNvSpPr>
          <p:nvPr/>
        </p:nvSpPr>
        <p:spPr bwMode="auto">
          <a:xfrm>
            <a:off x="4213225" y="2922588"/>
            <a:ext cx="7938" cy="138112"/>
          </a:xfrm>
          <a:custGeom>
            <a:avLst/>
            <a:gdLst>
              <a:gd name="T0" fmla="*/ 7938 w 1"/>
              <a:gd name="T1" fmla="*/ 138112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6637" name="Freeform 15"/>
          <p:cNvSpPr>
            <a:spLocks noChangeArrowheads="1"/>
          </p:cNvSpPr>
          <p:nvPr/>
        </p:nvSpPr>
        <p:spPr bwMode="auto">
          <a:xfrm>
            <a:off x="4222750" y="2433638"/>
            <a:ext cx="377825" cy="357187"/>
          </a:xfrm>
          <a:custGeom>
            <a:avLst/>
            <a:gdLst>
              <a:gd name="T0" fmla="*/ 0 w 58"/>
              <a:gd name="T1" fmla="*/ 357187 h 55"/>
              <a:gd name="T2" fmla="*/ 377825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6638" name="任意多边形 24"/>
          <p:cNvSpPr>
            <a:spLocks noChangeArrowheads="1"/>
          </p:cNvSpPr>
          <p:nvPr/>
        </p:nvSpPr>
        <p:spPr bwMode="auto">
          <a:xfrm>
            <a:off x="4011613" y="2300288"/>
            <a:ext cx="4170362" cy="1606550"/>
          </a:xfrm>
          <a:custGeom>
            <a:avLst/>
            <a:gdLst>
              <a:gd name="T0" fmla="*/ 267790 w 4170372"/>
              <a:gd name="T1" fmla="*/ 0 h 1606716"/>
              <a:gd name="T2" fmla="*/ 3902572 w 4170372"/>
              <a:gd name="T3" fmla="*/ 0 h 1606716"/>
              <a:gd name="T4" fmla="*/ 4170362 w 4170372"/>
              <a:gd name="T5" fmla="*/ 267763 h 1606716"/>
              <a:gd name="T6" fmla="*/ 4170362 w 4170372"/>
              <a:gd name="T7" fmla="*/ 1338787 h 1606716"/>
              <a:gd name="T8" fmla="*/ 3902572 w 4170372"/>
              <a:gd name="T9" fmla="*/ 1606550 h 1606716"/>
              <a:gd name="T10" fmla="*/ 3523358 w 4170372"/>
              <a:gd name="T11" fmla="*/ 1606550 h 1606716"/>
              <a:gd name="T12" fmla="*/ 3523358 w 4170372"/>
              <a:gd name="T13" fmla="*/ 1574492 h 1606716"/>
              <a:gd name="T14" fmla="*/ 3890364 w 4170372"/>
              <a:gd name="T15" fmla="*/ 1574492 h 1606716"/>
              <a:gd name="T16" fmla="*/ 4144947 w 4170372"/>
              <a:gd name="T17" fmla="*/ 1316228 h 1606716"/>
              <a:gd name="T18" fmla="*/ 4144947 w 4170372"/>
              <a:gd name="T19" fmla="*/ 283202 h 1606716"/>
              <a:gd name="T20" fmla="*/ 3890364 w 4170372"/>
              <a:gd name="T21" fmla="*/ 24937 h 1606716"/>
              <a:gd name="T22" fmla="*/ 287836 w 4170372"/>
              <a:gd name="T23" fmla="*/ 24937 h 1606716"/>
              <a:gd name="T24" fmla="*/ 33252 w 4170372"/>
              <a:gd name="T25" fmla="*/ 283202 h 1606716"/>
              <a:gd name="T26" fmla="*/ 33252 w 4170372"/>
              <a:gd name="T27" fmla="*/ 1316228 h 1606716"/>
              <a:gd name="T28" fmla="*/ 287836 w 4170372"/>
              <a:gd name="T29" fmla="*/ 1574492 h 1606716"/>
              <a:gd name="T30" fmla="*/ 664748 w 4170372"/>
              <a:gd name="T31" fmla="*/ 1574492 h 1606716"/>
              <a:gd name="T32" fmla="*/ 664748 w 4170372"/>
              <a:gd name="T33" fmla="*/ 1606550 h 1606716"/>
              <a:gd name="T34" fmla="*/ 267790 w 4170372"/>
              <a:gd name="T35" fmla="*/ 1606550 h 1606716"/>
              <a:gd name="T36" fmla="*/ 0 w 4170372"/>
              <a:gd name="T37" fmla="*/ 1338787 h 1606716"/>
              <a:gd name="T38" fmla="*/ 0 w 4170372"/>
              <a:gd name="T39" fmla="*/ 267763 h 1606716"/>
              <a:gd name="T40" fmla="*/ 267790 w 4170372"/>
              <a:gd name="T41" fmla="*/ 0 h 160671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170372"/>
              <a:gd name="T64" fmla="*/ 0 h 1606716"/>
              <a:gd name="T65" fmla="*/ 4170372 w 4170372"/>
              <a:gd name="T66" fmla="*/ 1606716 h 160671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170372" h="1606716">
                <a:moveTo>
                  <a:pt x="267791" y="0"/>
                </a:moveTo>
                <a:lnTo>
                  <a:pt x="3902581" y="0"/>
                </a:lnTo>
                <a:cubicBezTo>
                  <a:pt x="4050478" y="0"/>
                  <a:pt x="4170372" y="119894"/>
                  <a:pt x="4170372" y="267791"/>
                </a:cubicBezTo>
                <a:lnTo>
                  <a:pt x="4170372" y="1338925"/>
                </a:lnTo>
                <a:cubicBezTo>
                  <a:pt x="4170372" y="1486822"/>
                  <a:pt x="4050478" y="1606716"/>
                  <a:pt x="3902581" y="1606716"/>
                </a:cubicBezTo>
                <a:lnTo>
                  <a:pt x="3523366" y="1606716"/>
                </a:lnTo>
                <a:lnTo>
                  <a:pt x="3523366" y="1574655"/>
                </a:lnTo>
                <a:lnTo>
                  <a:pt x="3890373" y="1574655"/>
                </a:lnTo>
                <a:cubicBezTo>
                  <a:pt x="4030976" y="1574655"/>
                  <a:pt x="4144957" y="1459014"/>
                  <a:pt x="4144957" y="1316364"/>
                </a:cubicBezTo>
                <a:lnTo>
                  <a:pt x="4144957" y="283231"/>
                </a:lnTo>
                <a:cubicBezTo>
                  <a:pt x="4144957" y="140581"/>
                  <a:pt x="4030976" y="24940"/>
                  <a:pt x="3890373" y="24940"/>
                </a:cubicBezTo>
                <a:lnTo>
                  <a:pt x="287837" y="24940"/>
                </a:lnTo>
                <a:cubicBezTo>
                  <a:pt x="147233" y="24940"/>
                  <a:pt x="33252" y="140581"/>
                  <a:pt x="33252" y="283231"/>
                </a:cubicBezTo>
                <a:lnTo>
                  <a:pt x="33252" y="1316364"/>
                </a:lnTo>
                <a:cubicBezTo>
                  <a:pt x="33252" y="1459014"/>
                  <a:pt x="147233" y="1574655"/>
                  <a:pt x="287837" y="1574655"/>
                </a:cubicBezTo>
                <a:lnTo>
                  <a:pt x="664750" y="1574655"/>
                </a:lnTo>
                <a:lnTo>
                  <a:pt x="664750" y="1606716"/>
                </a:lnTo>
                <a:lnTo>
                  <a:pt x="267791" y="1606716"/>
                </a:lnTo>
                <a:cubicBezTo>
                  <a:pt x="119894" y="1606716"/>
                  <a:pt x="0" y="1486822"/>
                  <a:pt x="0" y="1338925"/>
                </a:cubicBezTo>
                <a:lnTo>
                  <a:pt x="0" y="267791"/>
                </a:lnTo>
                <a:cubicBezTo>
                  <a:pt x="0" y="119894"/>
                  <a:pt x="119894" y="0"/>
                  <a:pt x="267791" y="0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solidFill>
              <a:schemeClr val="bg1"/>
            </a:solidFill>
            <a:miter lim="800000"/>
          </a:ln>
        </p:spPr>
        <p:txBody>
          <a:bodyPr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/>
          <p:nvPr/>
        </p:nvGrpSpPr>
        <p:grpSpPr bwMode="auto">
          <a:xfrm>
            <a:off x="4132263" y="660400"/>
            <a:ext cx="3927475" cy="3843338"/>
            <a:chOff x="0" y="0"/>
            <a:chExt cx="1390650" cy="1360488"/>
          </a:xfrm>
        </p:grpSpPr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15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15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16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6147" name="文本框 17"/>
          <p:cNvSpPr>
            <a:spLocks noChangeArrowheads="1"/>
          </p:cNvSpPr>
          <p:nvPr/>
        </p:nvSpPr>
        <p:spPr bwMode="auto">
          <a:xfrm>
            <a:off x="5334000" y="1216025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3966210" y="4773295"/>
            <a:ext cx="399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r>
              <a: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流媒体系统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矩形 1"/>
          <p:cNvSpPr>
            <a:spLocks noChangeArrowheads="1"/>
          </p:cNvSpPr>
          <p:nvPr/>
        </p:nvSpPr>
        <p:spPr bwMode="auto">
          <a:xfrm>
            <a:off x="1233488" y="352425"/>
            <a:ext cx="1960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流媒体概念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177" name="组合 23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7178" name="文本框 24"/>
            <p:cNvSpPr>
              <a:spLocks noChangeArrowheads="1"/>
            </p:cNvSpPr>
            <p:nvPr/>
          </p:nvSpPr>
          <p:spPr bwMode="auto">
            <a:xfrm>
              <a:off x="192417" y="241187"/>
              <a:ext cx="530253" cy="7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79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180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7181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7182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183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01065" y="1441450"/>
            <a:ext cx="8235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流式传输：将音频、视频多媒体文件经过一定算法编码压缩成一个个很小的</a:t>
            </a:r>
            <a:r>
              <a:rPr lang="zh-CN" altLang="en-US">
                <a:solidFill>
                  <a:srgbClr val="FF0000"/>
                </a:solidFill>
              </a:rPr>
              <a:t>压缩包</a:t>
            </a:r>
            <a:r>
              <a:rPr lang="zh-CN" altLang="en-US">
                <a:solidFill>
                  <a:schemeClr val="bg1"/>
                </a:solidFill>
              </a:rPr>
              <a:t>，流媒体服务器通过特定网络协议进行连续、实时的传送，用户端接收到压缩包后由播放软件实时解压缩实现播放的过程。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流式传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2618105"/>
            <a:ext cx="8187690" cy="3853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矩形 1"/>
          <p:cNvSpPr>
            <a:spLocks noChangeArrowheads="1"/>
          </p:cNvSpPr>
          <p:nvPr/>
        </p:nvSpPr>
        <p:spPr bwMode="auto">
          <a:xfrm>
            <a:off x="1233488" y="352425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传输方式对比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207" name="组合 29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8208" name="文本框 31"/>
            <p:cNvSpPr>
              <a:spLocks noChangeArrowheads="1"/>
            </p:cNvSpPr>
            <p:nvPr/>
          </p:nvSpPr>
          <p:spPr bwMode="auto">
            <a:xfrm>
              <a:off x="192417" y="241187"/>
              <a:ext cx="530253" cy="7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209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210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8211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8212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213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graphicFrame>
        <p:nvGraphicFramePr>
          <p:cNvPr id="3" name="表格 2"/>
          <p:cNvGraphicFramePr/>
          <p:nvPr/>
        </p:nvGraphicFramePr>
        <p:xfrm>
          <a:off x="1162050" y="993775"/>
          <a:ext cx="10455275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055"/>
                <a:gridCol w="2091055"/>
                <a:gridCol w="2091055"/>
                <a:gridCol w="2091055"/>
                <a:gridCol w="209105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文件下载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渐进式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实时流式传输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传输模式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先下载，后使用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边下载，边观看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边下载，边观看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边下载，边观看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等待时间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需文件下完，等待时间很长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从任意</a:t>
                      </a:r>
                      <a:r>
                        <a:rPr lang="en-US" altLang="zh-CN"/>
                        <a:t>seek</a:t>
                      </a:r>
                      <a:r>
                        <a:rPr lang="zh-CN" altLang="en-US"/>
                        <a:t>点播放，等待较短时间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拿到索引文件和少量文件即播，较短时间</a:t>
                      </a:r>
                      <a:r>
                        <a:rPr lang="zh-CN" altLang="en-US" u="heavy"/>
                        <a:t>等待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只需极短的启动延时，实时播放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缓存占用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需要占用大量磁盘空间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Seek</a:t>
                      </a:r>
                      <a:r>
                        <a:rPr lang="zh-CN" altLang="en-US"/>
                        <a:t>点后的都下载，相对前者占空间少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占用空间大，碎片文件多，对</a:t>
                      </a:r>
                      <a:r>
                        <a:rPr lang="en-US" altLang="zh-CN"/>
                        <a:t>I/O</a:t>
                      </a:r>
                      <a:r>
                        <a:rPr lang="zh-CN" altLang="en-US"/>
                        <a:t>要求高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播完就扔，无需或仅需商量缓存空间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内容制作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分发前需要专门分片工具进行文件分段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需要将文件或直播信号编码成实时流格式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</a:t>
                      </a:r>
                      <a:r>
                        <a:rPr lang="zh-CN" altLang="en-US"/>
                        <a:t>服务器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</a:t>
                      </a:r>
                      <a:r>
                        <a:rPr lang="zh-CN" altLang="en-US"/>
                        <a:t>服务器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切片服务器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Web</a:t>
                      </a:r>
                      <a:r>
                        <a:rPr lang="zh-CN" altLang="en-US"/>
                        <a:t>服务器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需要专门的流媒体服务器进行传送数据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传输协议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HTTP/FTP</a:t>
                      </a:r>
                      <a:r>
                        <a:rPr lang="zh-CN" altLang="en-US"/>
                        <a:t>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HTTP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基于</a:t>
                      </a: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HLS/HDS/DASH</a:t>
                      </a:r>
                      <a:r>
                        <a:rPr lang="zh-CN" altLang="en-US"/>
                        <a:t>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RTMP/RTSP</a:t>
                      </a:r>
                      <a:r>
                        <a:rPr lang="zh-CN" altLang="en-US"/>
                        <a:t>等有状态的实时流传输控制协议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传输中注重</a:t>
                      </a:r>
                      <a:r>
                        <a:rPr lang="en-US" altLang="zh-CN"/>
                        <a:t>QoS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矩形 1"/>
          <p:cNvSpPr>
            <a:spLocks noChangeArrowheads="1"/>
          </p:cNvSpPr>
          <p:nvPr/>
        </p:nvSpPr>
        <p:spPr bwMode="auto">
          <a:xfrm>
            <a:off x="1233488" y="352425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流媒体系统构成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238" name="组合 3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9239" name="文本框 43"/>
            <p:cNvSpPr>
              <a:spLocks noChangeArrowheads="1"/>
            </p:cNvSpPr>
            <p:nvPr/>
          </p:nvSpPr>
          <p:spPr bwMode="auto">
            <a:xfrm>
              <a:off x="192417" y="241187"/>
              <a:ext cx="530253" cy="7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240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241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9242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9243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244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7" name="平行四边形 6"/>
          <p:cNvSpPr/>
          <p:nvPr>
            <p:custDataLst>
              <p:tags r:id="rId1"/>
            </p:custDataLst>
          </p:nvPr>
        </p:nvSpPr>
        <p:spPr>
          <a:xfrm rot="20326741" flipH="1">
            <a:off x="4935856" y="4474931"/>
            <a:ext cx="2624190" cy="935355"/>
          </a:xfrm>
          <a:prstGeom prst="parallelogram">
            <a:avLst>
              <a:gd name="adj" fmla="val 94127"/>
            </a:avLst>
          </a:prstGeom>
          <a:solidFill>
            <a:srgbClr val="4AB5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r>
              <a:rPr lang="zh-CN" altLang="en-US">
                <a:sym typeface="Arial" panose="020B0604020202020204" pitchFamily="34" charset="0"/>
              </a:rPr>
              <a:t>编码层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8" name="平行四边形 7"/>
          <p:cNvSpPr/>
          <p:nvPr>
            <p:custDataLst>
              <p:tags r:id="rId2"/>
            </p:custDataLst>
          </p:nvPr>
        </p:nvSpPr>
        <p:spPr>
          <a:xfrm rot="20326741" flipH="1">
            <a:off x="4935855" y="3931765"/>
            <a:ext cx="2624190" cy="935355"/>
          </a:xfrm>
          <a:prstGeom prst="parallelogram">
            <a:avLst>
              <a:gd name="adj" fmla="val 94127"/>
            </a:avLst>
          </a:prstGeom>
          <a:solidFill>
            <a:srgbClr val="8AB8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r>
              <a:rPr lang="zh-CN" altLang="en-US">
                <a:sym typeface="Arial" panose="020B0604020202020204" pitchFamily="34" charset="0"/>
              </a:rPr>
              <a:t>封装层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9" name="平行四边形 8"/>
          <p:cNvSpPr/>
          <p:nvPr>
            <p:custDataLst>
              <p:tags r:id="rId3"/>
            </p:custDataLst>
          </p:nvPr>
        </p:nvSpPr>
        <p:spPr>
          <a:xfrm rot="20326741" flipH="1">
            <a:off x="4935855" y="3347322"/>
            <a:ext cx="2624190" cy="935355"/>
          </a:xfrm>
          <a:prstGeom prst="parallelogram">
            <a:avLst>
              <a:gd name="adj" fmla="val 94127"/>
            </a:avLst>
          </a:prstGeom>
          <a:solidFill>
            <a:srgbClr val="23AD6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r>
              <a:rPr lang="zh-CN" altLang="en-US">
                <a:sym typeface="Arial" panose="020B0604020202020204" pitchFamily="34" charset="0"/>
              </a:rPr>
              <a:t>协议层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0" name="平行四边形 9"/>
          <p:cNvSpPr/>
          <p:nvPr>
            <p:custDataLst>
              <p:tags r:id="rId4"/>
            </p:custDataLst>
          </p:nvPr>
        </p:nvSpPr>
        <p:spPr>
          <a:xfrm rot="20326741" flipH="1">
            <a:off x="4935855" y="2844793"/>
            <a:ext cx="2624190" cy="935355"/>
          </a:xfrm>
          <a:prstGeom prst="parallelogram">
            <a:avLst>
              <a:gd name="adj" fmla="val 94127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r>
              <a:rPr lang="zh-CN" altLang="en-US">
                <a:sym typeface="Arial" panose="020B0604020202020204" pitchFamily="34" charset="0"/>
              </a:rPr>
              <a:t>传输层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1" name="平行四边形 10"/>
          <p:cNvSpPr/>
          <p:nvPr>
            <p:custDataLst>
              <p:tags r:id="rId5"/>
            </p:custDataLst>
          </p:nvPr>
        </p:nvSpPr>
        <p:spPr>
          <a:xfrm rot="20326741" flipH="1">
            <a:off x="4935854" y="2314283"/>
            <a:ext cx="2624190" cy="935355"/>
          </a:xfrm>
          <a:prstGeom prst="parallelogram">
            <a:avLst>
              <a:gd name="adj" fmla="val 94127"/>
            </a:avLst>
          </a:prstGeom>
          <a:solidFill>
            <a:srgbClr val="549E3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r>
              <a:rPr lang="zh-CN" altLang="en-US">
                <a:sym typeface="Arial" panose="020B0604020202020204" pitchFamily="34" charset="0"/>
              </a:rPr>
              <a:t>播放层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1014375" y="1952621"/>
            <a:ext cx="3308650" cy="69039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负责对图像进行解码显示（FLASH/VLS/VIDEO JS等）</a:t>
            </a:r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014375" y="1527180"/>
            <a:ext cx="3347954" cy="43463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lvl="0"/>
            <a:r>
              <a:rPr lang="zh-CN" altLang="en-US" sz="2000" dirty="0">
                <a:solidFill>
                  <a:srgbClr val="549E39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播放层</a:t>
            </a:r>
            <a:endParaRPr lang="zh-CN" altLang="en-US" sz="2000" dirty="0">
              <a:solidFill>
                <a:srgbClr val="549E39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1014375" y="3692915"/>
            <a:ext cx="3308650" cy="75215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负责网络传输（socket/st等）</a:t>
            </a:r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014375" y="3258584"/>
            <a:ext cx="3347954" cy="43463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lvl="0"/>
            <a:r>
              <a:rPr lang="zh-CN" altLang="en-US" sz="2000" dirty="0">
                <a:solidFill>
                  <a:srgbClr val="FFC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传输层</a:t>
            </a:r>
            <a:endParaRPr lang="zh-CN" altLang="en-US" sz="2000" dirty="0">
              <a:solidFill>
                <a:srgbClr val="FFC000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1014375" y="5367644"/>
            <a:ext cx="3308650" cy="72664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负责网络打包（RTMP/HTTP等）</a:t>
            </a:r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1020725" y="4876162"/>
            <a:ext cx="3347954" cy="43463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lvl="0"/>
            <a:r>
              <a:rPr lang="zh-CN" altLang="en-US" sz="2000" dirty="0">
                <a:solidFill>
                  <a:srgbClr val="23AD6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协议层</a:t>
            </a:r>
            <a:endParaRPr lang="zh-CN" altLang="en-US" sz="2000" dirty="0">
              <a:solidFill>
                <a:srgbClr val="23AD6F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8251551" y="5432185"/>
            <a:ext cx="3308650" cy="66136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音视频文件编码压缩（h.264/h.265/VP9/AAC等</a:t>
            </a:r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8386445" y="5064125"/>
            <a:ext cx="3293110" cy="8699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lvl="0"/>
            <a:r>
              <a:rPr lang="zh-CN" altLang="en-US" sz="2000" dirty="0">
                <a:solidFill>
                  <a:srgbClr val="4AB5C4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编码层</a:t>
            </a:r>
            <a:endParaRPr lang="zh-CN" altLang="en-US" sz="2000" dirty="0">
              <a:solidFill>
                <a:srgbClr val="4AB5C4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8251551" y="2762286"/>
            <a:ext cx="3308650" cy="74878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对数据包进行容器封装（flv/ts等）</a:t>
            </a:r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8231866" y="2268900"/>
            <a:ext cx="3347954" cy="43463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lvl="0"/>
            <a:r>
              <a:rPr lang="zh-CN" altLang="en-US" sz="2000" dirty="0">
                <a:solidFill>
                  <a:srgbClr val="0EA49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封装层</a:t>
            </a:r>
            <a:endParaRPr lang="zh-CN" altLang="en-US" sz="2000" dirty="0">
              <a:solidFill>
                <a:srgbClr val="0EA490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1" name="肘形连接符 40"/>
          <p:cNvCxnSpPr/>
          <p:nvPr>
            <p:custDataLst>
              <p:tags r:id="rId16"/>
            </p:custDataLst>
          </p:nvPr>
        </p:nvCxnSpPr>
        <p:spPr>
          <a:xfrm>
            <a:off x="1065091" y="2703256"/>
            <a:ext cx="3897001" cy="131162"/>
          </a:xfrm>
          <a:prstGeom prst="bentConnector3">
            <a:avLst>
              <a:gd name="adj1" fmla="val 83623"/>
            </a:avLst>
          </a:prstGeom>
          <a:noFill/>
          <a:ln w="25400" cap="flat" cmpd="sng" algn="ctr">
            <a:solidFill>
              <a:srgbClr val="549E39"/>
            </a:solidFill>
            <a:prstDash val="solid"/>
            <a:miter lim="800000"/>
          </a:ln>
          <a:effectLst/>
        </p:spPr>
      </p:cxnSp>
      <p:cxnSp>
        <p:nvCxnSpPr>
          <p:cNvPr id="42" name="肘形连接符 41"/>
          <p:cNvCxnSpPr/>
          <p:nvPr>
            <p:custDataLst>
              <p:tags r:id="rId17"/>
            </p:custDataLst>
          </p:nvPr>
        </p:nvCxnSpPr>
        <p:spPr>
          <a:xfrm flipV="1">
            <a:off x="1018191" y="3333587"/>
            <a:ext cx="3943901" cy="1106000"/>
          </a:xfrm>
          <a:prstGeom prst="bentConnector3">
            <a:avLst>
              <a:gd name="adj1" fmla="val 84768"/>
            </a:avLst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3" name="肘形连接符 42"/>
          <p:cNvCxnSpPr/>
          <p:nvPr>
            <p:custDataLst>
              <p:tags r:id="rId18"/>
            </p:custDataLst>
          </p:nvPr>
        </p:nvCxnSpPr>
        <p:spPr>
          <a:xfrm flipV="1">
            <a:off x="1065091" y="3782413"/>
            <a:ext cx="4252421" cy="2320890"/>
          </a:xfrm>
          <a:prstGeom prst="bentConnector3">
            <a:avLst>
              <a:gd name="adj1" fmla="val 84754"/>
            </a:avLst>
          </a:prstGeom>
          <a:noFill/>
          <a:ln w="25400" cap="flat" cmpd="sng" algn="ctr">
            <a:solidFill>
              <a:srgbClr val="23AD6F"/>
            </a:solidFill>
            <a:prstDash val="solid"/>
            <a:miter lim="800000"/>
          </a:ln>
          <a:effectLst/>
        </p:spPr>
      </p:cxnSp>
      <p:cxnSp>
        <p:nvCxnSpPr>
          <p:cNvPr id="45" name="肘形连接符 44"/>
          <p:cNvCxnSpPr/>
          <p:nvPr>
            <p:custDataLst>
              <p:tags r:id="rId19"/>
            </p:custDataLst>
          </p:nvPr>
        </p:nvCxnSpPr>
        <p:spPr>
          <a:xfrm flipV="1">
            <a:off x="7374087" y="3599652"/>
            <a:ext cx="3919801" cy="703217"/>
          </a:xfrm>
          <a:prstGeom prst="bentConnector3">
            <a:avLst>
              <a:gd name="adj1" fmla="val 19682"/>
            </a:avLst>
          </a:prstGeom>
          <a:noFill/>
          <a:ln w="25400" cap="flat" cmpd="sng" algn="ctr">
            <a:solidFill>
              <a:srgbClr val="8AB833"/>
            </a:solidFill>
            <a:prstDash val="solid"/>
            <a:miter lim="800000"/>
          </a:ln>
          <a:effectLst/>
        </p:spPr>
      </p:cxnSp>
      <p:cxnSp>
        <p:nvCxnSpPr>
          <p:cNvPr id="46" name="肘形连接符 45"/>
          <p:cNvCxnSpPr/>
          <p:nvPr>
            <p:custDataLst>
              <p:tags r:id="rId20"/>
            </p:custDataLst>
          </p:nvPr>
        </p:nvCxnSpPr>
        <p:spPr>
          <a:xfrm>
            <a:off x="7374025" y="4933719"/>
            <a:ext cx="4032893" cy="1159841"/>
          </a:xfrm>
          <a:prstGeom prst="bentConnector3">
            <a:avLst>
              <a:gd name="adj1" fmla="val 20910"/>
            </a:avLst>
          </a:prstGeom>
          <a:noFill/>
          <a:ln w="25400" cap="flat" cmpd="sng" algn="ctr">
            <a:solidFill>
              <a:srgbClr val="4AB5C4"/>
            </a:solidFill>
            <a:prstDash val="solid"/>
            <a:miter lim="800000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"/>
          <p:cNvGrpSpPr/>
          <p:nvPr/>
        </p:nvGrpSpPr>
        <p:grpSpPr bwMode="auto">
          <a:xfrm>
            <a:off x="4132263" y="698500"/>
            <a:ext cx="3927475" cy="3843338"/>
            <a:chOff x="0" y="0"/>
            <a:chExt cx="1390650" cy="1360488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27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27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28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11267" name="文本框 17"/>
          <p:cNvSpPr>
            <a:spLocks noChangeArrowheads="1"/>
          </p:cNvSpPr>
          <p:nvPr/>
        </p:nvSpPr>
        <p:spPr bwMode="auto">
          <a:xfrm>
            <a:off x="5334000" y="1254125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4066540" y="4766945"/>
            <a:ext cx="399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r>
              <a: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编码及协议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" name="矩形 1"/>
          <p:cNvSpPr>
            <a:spLocks noChangeArrowheads="1"/>
          </p:cNvSpPr>
          <p:nvPr/>
        </p:nvSpPr>
        <p:spPr bwMode="auto">
          <a:xfrm>
            <a:off x="1233488" y="352425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编码器工作流程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319" name="组合 40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2320" name="文本框 41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21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322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323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324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325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pic>
        <p:nvPicPr>
          <p:cNvPr id="2" name="图片 1" descr="编码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993775"/>
            <a:ext cx="4205605" cy="57778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00700" y="2545715"/>
            <a:ext cx="6514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视频压缩算法性能排名：h.265（HEVC） &gt; VP9 &gt; H.264&gt; VP8 &gt; MPEG4 &gt; H.263 &gt; MPEG2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1655" y="3420745"/>
            <a:ext cx="6689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音频压缩算法性能排名：AAC+ &gt; MP3PRO &gt; AAC&gt; RealAudio &gt; WMA &gt; MP3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矩形 1"/>
          <p:cNvSpPr>
            <a:spLocks noChangeArrowheads="1"/>
          </p:cNvSpPr>
          <p:nvPr/>
        </p:nvSpPr>
        <p:spPr bwMode="auto">
          <a:xfrm>
            <a:off x="1233488" y="352425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三大流媒体协议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328" name="组合 30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3329" name="文本框 31"/>
            <p:cNvSpPr>
              <a:spLocks noChangeArrowheads="1"/>
            </p:cNvSpPr>
            <p:nvPr/>
          </p:nvSpPr>
          <p:spPr bwMode="auto">
            <a:xfrm>
              <a:off x="160331" y="241187"/>
              <a:ext cx="594426" cy="82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30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331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3332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3333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334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graphicFrame>
        <p:nvGraphicFramePr>
          <p:cNvPr id="2" name="表格 1"/>
          <p:cNvGraphicFramePr/>
          <p:nvPr/>
        </p:nvGraphicFramePr>
        <p:xfrm>
          <a:off x="1256030" y="1073150"/>
          <a:ext cx="9224010" cy="5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21230"/>
                <a:gridCol w="2221230"/>
                <a:gridCol w="2221230"/>
              </a:tblGrid>
              <a:tr h="4997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RTMP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HTTP-FLV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HLS</a:t>
                      </a:r>
                      <a:endParaRPr lang="en-US" altLang="zh-CN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研发组织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Adobe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Apple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上层协议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TCP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TCP</a:t>
                      </a:r>
                      <a:r>
                        <a:rPr lang="zh-CN" altLang="en-US"/>
                        <a:t>连接</a:t>
                      </a:r>
                      <a:r>
                        <a:rPr lang="zh-CN" altLang="en-US" u="heavy"/>
                        <a:t>长</a:t>
                      </a:r>
                      <a:endParaRPr lang="zh-CN" altLang="en-US" u="heavy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HTTP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长连接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HTTP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短连接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</a:t>
                      </a:r>
                      <a:r>
                        <a:rPr lang="en-US" altLang="zh-CN"/>
                        <a:t>RTMP</a:t>
                      </a:r>
                      <a:r>
                        <a:rPr lang="zh-CN" altLang="en-US"/>
                        <a:t>的专有流媒体服务器</a:t>
                      </a:r>
                      <a:r>
                        <a:rPr lang="en-US" altLang="zh-CN"/>
                        <a:t>FMS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SRS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Nginx</a:t>
                      </a:r>
                      <a:r>
                        <a:rPr lang="zh-CN" altLang="en-US"/>
                        <a:t>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流媒体服务器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服务器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专用的能播</a:t>
                      </a:r>
                      <a:r>
                        <a:rPr lang="en-US" altLang="zh-CN"/>
                        <a:t>RTMP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Flash</a:t>
                      </a:r>
                      <a:r>
                        <a:rPr lang="zh-CN" altLang="en-US"/>
                        <a:t>等播放器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专用的能播</a:t>
                      </a:r>
                      <a:r>
                        <a:rPr lang="en-US" altLang="zh-CN"/>
                        <a:t>flv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Flash</a:t>
                      </a:r>
                      <a:r>
                        <a:rPr lang="zh-CN" altLang="en-US"/>
                        <a:t>等播放器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苹果</a:t>
                      </a:r>
                      <a:r>
                        <a:rPr lang="en-US" altLang="zh-CN"/>
                        <a:t>Safari</a:t>
                      </a:r>
                      <a:r>
                        <a:rPr lang="zh-CN" altLang="en-US"/>
                        <a:t>浏览器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H5 video js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Flash</a:t>
                      </a:r>
                      <a:r>
                        <a:rPr lang="zh-CN" altLang="en-US"/>
                        <a:t>播放器</a:t>
                      </a:r>
                      <a:endParaRPr lang="zh-CN" altLang="en-US"/>
                    </a:p>
                  </a:txBody>
                  <a:tcPr/>
                </a:tc>
              </a:tr>
              <a:tr h="499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封装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FLV</a:t>
                      </a:r>
                      <a:r>
                        <a:rPr lang="zh-CN" altLang="en-US"/>
                        <a:t>或</a:t>
                      </a:r>
                      <a:r>
                        <a:rPr lang="en-US" altLang="zh-CN"/>
                        <a:t>F4V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TS</a:t>
                      </a:r>
                      <a:endParaRPr lang="en-US" altLang="zh-CN"/>
                    </a:p>
                  </a:txBody>
                  <a:tcPr/>
                </a:tc>
              </a:tr>
              <a:tr h="499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直播延迟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1~3s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1~3s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&gt;10s</a:t>
                      </a:r>
                      <a:endParaRPr lang="en-US" altLang="zh-CN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跨平台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/>
                </a:tc>
              </a:tr>
              <a:tr h="499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防火墙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会被墙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1"/>
  <p:tag name="KSO_WM_UNIT_ID" val="diagram760_2*m_i*1_1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f"/>
  <p:tag name="KSO_WM_UNIT_INDEX" val="1_5_1"/>
  <p:tag name="KSO_WM_UNIT_ID" val="diagram760_2*m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5"/>
  <p:tag name="KSO_WM_UNIT_PRESET_TEXT_LEN" val="50"/>
  <p:tag name="KSO_WM_DIAGRAM_GROUP_CODE" val="m1-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a"/>
  <p:tag name="KSO_WM_UNIT_INDEX" val="1_5_1"/>
  <p:tag name="KSO_WM_UNIT_ID" val="diagram760_2*m_h_a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8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f"/>
  <p:tag name="KSO_WM_UNIT_INDEX" val="1_4_1"/>
  <p:tag name="KSO_WM_UNIT_ID" val="diagram760_2*m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0"/>
  <p:tag name="KSO_WM_DIAGRAM_GROUP_CODE" val="m1-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a"/>
  <p:tag name="KSO_WM_UNIT_INDEX" val="1_4_1"/>
  <p:tag name="KSO_WM_UNIT_ID" val="diagram760_2*m_h_a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7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f"/>
  <p:tag name="KSO_WM_UNIT_INDEX" val="1_2_1"/>
  <p:tag name="KSO_WM_UNIT_ID" val="diagram760_2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0"/>
  <p:tag name="KSO_WM_DIAGRAM_GROUP_CODE" val="m1-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a"/>
  <p:tag name="KSO_WM_UNIT_INDEX" val="1_2_1"/>
  <p:tag name="KSO_WM_UNIT_ID" val="diagram760_2*m_h_a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6"/>
  <p:tag name="KSO_WM_UNIT_ID" val="diagram760_2*m_i*1_6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7"/>
  <p:tag name="KSO_WM_UNIT_ID" val="diagram760_2*m_i*1_7"/>
  <p:tag name="KSO_WM_UNIT_CLEAR" val="1"/>
  <p:tag name="KSO_WM_UNIT_LAYERLEVEL" val="1_1"/>
  <p:tag name="KSO_WM_DIAGRAM_GROUP_CODE" val="m1-1"/>
  <p:tag name="KSO_WM_UNIT_LINE_FORE_SCHEMECOLOR_INDEX" val="9"/>
  <p:tag name="KSO_WM_UNIT_LINE_FILL_TYPE" val="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8"/>
  <p:tag name="KSO_WM_UNIT_ID" val="diagram760_2*m_i*1_8"/>
  <p:tag name="KSO_WM_UNIT_CLEAR" val="1"/>
  <p:tag name="KSO_WM_UNIT_LAYERLEVEL" val="1_1"/>
  <p:tag name="KSO_WM_DIAGRAM_GROUP_CODE" val="m1-1"/>
  <p:tag name="KSO_WM_UNIT_LINE_FORE_SCHEMECOLOR_INDEX" val="8"/>
  <p:tag name="KSO_WM_UNIT_LINE_FILL_TYPE" val="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9"/>
  <p:tag name="KSO_WM_UNIT_ID" val="diagram760_2*m_i*1_9"/>
  <p:tag name="KSO_WM_UNIT_CLEAR" val="1"/>
  <p:tag name="KSO_WM_UNIT_LAYERLEVEL" val="1_1"/>
  <p:tag name="KSO_WM_DIAGRAM_GROUP_CODE" val="m1-1"/>
  <p:tag name="KSO_WM_UNIT_LINE_FORE_SCHEMECOLOR_INDEX" val="6"/>
  <p:tag name="KSO_WM_UNIT_LINE_FILL_TYPE" val="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2"/>
  <p:tag name="KSO_WM_UNIT_ID" val="diagram760_2*m_i*1_2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10"/>
  <p:tag name="KSO_WM_UNIT_ID" val="diagram760_2*m_i*1_10"/>
  <p:tag name="KSO_WM_UNIT_CLEAR" val="1"/>
  <p:tag name="KSO_WM_UNIT_LAYERLEVEL" val="1_1"/>
  <p:tag name="KSO_WM_DIAGRAM_GROUP_CODE" val="m1-1"/>
  <p:tag name="KSO_WM_UNIT_LINE_FORE_SCHEMECOLOR_INDEX" val="7"/>
  <p:tag name="KSO_WM_UNIT_LINE_FILL_TYPE" val="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3"/>
  <p:tag name="KSO_WM_UNIT_ID" val="diagram760_2*m_i*1_3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4"/>
  <p:tag name="KSO_WM_UNIT_ID" val="diagram760_2*m_i*1_4"/>
  <p:tag name="KSO_WM_UNIT_CLEAR" val="1"/>
  <p:tag name="KSO_WM_UNIT_LAYERLEVEL" val="1_1"/>
  <p:tag name="KSO_WM_DIAGRAM_GROUP_CODE" val="m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5"/>
  <p:tag name="KSO_WM_UNIT_ID" val="diagram760_2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f"/>
  <p:tag name="KSO_WM_UNIT_INDEX" val="1_1_1"/>
  <p:tag name="KSO_WM_UNIT_ID" val="diagram760_2*m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0"/>
  <p:tag name="KSO_WM_DIAGRAM_GROUP_CODE" val="m1-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a"/>
  <p:tag name="KSO_WM_UNIT_INDEX" val="1_1_1"/>
  <p:tag name="KSO_WM_UNIT_ID" val="diagram760_2*m_h_a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5"/>
  <p:tag name="KSO_WM_UNIT_TEXT_FILL_TYPE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f"/>
  <p:tag name="KSO_WM_UNIT_INDEX" val="1_3_1"/>
  <p:tag name="KSO_WM_UNIT_ID" val="diagram760_2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0"/>
  <p:tag name="KSO_WM_DIAGRAM_GROUP_CODE" val="m1-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a"/>
  <p:tag name="KSO_WM_UNIT_INDEX" val="1_3_1"/>
  <p:tag name="KSO_WM_UNIT_ID" val="diagram760_2*m_h_a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9"/>
  <p:tag name="KSO_WM_UNIT_TEXT_FILL_TYPE" val="1"/>
</p:tagLst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2838</Words>
  <Application>WPS 演示</Application>
  <PresentationFormat>自定义</PresentationFormat>
  <Paragraphs>440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Calibri Light</vt:lpstr>
      <vt:lpstr>Calibri</vt:lpstr>
      <vt:lpstr>微软雅黑 Light</vt:lpstr>
      <vt:lpstr>微软雅黑</vt:lpstr>
      <vt:lpstr>黑体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HLS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</dc:creator>
  <cp:keywords>www.1ppt.com</cp:keywords>
  <cp:lastModifiedBy>浓夭不及淡久</cp:lastModifiedBy>
  <cp:revision>23</cp:revision>
  <dcterms:created xsi:type="dcterms:W3CDTF">2015-08-25T06:05:00Z</dcterms:created>
  <dcterms:modified xsi:type="dcterms:W3CDTF">2018-10-16T02:53:51Z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