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9" r:id="rId9"/>
    <p:sldId id="270" r:id="rId10"/>
    <p:sldId id="274" r:id="rId11"/>
    <p:sldId id="272" r:id="rId12"/>
    <p:sldId id="271" r:id="rId13"/>
    <p:sldId id="273" r:id="rId14"/>
    <p:sldId id="263" r:id="rId15"/>
    <p:sldId id="264" r:id="rId16"/>
    <p:sldId id="262" r:id="rId17"/>
    <p:sldId id="266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2143" y="1492778"/>
            <a:ext cx="7950156" cy="770831"/>
          </a:xfrm>
        </p:spPr>
        <p:txBody>
          <a:bodyPr/>
          <a:lstStyle/>
          <a:p>
            <a:r>
              <a:rPr lang="en-US" dirty="0" smtClean="0"/>
              <a:t>Addis Ababa University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7664" y="2238515"/>
            <a:ext cx="7658237" cy="72121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Addis Ababa Institute Of Technology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52282" y="2984680"/>
            <a:ext cx="9569003" cy="798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Department of Electrical and computer engineering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86121" y="3655992"/>
            <a:ext cx="5660066" cy="650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Smart Cane for blind people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203659" y="4179196"/>
            <a:ext cx="5716847" cy="961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Kelem Negasi 	ATR/8467/07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Meles Kidane	</a:t>
            </a:r>
            <a:r>
              <a:rPr lang="en-US" b="1" dirty="0" smtClean="0">
                <a:solidFill>
                  <a:schemeClr val="tx1"/>
                </a:solidFill>
              </a:rPr>
              <a:t>ATR/6466/07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52282" y="5697831"/>
            <a:ext cx="4971245" cy="471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Advisor:	</a:t>
            </a:r>
            <a:r>
              <a:rPr lang="en-US" b="1" dirty="0" smtClean="0">
                <a:solidFill>
                  <a:schemeClr val="tx1"/>
                </a:solidFill>
              </a:rPr>
              <a:t>Mr</a:t>
            </a:r>
            <a:r>
              <a:rPr lang="en-US" b="1" dirty="0">
                <a:solidFill>
                  <a:schemeClr val="tx1"/>
                </a:solidFill>
              </a:rPr>
              <a:t>. Dagmawi Demissie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9"/>
          <a:stretch/>
        </p:blipFill>
        <p:spPr>
          <a:xfrm>
            <a:off x="4490862" y="39558"/>
            <a:ext cx="1645920" cy="16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Haar Cascade –Haar features </a:t>
            </a:r>
            <a:r>
              <a:rPr lang="en-US" dirty="0" err="1" smtClean="0"/>
              <a:t>cntd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860" y="1766541"/>
            <a:ext cx="3431054" cy="4605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630" y="1858556"/>
            <a:ext cx="3732212" cy="494608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961465" y="4528457"/>
            <a:ext cx="4297165" cy="130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51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3107"/>
          </a:xfrm>
        </p:spPr>
        <p:txBody>
          <a:bodyPr>
            <a:normAutofit fontScale="90000"/>
          </a:bodyPr>
          <a:lstStyle/>
          <a:p>
            <a:r>
              <a:rPr lang="en-US" dirty="0"/>
              <a:t>Haar cascade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95426"/>
            <a:ext cx="10150702" cy="4687660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en-US" b="1" dirty="0"/>
              <a:t>INTEGRAL </a:t>
            </a:r>
            <a:r>
              <a:rPr lang="en-US" b="1" dirty="0" smtClean="0"/>
              <a:t>IMAGES</a:t>
            </a:r>
          </a:p>
          <a:p>
            <a:pPr marL="0" indent="0">
              <a:buNone/>
            </a:pPr>
            <a:r>
              <a:rPr lang="en-US" b="1" dirty="0" smtClean="0"/>
              <a:t>Fast ways of calculating Haar features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3291000"/>
            <a:ext cx="2676752" cy="18505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65601" y="3754620"/>
            <a:ext cx="60234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=A</a:t>
            </a:r>
          </a:p>
          <a:p>
            <a:endParaRPr lang="en-US" dirty="0" smtClean="0"/>
          </a:p>
          <a:p>
            <a:r>
              <a:rPr lang="en-US" dirty="0" smtClean="0"/>
              <a:t>4 </a:t>
            </a:r>
            <a:r>
              <a:rPr lang="en-US" dirty="0"/>
              <a:t>= A+B+C+D</a:t>
            </a:r>
          </a:p>
          <a:p>
            <a:r>
              <a:rPr lang="en-US" dirty="0"/>
              <a:t>    = 2+3-1+D</a:t>
            </a:r>
          </a:p>
          <a:p>
            <a:r>
              <a:rPr lang="en-US" dirty="0"/>
              <a:t>D =4+1-(2+3)</a:t>
            </a:r>
          </a:p>
        </p:txBody>
      </p:sp>
    </p:spTree>
    <p:extLst>
      <p:ext uri="{BB962C8B-B14F-4D97-AF65-F5344CB8AC3E}">
        <p14:creationId xmlns:p14="http://schemas.microsoft.com/office/powerpoint/2010/main" val="159551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115" y="1741714"/>
            <a:ext cx="10031412" cy="4557486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en-US" b="1" dirty="0"/>
              <a:t>Adaboost</a:t>
            </a:r>
          </a:p>
          <a:p>
            <a:pPr marL="0" indent="0">
              <a:buNone/>
            </a:pPr>
            <a:r>
              <a:rPr lang="en-US" dirty="0" smtClean="0"/>
              <a:t>Best feature selection algorithm</a:t>
            </a:r>
          </a:p>
          <a:p>
            <a:pPr marL="0" indent="0">
              <a:buNone/>
            </a:pPr>
            <a:r>
              <a:rPr lang="en-US" dirty="0"/>
              <a:t>constructs a strong classifier out of cascaded combination of weak </a:t>
            </a:r>
            <a:r>
              <a:rPr lang="en-US" dirty="0" smtClean="0"/>
              <a:t>classifiers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target size </a:t>
            </a:r>
            <a:r>
              <a:rPr lang="en-US" dirty="0" smtClean="0"/>
              <a:t>window is </a:t>
            </a:r>
            <a:r>
              <a:rPr lang="en-US" dirty="0"/>
              <a:t>moved over </a:t>
            </a:r>
            <a:r>
              <a:rPr lang="en-US" dirty="0" smtClean="0"/>
              <a:t>image</a:t>
            </a:r>
          </a:p>
          <a:p>
            <a:pPr marL="514350" indent="-514350">
              <a:buFont typeface="+mj-lt"/>
              <a:buAutoNum type="romanLcPeriod" startAt="4"/>
            </a:pPr>
            <a:r>
              <a:rPr lang="en-US" b="1" dirty="0"/>
              <a:t>Cascade Classifier</a:t>
            </a:r>
          </a:p>
          <a:p>
            <a:pPr marL="0" indent="0">
              <a:buNone/>
            </a:pPr>
            <a:r>
              <a:rPr lang="en-US" dirty="0" smtClean="0"/>
              <a:t>Collection of weak classifiers stages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2114" y="856343"/>
            <a:ext cx="656045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600" cap="all" dirty="0">
                <a:latin typeface="+mj-lt"/>
                <a:ea typeface="+mj-ea"/>
                <a:cs typeface="+mj-cs"/>
              </a:rPr>
              <a:t>Haar cascade</a:t>
            </a:r>
          </a:p>
        </p:txBody>
      </p:sp>
    </p:spTree>
    <p:extLst>
      <p:ext uri="{BB962C8B-B14F-4D97-AF65-F5344CB8AC3E}">
        <p14:creationId xmlns:p14="http://schemas.microsoft.com/office/powerpoint/2010/main" val="10128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Haar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8" cy="43327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Three main results from Haar Cascades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A </a:t>
            </a:r>
            <a:r>
              <a:rPr lang="en-US" dirty="0"/>
              <a:t>true positive </a:t>
            </a: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A false positive </a:t>
            </a: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A false negative </a:t>
            </a:r>
          </a:p>
        </p:txBody>
      </p:sp>
    </p:spTree>
    <p:extLst>
      <p:ext uri="{BB962C8B-B14F-4D97-AF65-F5344CB8AC3E}">
        <p14:creationId xmlns:p14="http://schemas.microsoft.com/office/powerpoint/2010/main" val="425674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5345" y="2084561"/>
            <a:ext cx="2112135" cy="3013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89719" cy="914068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36" y="2355017"/>
            <a:ext cx="1614666" cy="2743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34858" y="6183903"/>
            <a:ext cx="281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Assembled device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98" y="1775623"/>
            <a:ext cx="1990725" cy="41910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1743740" y="3858244"/>
            <a:ext cx="2445488" cy="990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6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109" y="388533"/>
            <a:ext cx="9302291" cy="899353"/>
          </a:xfrm>
        </p:spPr>
        <p:txBody>
          <a:bodyPr/>
          <a:lstStyle/>
          <a:p>
            <a:r>
              <a:rPr lang="en-US" dirty="0" smtClean="0"/>
              <a:t>Results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6073"/>
            <a:ext cx="9905999" cy="4365938"/>
          </a:xfrm>
        </p:spPr>
        <p:txBody>
          <a:bodyPr/>
          <a:lstStyle/>
          <a:p>
            <a:r>
              <a:rPr lang="en-US" dirty="0" smtClean="0"/>
              <a:t>Object detection system in action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78555" y="2963213"/>
            <a:ext cx="2774772" cy="273369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896672" y="3473904"/>
            <a:ext cx="3186300" cy="203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599567" cy="100422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90" y="1622738"/>
            <a:ext cx="10290219" cy="4997003"/>
          </a:xfrm>
        </p:spPr>
        <p:txBody>
          <a:bodyPr/>
          <a:lstStyle/>
          <a:p>
            <a:r>
              <a:rPr lang="en-US" dirty="0"/>
              <a:t>the device smart </a:t>
            </a:r>
            <a:r>
              <a:rPr lang="en-US" dirty="0" smtClean="0"/>
              <a:t>Cane </a:t>
            </a:r>
            <a:r>
              <a:rPr lang="en-US" dirty="0"/>
              <a:t>for blind people includes two main components </a:t>
            </a:r>
            <a:r>
              <a:rPr lang="en-US" dirty="0" smtClean="0"/>
              <a:t>,Hardware and software</a:t>
            </a:r>
          </a:p>
          <a:p>
            <a:r>
              <a:rPr lang="en-US" dirty="0" smtClean="0"/>
              <a:t>Sensors and camera based object detection mechanism was used.</a:t>
            </a:r>
          </a:p>
          <a:p>
            <a:pPr marL="0" indent="0">
              <a:buNone/>
            </a:pPr>
            <a:r>
              <a:rPr lang="en-US" dirty="0"/>
              <a:t>The main thing we have learned in </a:t>
            </a:r>
            <a:r>
              <a:rPr lang="en-US" dirty="0" smtClean="0"/>
              <a:t>designing and building this device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variety of different sensors </a:t>
            </a:r>
            <a:r>
              <a:rPr lang="en-US" dirty="0" smtClean="0"/>
              <a:t> and their of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Learned concepts of Haar Cascades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implementation of the </a:t>
            </a:r>
            <a:r>
              <a:rPr lang="en-US" dirty="0"/>
              <a:t>concepts of computer vision to detect cars and </a:t>
            </a:r>
            <a:r>
              <a:rPr lang="en-US" dirty="0" smtClean="0"/>
              <a:t>stairs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700758" cy="644225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2" y="1407886"/>
            <a:ext cx="10263640" cy="48042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main challenges of this project was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Collecting and preprocessing of data sets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Training</a:t>
            </a:r>
            <a:r>
              <a:rPr lang="en-US" dirty="0" smtClean="0"/>
              <a:t> the Haar cascade classifiers i.e</a:t>
            </a:r>
            <a:r>
              <a:rPr lang="en-US" dirty="0"/>
              <a:t>.</a:t>
            </a:r>
            <a:r>
              <a:rPr lang="en-US" dirty="0" smtClean="0"/>
              <a:t> time and space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Availability and cost of sensors and other electrical components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51093"/>
            <a:ext cx="9496536" cy="695127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46220"/>
            <a:ext cx="10243512" cy="5434884"/>
          </a:xfrm>
        </p:spPr>
        <p:txBody>
          <a:bodyPr/>
          <a:lstStyle/>
          <a:p>
            <a:r>
              <a:rPr lang="en-US" dirty="0" smtClean="0"/>
              <a:t>the future work on this matter will mainly be based on computer vision</a:t>
            </a:r>
          </a:p>
          <a:p>
            <a:r>
              <a:rPr lang="en-US" dirty="0" smtClean="0"/>
              <a:t>More trained detectors like Human emotion detectors will be included</a:t>
            </a:r>
          </a:p>
          <a:p>
            <a:r>
              <a:rPr lang="en-US" dirty="0" smtClean="0"/>
              <a:t>Detection  of house </a:t>
            </a:r>
            <a:r>
              <a:rPr lang="en-US" smtClean="0"/>
              <a:t>hold objects</a:t>
            </a:r>
            <a:endParaRPr lang="en-US" dirty="0" smtClean="0"/>
          </a:p>
          <a:p>
            <a:r>
              <a:rPr lang="en-US" dirty="0" smtClean="0"/>
              <a:t>The area of stereo camera vision will be explored in aiding visually impaired people</a:t>
            </a:r>
          </a:p>
          <a:p>
            <a:r>
              <a:rPr lang="en-US" dirty="0" smtClean="0"/>
              <a:t>Stereo camera based image recognition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can measure the depth features of stairs and pitfalls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represents the 3-D world more accurately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23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741235" cy="105573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74254"/>
            <a:ext cx="9905999" cy="4481847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Visual impairment is one of the most common disabilities </a:t>
            </a:r>
            <a:r>
              <a:rPr lang="en-US" dirty="0" smtClean="0"/>
              <a:t>worldwide</a:t>
            </a:r>
          </a:p>
          <a:p>
            <a:r>
              <a:rPr lang="en-US" dirty="0"/>
              <a:t>Visually impaired people face a lot of challenges while walking outside </a:t>
            </a:r>
            <a:r>
              <a:rPr lang="en-US" dirty="0" smtClean="0"/>
              <a:t>independently</a:t>
            </a:r>
          </a:p>
          <a:p>
            <a:r>
              <a:rPr lang="en-US" dirty="0"/>
              <a:t>This project aims </a:t>
            </a:r>
            <a:r>
              <a:rPr lang="en-US" dirty="0" smtClean="0"/>
              <a:t>on </a:t>
            </a:r>
            <a:r>
              <a:rPr lang="en-US" dirty="0"/>
              <a:t>the modification and modernizing </a:t>
            </a:r>
            <a:r>
              <a:rPr lang="en-US" dirty="0" smtClean="0"/>
              <a:t>of the </a:t>
            </a:r>
            <a:r>
              <a:rPr lang="en-US" dirty="0"/>
              <a:t>white cane for the visually </a:t>
            </a:r>
            <a:r>
              <a:rPr lang="en-US" dirty="0" smtClean="0"/>
              <a:t>impaired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728356" cy="9527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Definition and motivation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37" y="1455313"/>
            <a:ext cx="9787944" cy="4842456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Visually impaired people uses a </a:t>
            </a:r>
            <a:r>
              <a:rPr lang="en-US" b="1" dirty="0"/>
              <a:t>conventional cane </a:t>
            </a:r>
            <a:r>
              <a:rPr lang="en-US" dirty="0"/>
              <a:t>to navigate </a:t>
            </a:r>
            <a:r>
              <a:rPr lang="en-US" dirty="0" smtClean="0"/>
              <a:t>around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The white Cane </a:t>
            </a:r>
            <a:r>
              <a:rPr lang="en-US" dirty="0"/>
              <a:t>is </a:t>
            </a:r>
            <a:r>
              <a:rPr lang="en-US" b="1" dirty="0"/>
              <a:t>limited </a:t>
            </a:r>
            <a:r>
              <a:rPr lang="en-US" dirty="0"/>
              <a:t>in in its capability of detecting obstacles 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/>
              <a:t>This could be simplified if the walking </a:t>
            </a:r>
            <a:r>
              <a:rPr lang="en-US" dirty="0" smtClean="0"/>
              <a:t>stick is modified to be more smarter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The smart Cane for blind people is the device to achieve this goal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50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6947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45465"/>
            <a:ext cx="10475331" cy="4842456"/>
          </a:xfrm>
        </p:spPr>
        <p:txBody>
          <a:bodyPr numCol="1"/>
          <a:lstStyle/>
          <a:p>
            <a:pPr marL="0" indent="0">
              <a:buNone/>
            </a:pPr>
            <a:r>
              <a:rPr lang="en-US" sz="2800" b="1" dirty="0" smtClean="0"/>
              <a:t>Main objectives</a:t>
            </a:r>
          </a:p>
          <a:p>
            <a:r>
              <a:rPr lang="en-US" dirty="0" smtClean="0"/>
              <a:t>To solve the problem of navigation </a:t>
            </a:r>
          </a:p>
          <a:p>
            <a:r>
              <a:rPr lang="en-US" dirty="0" smtClean="0"/>
              <a:t>study </a:t>
            </a:r>
            <a:r>
              <a:rPr lang="en-US" dirty="0"/>
              <a:t>an alternative way of obstacle detection </a:t>
            </a:r>
            <a:endParaRPr lang="en-US" dirty="0" smtClean="0"/>
          </a:p>
          <a:p>
            <a:r>
              <a:rPr lang="en-US" dirty="0"/>
              <a:t>design and build a new and smarter blind stick </a:t>
            </a:r>
            <a:endParaRPr lang="en-US" dirty="0" smtClean="0"/>
          </a:p>
          <a:p>
            <a:pPr marL="0" indent="0">
              <a:buNone/>
            </a:pPr>
            <a:r>
              <a:rPr lang="en-US" sz="3200" b="1" dirty="0"/>
              <a:t>Specific objectives</a:t>
            </a:r>
            <a:r>
              <a:rPr lang="en-US" b="1" dirty="0"/>
              <a:t>:</a:t>
            </a:r>
          </a:p>
          <a:p>
            <a:r>
              <a:rPr lang="en-US" dirty="0"/>
              <a:t>To implement the principles of computer </a:t>
            </a:r>
            <a:r>
              <a:rPr lang="en-US" dirty="0" smtClean="0"/>
              <a:t>vision</a:t>
            </a:r>
          </a:p>
          <a:p>
            <a:r>
              <a:rPr lang="en-US" dirty="0" smtClean="0"/>
              <a:t>To Implement sensor based navigation</a:t>
            </a:r>
          </a:p>
          <a:p>
            <a:r>
              <a:rPr lang="en-US" dirty="0"/>
              <a:t>To develop image recognition system using camera and openCV </a:t>
            </a:r>
          </a:p>
        </p:txBody>
      </p:sp>
    </p:spTree>
    <p:extLst>
      <p:ext uri="{BB962C8B-B14F-4D97-AF65-F5344CB8AC3E}">
        <p14:creationId xmlns:p14="http://schemas.microsoft.com/office/powerpoint/2010/main" val="198004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7730"/>
            <a:ext cx="9805629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Methodology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1133340"/>
            <a:ext cx="5396248" cy="5724659"/>
          </a:xfrm>
        </p:spPr>
        <p:txBody>
          <a:bodyPr/>
          <a:lstStyle/>
          <a:p>
            <a:r>
              <a:rPr lang="en-US" b="1" dirty="0" smtClean="0"/>
              <a:t>Flow chart of the image recognition system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2" y="2047740"/>
            <a:ext cx="4543380" cy="472215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628067" y="1010992"/>
            <a:ext cx="5769735" cy="5724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Software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 </a:t>
            </a:r>
            <a:r>
              <a:rPr lang="en-US" dirty="0"/>
              <a:t>image recognition application that uses </a:t>
            </a:r>
            <a:r>
              <a:rPr lang="en-US" dirty="0" smtClean="0"/>
              <a:t>web cam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detects cars and stairs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30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007139" cy="10299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Hardware Design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120462"/>
            <a:ext cx="10493620" cy="55674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Mainly composed of the following sensors</a:t>
            </a:r>
          </a:p>
          <a:p>
            <a:pPr marL="0" indent="0">
              <a:buNone/>
            </a:pPr>
            <a:r>
              <a:rPr lang="en-US" b="1" dirty="0" smtClean="0"/>
              <a:t>With the raspberry 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Proximity sensors; ultrasonic and IR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Temperature sensor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Light sensor(LDR)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Water sensor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 descr="C:\Users\Kelly\Downloads\flow chart of the syste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170" y="940159"/>
            <a:ext cx="5547317" cy="49326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371052" y="6057226"/>
            <a:ext cx="565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Obstacle detection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354869" cy="682249"/>
          </a:xfrm>
        </p:spPr>
        <p:txBody>
          <a:bodyPr/>
          <a:lstStyle/>
          <a:p>
            <a:r>
              <a:rPr lang="en-US" dirty="0" smtClean="0"/>
              <a:t>Implementation- Hardware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09105" y="1469826"/>
            <a:ext cx="5357610" cy="4842458"/>
            <a:chOff x="4468970" y="1609857"/>
            <a:chExt cx="5357610" cy="4842458"/>
          </a:xfrm>
        </p:grpSpPr>
        <p:grpSp>
          <p:nvGrpSpPr>
            <p:cNvPr id="5" name="Group 4"/>
            <p:cNvGrpSpPr/>
            <p:nvPr/>
          </p:nvGrpSpPr>
          <p:grpSpPr>
            <a:xfrm>
              <a:off x="4468970" y="1609857"/>
              <a:ext cx="5357610" cy="4842458"/>
              <a:chOff x="0" y="0"/>
              <a:chExt cx="4397763" cy="4701892"/>
            </a:xfrm>
          </p:grpSpPr>
          <p:sp>
            <p:nvSpPr>
              <p:cNvPr id="6" name="U-Turn Arrow 5"/>
              <p:cNvSpPr/>
              <p:nvPr/>
            </p:nvSpPr>
            <p:spPr>
              <a:xfrm rot="16200000">
                <a:off x="-1557118" y="2390775"/>
                <a:ext cx="3699226" cy="584990"/>
              </a:xfrm>
              <a:prstGeom prst="utur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U-Turn Arrow 6"/>
              <p:cNvSpPr/>
              <p:nvPr/>
            </p:nvSpPr>
            <p:spPr>
              <a:xfrm rot="16200000">
                <a:off x="-633193" y="3028950"/>
                <a:ext cx="2059492" cy="371435"/>
              </a:xfrm>
              <a:prstGeom prst="utur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348257" y="781050"/>
                <a:ext cx="1049506" cy="268823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Alarm and feedback unit</a:t>
                </a:r>
                <a:endPara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(Buzzer and LED)</a:t>
                </a:r>
                <a:endPara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443132" y="695325"/>
                <a:ext cx="641375" cy="86630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Ultrasonic 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And IR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Sensors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ight Arrow 9"/>
              <p:cNvSpPr/>
              <p:nvPr/>
            </p:nvSpPr>
            <p:spPr>
              <a:xfrm>
                <a:off x="1100357" y="923925"/>
                <a:ext cx="324211" cy="348310"/>
              </a:xfrm>
              <a:prstGeom prst="right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376582" y="695325"/>
                <a:ext cx="1487143" cy="290257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b="1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Raspberry pi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452657" y="1724025"/>
                <a:ext cx="606134" cy="81272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LDR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2862482" y="1809750"/>
                <a:ext cx="486317" cy="419758"/>
              </a:xfrm>
              <a:prstGeom prst="right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Right Arrow 13"/>
              <p:cNvSpPr/>
              <p:nvPr/>
            </p:nvSpPr>
            <p:spPr>
              <a:xfrm>
                <a:off x="1052732" y="2009775"/>
                <a:ext cx="324211" cy="348310"/>
              </a:xfrm>
              <a:prstGeom prst="right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Bent Arrow 14"/>
              <p:cNvSpPr/>
              <p:nvPr/>
            </p:nvSpPr>
            <p:spPr>
              <a:xfrm rot="16200000" flipV="1">
                <a:off x="3205382" y="3676650"/>
                <a:ext cx="857377" cy="427583"/>
              </a:xfrm>
              <a:prstGeom prst="bent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19332" y="3933825"/>
                <a:ext cx="2896757" cy="768067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Power supply</a:t>
                </a:r>
              </a:p>
            </p:txBody>
          </p:sp>
          <p:sp>
            <p:nvSpPr>
              <p:cNvPr id="17" name="Right Arrow 16"/>
              <p:cNvSpPr/>
              <p:nvPr/>
            </p:nvSpPr>
            <p:spPr>
              <a:xfrm rot="16200000">
                <a:off x="1805207" y="3695700"/>
                <a:ext cx="472748" cy="274875"/>
              </a:xfrm>
              <a:prstGeom prst="right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Right Arrow 17"/>
              <p:cNvSpPr/>
              <p:nvPr/>
            </p:nvSpPr>
            <p:spPr>
              <a:xfrm rot="16200000">
                <a:off x="586007" y="3571875"/>
                <a:ext cx="473343" cy="274875"/>
              </a:xfrm>
              <a:prstGeom prst="right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Right Arrow 18"/>
              <p:cNvSpPr/>
              <p:nvPr/>
            </p:nvSpPr>
            <p:spPr>
              <a:xfrm>
                <a:off x="1100357" y="2981325"/>
                <a:ext cx="324211" cy="348310"/>
              </a:xfrm>
              <a:prstGeom prst="right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47882" y="2781300"/>
                <a:ext cx="736600" cy="68768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Moisture Sensor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386107" y="0"/>
                <a:ext cx="1476375" cy="4572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Web Cam</a:t>
                </a:r>
                <a:endPara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Right Arrow 21"/>
            <p:cNvSpPr/>
            <p:nvPr/>
          </p:nvSpPr>
          <p:spPr>
            <a:xfrm rot="5400000">
              <a:off x="6824842" y="2058635"/>
              <a:ext cx="323850" cy="34798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61942" y="5815057"/>
            <a:ext cx="322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diagram of the overall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32" y="320438"/>
            <a:ext cx="10161431" cy="785611"/>
          </a:xfrm>
        </p:spPr>
        <p:txBody>
          <a:bodyPr/>
          <a:lstStyle/>
          <a:p>
            <a:r>
              <a:rPr lang="en-US" dirty="0" smtClean="0"/>
              <a:t>Implementation - image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00766"/>
            <a:ext cx="12061370" cy="5557234"/>
          </a:xfrm>
        </p:spPr>
        <p:txBody>
          <a:bodyPr/>
          <a:lstStyle/>
          <a:p>
            <a:r>
              <a:rPr lang="en-US" dirty="0" smtClean="0"/>
              <a:t>Haar Cascade Classifier</a:t>
            </a:r>
          </a:p>
          <a:p>
            <a:r>
              <a:rPr lang="en-US" dirty="0" smtClean="0"/>
              <a:t>What is Haar Cascade Classifier?</a:t>
            </a:r>
          </a:p>
          <a:p>
            <a:r>
              <a:rPr lang="en-US" sz="2800" b="1" dirty="0"/>
              <a:t>machine learning object detection algorithm </a:t>
            </a:r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366000" y="1906238"/>
            <a:ext cx="1901371" cy="11756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Accurate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214764" y="4280920"/>
            <a:ext cx="1901371" cy="11756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Color- Independent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676055" y="2494067"/>
            <a:ext cx="1901371" cy="11756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202058" y="4079383"/>
            <a:ext cx="1901371" cy="11756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false positive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818086" y="4647261"/>
            <a:ext cx="1807028" cy="16401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Haar object detection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285343">
            <a:off x="7716613" y="3118982"/>
            <a:ext cx="434865" cy="154897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7389399">
            <a:off x="6259940" y="4863935"/>
            <a:ext cx="465739" cy="8594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3492288">
            <a:off x="8595394" y="4368281"/>
            <a:ext cx="315999" cy="8936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9171733">
            <a:off x="6557496" y="3626152"/>
            <a:ext cx="534553" cy="12583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3803"/>
            <a:ext cx="9905998" cy="1233111"/>
          </a:xfrm>
        </p:spPr>
        <p:txBody>
          <a:bodyPr/>
          <a:lstStyle/>
          <a:p>
            <a:r>
              <a:rPr lang="en-US" dirty="0" smtClean="0"/>
              <a:t>Haar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436914"/>
            <a:ext cx="10031411" cy="4833257"/>
          </a:xfrm>
        </p:spPr>
        <p:txBody>
          <a:bodyPr>
            <a:normAutofit/>
          </a:bodyPr>
          <a:lstStyle/>
          <a:p>
            <a:r>
              <a:rPr lang="en-US" dirty="0"/>
              <a:t>machine learning object detection </a:t>
            </a:r>
            <a:r>
              <a:rPr lang="en-US" b="1" dirty="0"/>
              <a:t>algorithm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cascade function is trained from a lot of positive and negative </a:t>
            </a:r>
            <a:r>
              <a:rPr lang="en-US" dirty="0" smtClean="0"/>
              <a:t>images</a:t>
            </a:r>
          </a:p>
          <a:p>
            <a:r>
              <a:rPr lang="en-US" dirty="0" smtClean="0"/>
              <a:t>Has </a:t>
            </a:r>
            <a:r>
              <a:rPr lang="en-US" dirty="0"/>
              <a:t>four stages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Haar Feature </a:t>
            </a:r>
            <a:r>
              <a:rPr lang="en-US" dirty="0" smtClean="0"/>
              <a:t>Selection</a:t>
            </a:r>
          </a:p>
          <a:p>
            <a:pPr marL="0" indent="0">
              <a:buNone/>
            </a:pPr>
            <a:r>
              <a:rPr lang="en-US" dirty="0" smtClean="0"/>
              <a:t>Digital image features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5146221"/>
            <a:ext cx="3038475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3853542"/>
            <a:ext cx="5143500" cy="118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0" y="5291364"/>
            <a:ext cx="2857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3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1018</TotalTime>
  <Words>556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Tw Cen MT</vt:lpstr>
      <vt:lpstr>Wingdings</vt:lpstr>
      <vt:lpstr>Circuit</vt:lpstr>
      <vt:lpstr>Addis Ababa University</vt:lpstr>
      <vt:lpstr>introduction</vt:lpstr>
      <vt:lpstr>Problem Definition and motivation </vt:lpstr>
      <vt:lpstr>Objectives</vt:lpstr>
      <vt:lpstr>Methodology </vt:lpstr>
      <vt:lpstr>Hardware Design </vt:lpstr>
      <vt:lpstr>Implementation- Hardware</vt:lpstr>
      <vt:lpstr>Implementation - image recognition</vt:lpstr>
      <vt:lpstr>Haar cascade</vt:lpstr>
      <vt:lpstr>Haar Cascade –Haar features cntd.</vt:lpstr>
      <vt:lpstr>Haar cascade </vt:lpstr>
      <vt:lpstr>PowerPoint Presentation</vt:lpstr>
      <vt:lpstr>Haar cascade</vt:lpstr>
      <vt:lpstr>Results</vt:lpstr>
      <vt:lpstr>Results contd.</vt:lpstr>
      <vt:lpstr>Conclusion</vt:lpstr>
      <vt:lpstr>Challenges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</dc:creator>
  <cp:lastModifiedBy>Kelly</cp:lastModifiedBy>
  <cp:revision>84</cp:revision>
  <dcterms:created xsi:type="dcterms:W3CDTF">2019-07-02T15:08:00Z</dcterms:created>
  <dcterms:modified xsi:type="dcterms:W3CDTF">2019-07-07T12:09:58Z</dcterms:modified>
</cp:coreProperties>
</file>