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7" r:id="rId4"/>
    <p:sldId id="27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/>
    <p:restoredTop sz="90703" autoAdjust="0"/>
  </p:normalViewPr>
  <p:slideViewPr>
    <p:cSldViewPr snapToGrid="0" snapToObjects="1">
      <p:cViewPr varScale="1">
        <p:scale>
          <a:sx n="95" d="100"/>
          <a:sy n="95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a report by Fidelity Charitable, 2017 was a record year for crypto donations. </a:t>
            </a:r>
            <a:r>
              <a:rPr lang="en-US" dirty="0" err="1"/>
              <a:t>Organisations</a:t>
            </a:r>
            <a:r>
              <a:rPr lang="en-US" dirty="0"/>
              <a:t> received $69 million in cryptocurrencies like Bitcoin, and claims this was almost 10 times higher than the year before.</a:t>
            </a:r>
          </a:p>
          <a:p>
            <a:r>
              <a:rPr lang="en-US" dirty="0"/>
              <a:t>https://</a:t>
            </a:r>
            <a:r>
              <a:rPr lang="en-US" dirty="0" err="1"/>
              <a:t>cointelegraph.com</a:t>
            </a:r>
            <a:r>
              <a:rPr lang="en-US" dirty="0"/>
              <a:t>/explained/blockchain-in-charity-explained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5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04B9-6172-EE45-B9D0-CCADF94871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F397D6E-1F40-3D4B-9588-E83A6D9AE2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7927" y="136525"/>
            <a:ext cx="722457" cy="7224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F6BAEB-2BFF-D848-BD94-D30294838D1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06237" y="231389"/>
            <a:ext cx="10266218" cy="4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459952" y="287257"/>
            <a:ext cx="2598234" cy="400111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latin typeface="+mn-lt"/>
                <a:ea typeface="Arial" charset="0"/>
                <a:cs typeface="Arial" charset="0"/>
              </a:rPr>
              <a:t>OPEN CHALLENGE</a:t>
            </a:r>
          </a:p>
        </p:txBody>
      </p:sp>
      <p:pic>
        <p:nvPicPr>
          <p:cNvPr id="1026" name="Picture 2" descr="https://lh5.googleusercontent.com/0eLIzSRfBrZWyCCG7jpG1_TGGX__g9SOb_kfhn7JrPcWyfdKzOYEINTE-3zhZQ2nVWkmfVbElUcSOXm1jtRMhprsuazw41af4WMgDlFPrtefPCFKs9csjANdVth2A4w1KIlLn8GM">
            <a:extLst>
              <a:ext uri="{FF2B5EF4-FFF2-40B4-BE49-F238E27FC236}">
                <a16:creationId xmlns:a16="http://schemas.microsoft.com/office/drawing/2014/main" id="{78AEA975-E87F-4F39-BB42-F1D5F55CA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72" y="1761659"/>
            <a:ext cx="6520327" cy="222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E13694-FFB7-4D08-9CD1-A3337F4F5E40}"/>
              </a:ext>
            </a:extLst>
          </p:cNvPr>
          <p:cNvSpPr txBox="1"/>
          <p:nvPr/>
        </p:nvSpPr>
        <p:spPr>
          <a:xfrm>
            <a:off x="1245220" y="6162908"/>
            <a:ext cx="9701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Duwei Chen, Andrea Pascucci, Ianco Cregut, Shady Elshater, Sven Kellenberger, Gökçe Babür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8486230-A7A2-4B60-A975-2A37A48AEFB0}"/>
              </a:ext>
            </a:extLst>
          </p:cNvPr>
          <p:cNvSpPr txBox="1">
            <a:spLocks/>
          </p:cNvSpPr>
          <p:nvPr/>
        </p:nvSpPr>
        <p:spPr>
          <a:xfrm>
            <a:off x="1672392" y="4517113"/>
            <a:ext cx="8817188" cy="5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Segoe Script" panose="030B0504020000000003" pitchFamily="66" charset="0"/>
                <a:ea typeface="Arial" charset="0"/>
                <a:cs typeface="Arial" charset="0"/>
              </a:rPr>
              <a:t>Donate a Bit, Impact a Lot </a:t>
            </a:r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ock Arc 12">
            <a:extLst>
              <a:ext uri="{FF2B5EF4-FFF2-40B4-BE49-F238E27FC236}">
                <a16:creationId xmlns:a16="http://schemas.microsoft.com/office/drawing/2014/main" id="{DEA4A5B9-F569-4404-A4B3-5A15CD89C71F}"/>
              </a:ext>
            </a:extLst>
          </p:cNvPr>
          <p:cNvSpPr/>
          <p:nvPr/>
        </p:nvSpPr>
        <p:spPr>
          <a:xfrm flipH="1">
            <a:off x="3283287" y="1168984"/>
            <a:ext cx="5167863" cy="5418667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DC3A01-B20C-404C-BB75-B50A60322BDE}"/>
              </a:ext>
            </a:extLst>
          </p:cNvPr>
          <p:cNvSpPr/>
          <p:nvPr/>
        </p:nvSpPr>
        <p:spPr>
          <a:xfrm>
            <a:off x="2793340" y="3144339"/>
            <a:ext cx="1308135" cy="13081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712D8F-C793-42CA-9BB2-F15F3C68D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2046" y="2289175"/>
            <a:ext cx="3226329" cy="282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25C04-E03F-47FF-83DC-0A389CC06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7" r="50751"/>
          <a:stretch/>
        </p:blipFill>
        <p:spPr>
          <a:xfrm>
            <a:off x="4593591" y="2219330"/>
            <a:ext cx="1305176" cy="2946860"/>
          </a:xfrm>
          <a:prstGeom prst="rect">
            <a:avLst/>
          </a:prstGeom>
        </p:spPr>
      </p:pic>
      <p:sp>
        <p:nvSpPr>
          <p:cNvPr id="24" name="Block Arc 23">
            <a:extLst>
              <a:ext uri="{FF2B5EF4-FFF2-40B4-BE49-F238E27FC236}">
                <a16:creationId xmlns:a16="http://schemas.microsoft.com/office/drawing/2014/main" id="{53805239-581C-4F13-9B80-D0465AEBDE4F}"/>
              </a:ext>
            </a:extLst>
          </p:cNvPr>
          <p:cNvSpPr/>
          <p:nvPr/>
        </p:nvSpPr>
        <p:spPr>
          <a:xfrm>
            <a:off x="3442479" y="1168984"/>
            <a:ext cx="5167863" cy="5418667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100" name="Picture 4" descr="donation icon ile ilgili gÃ¶rsel sonucu">
            <a:extLst>
              <a:ext uri="{FF2B5EF4-FFF2-40B4-BE49-F238E27FC236}">
                <a16:creationId xmlns:a16="http://schemas.microsoft.com/office/drawing/2014/main" id="{57A762B6-D790-4ACD-BDF1-5AA09D55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03" y="1435594"/>
            <a:ext cx="1515752" cy="15157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5E5C39-59D9-4EC0-A464-25C307C0AD9F}"/>
              </a:ext>
            </a:extLst>
          </p:cNvPr>
          <p:cNvSpPr txBox="1"/>
          <p:nvPr/>
        </p:nvSpPr>
        <p:spPr>
          <a:xfrm>
            <a:off x="9254089" y="3200281"/>
            <a:ext cx="2901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donations for sustainable actions by incentivizing people with tokens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8E5BE-4525-4359-A5F6-0C35F8A4EFC3}"/>
              </a:ext>
            </a:extLst>
          </p:cNvPr>
          <p:cNvSpPr txBox="1"/>
          <p:nvPr/>
        </p:nvSpPr>
        <p:spPr>
          <a:xfrm>
            <a:off x="8734524" y="1688936"/>
            <a:ext cx="3093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an additional channel to collect donations</a:t>
            </a:r>
          </a:p>
          <a:p>
            <a:endParaRPr lang="en-US" dirty="0"/>
          </a:p>
        </p:txBody>
      </p:sp>
      <p:pic>
        <p:nvPicPr>
          <p:cNvPr id="4102" name="Picture 6" descr="donation icon ile ilgili gÃ¶rsel sonucu">
            <a:extLst>
              <a:ext uri="{FF2B5EF4-FFF2-40B4-BE49-F238E27FC236}">
                <a16:creationId xmlns:a16="http://schemas.microsoft.com/office/drawing/2014/main" id="{FD56A0DC-EC93-414B-82CE-B540EA4AE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9" t="77874" r="40840" b="4098"/>
          <a:stretch/>
        </p:blipFill>
        <p:spPr bwMode="auto">
          <a:xfrm>
            <a:off x="7665729" y="3103762"/>
            <a:ext cx="1436986" cy="14367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06CB76-7D45-44F0-9219-7E37980EDC69}"/>
              </a:ext>
            </a:extLst>
          </p:cNvPr>
          <p:cNvSpPr txBox="1"/>
          <p:nvPr/>
        </p:nvSpPr>
        <p:spPr>
          <a:xfrm>
            <a:off x="8722866" y="4883257"/>
            <a:ext cx="323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an alternative way to spend your cryptocurrencies with smart contracts</a:t>
            </a:r>
          </a:p>
          <a:p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BE583C7-2022-4338-A568-6F0145FB4182}"/>
              </a:ext>
            </a:extLst>
          </p:cNvPr>
          <p:cNvSpPr txBox="1">
            <a:spLocks/>
          </p:cNvSpPr>
          <p:nvPr/>
        </p:nvSpPr>
        <p:spPr>
          <a:xfrm>
            <a:off x="8775545" y="988437"/>
            <a:ext cx="3642733" cy="557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Solutions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D2B376E9-0FCF-45CA-BFDD-BBC0B116B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2335" t="2233" r="3829" b="2865"/>
          <a:stretch/>
        </p:blipFill>
        <p:spPr bwMode="auto">
          <a:xfrm>
            <a:off x="3354690" y="4736322"/>
            <a:ext cx="1402896" cy="14367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Ä°lgili resim">
            <a:extLst>
              <a:ext uri="{FF2B5EF4-FFF2-40B4-BE49-F238E27FC236}">
                <a16:creationId xmlns:a16="http://schemas.microsoft.com/office/drawing/2014/main" id="{C42743BF-42BC-4388-B2C3-D9A55B89F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5748" r="32331" b="58784"/>
          <a:stretch/>
        </p:blipFill>
        <p:spPr bwMode="auto">
          <a:xfrm>
            <a:off x="3323194" y="1514572"/>
            <a:ext cx="1418362" cy="14367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Ä°lgili resim">
            <a:extLst>
              <a:ext uri="{FF2B5EF4-FFF2-40B4-BE49-F238E27FC236}">
                <a16:creationId xmlns:a16="http://schemas.microsoft.com/office/drawing/2014/main" id="{ED9157F4-648B-4E29-B8AE-D98116044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" t="5321" r="-6074" b="8932"/>
          <a:stretch/>
        </p:blipFill>
        <p:spPr bwMode="auto">
          <a:xfrm>
            <a:off x="2641536" y="2963793"/>
            <a:ext cx="1845393" cy="15767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6EE708-2A81-44F3-B03A-65642D42D07A}"/>
              </a:ext>
            </a:extLst>
          </p:cNvPr>
          <p:cNvSpPr txBox="1"/>
          <p:nvPr/>
        </p:nvSpPr>
        <p:spPr>
          <a:xfrm>
            <a:off x="119812" y="4883257"/>
            <a:ext cx="303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Creating a convenient mean for crypto holders to contribute to sustainable development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10618-4D59-4A24-A23E-E19B7F573A49}"/>
              </a:ext>
            </a:extLst>
          </p:cNvPr>
          <p:cNvSpPr txBox="1"/>
          <p:nvPr/>
        </p:nvSpPr>
        <p:spPr>
          <a:xfrm>
            <a:off x="503399" y="3434534"/>
            <a:ext cx="202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Incentivizing people to donate</a:t>
            </a:r>
          </a:p>
          <a:p>
            <a:pPr algn="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1DAFED-B063-45F0-8959-7B7D04D90B13}"/>
              </a:ext>
            </a:extLst>
          </p:cNvPr>
          <p:cNvSpPr txBox="1"/>
          <p:nvPr/>
        </p:nvSpPr>
        <p:spPr>
          <a:xfrm>
            <a:off x="250947" y="1688936"/>
            <a:ext cx="292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Lack of charity / NGO’s accepting the cryptocurrency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5BB50E2A-476A-4951-A6DA-4BA314A0663C}"/>
              </a:ext>
            </a:extLst>
          </p:cNvPr>
          <p:cNvSpPr txBox="1">
            <a:spLocks/>
          </p:cNvSpPr>
          <p:nvPr/>
        </p:nvSpPr>
        <p:spPr>
          <a:xfrm>
            <a:off x="583238" y="988437"/>
            <a:ext cx="3642733" cy="557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Challenges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9F416-9877-4B7F-B20F-F0C34CE6753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t="4418" r="1246" b="3009"/>
          <a:stretch/>
        </p:blipFill>
        <p:spPr>
          <a:xfrm>
            <a:off x="7124088" y="4683267"/>
            <a:ext cx="1495039" cy="1489829"/>
          </a:xfrm>
          <a:prstGeom prst="ellipse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1B7CEF88-493D-4FE2-97AA-E09411156BB1}"/>
              </a:ext>
            </a:extLst>
          </p:cNvPr>
          <p:cNvSpPr txBox="1">
            <a:spLocks/>
          </p:cNvSpPr>
          <p:nvPr/>
        </p:nvSpPr>
        <p:spPr>
          <a:xfrm>
            <a:off x="9459952" y="287257"/>
            <a:ext cx="2598234" cy="400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+mn-lt"/>
                <a:ea typeface="Arial" charset="0"/>
                <a:cs typeface="Arial" charset="0"/>
              </a:rPr>
              <a:t>OPEN CHALLENGE</a:t>
            </a:r>
            <a:endParaRPr lang="en-US" sz="2000" b="1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4" grpId="0" animBg="1"/>
      <p:bldP spid="5" grpId="0"/>
      <p:bldP spid="6" grpId="0"/>
      <p:bldP spid="11" grpId="0"/>
      <p:bldP spid="12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>
            <a:extLst>
              <a:ext uri="{FF2B5EF4-FFF2-40B4-BE49-F238E27FC236}">
                <a16:creationId xmlns:a16="http://schemas.microsoft.com/office/drawing/2014/main" id="{58F27D63-383D-4F27-AF1C-CEB50FDC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187" y="3977772"/>
            <a:ext cx="626584" cy="490932"/>
          </a:xfrm>
          <a:prstGeom prst="rect">
            <a:avLst/>
          </a:prstGeom>
        </p:spPr>
      </p:pic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8D5F095A-247E-461A-8C36-C03CC0E84F9F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3119135" y="4489119"/>
            <a:ext cx="6192511" cy="41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0CFD32-FE61-4560-A001-0E4E99E8F549}"/>
              </a:ext>
            </a:extLst>
          </p:cNvPr>
          <p:cNvCxnSpPr>
            <a:cxnSpLocks/>
          </p:cNvCxnSpPr>
          <p:nvPr/>
        </p:nvCxnSpPr>
        <p:spPr>
          <a:xfrm>
            <a:off x="6096000" y="2443599"/>
            <a:ext cx="0" cy="95663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7747AFE3-60E2-4334-912A-706F349719DD}"/>
              </a:ext>
            </a:extLst>
          </p:cNvPr>
          <p:cNvSpPr/>
          <p:nvPr/>
        </p:nvSpPr>
        <p:spPr>
          <a:xfrm>
            <a:off x="5296134" y="816981"/>
            <a:ext cx="1599732" cy="1599732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Ä°lgili resim">
            <a:extLst>
              <a:ext uri="{FF2B5EF4-FFF2-40B4-BE49-F238E27FC236}">
                <a16:creationId xmlns:a16="http://schemas.microsoft.com/office/drawing/2014/main" id="{D5138A42-1D85-4058-B64C-D17C8E85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58" y="3619130"/>
            <a:ext cx="1739977" cy="173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icef ikon ile ilgili gÃ¶rsel sonucu">
            <a:extLst>
              <a:ext uri="{FF2B5EF4-FFF2-40B4-BE49-F238E27FC236}">
                <a16:creationId xmlns:a16="http://schemas.microsoft.com/office/drawing/2014/main" id="{0DD72FA3-6FF9-4797-994E-98D4B9F61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9" r="28085" b="34450"/>
          <a:stretch/>
        </p:blipFill>
        <p:spPr bwMode="auto">
          <a:xfrm>
            <a:off x="9966750" y="4985464"/>
            <a:ext cx="428443" cy="22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CAF1ED8-2F24-4A69-8835-D5447154A431}"/>
              </a:ext>
            </a:extLst>
          </p:cNvPr>
          <p:cNvGrpSpPr/>
          <p:nvPr/>
        </p:nvGrpSpPr>
        <p:grpSpPr>
          <a:xfrm>
            <a:off x="9852754" y="3899675"/>
            <a:ext cx="568659" cy="1172970"/>
            <a:chOff x="11267764" y="4130373"/>
            <a:chExt cx="568659" cy="117297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3F99F94-5786-489E-B273-8BBA149B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67764" y="4130373"/>
              <a:ext cx="568659" cy="430873"/>
            </a:xfrm>
            <a:prstGeom prst="rect">
              <a:avLst/>
            </a:prstGeom>
          </p:spPr>
        </p:pic>
        <p:pic>
          <p:nvPicPr>
            <p:cNvPr id="1034" name="Picture 10" descr="unicef ikon ile ilgili gÃ¶rsel sonucu">
              <a:extLst>
                <a:ext uri="{FF2B5EF4-FFF2-40B4-BE49-F238E27FC236}">
                  <a16:creationId xmlns:a16="http://schemas.microsoft.com/office/drawing/2014/main" id="{AA4877B6-537A-446E-B476-854E556CC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985" y="4940861"/>
              <a:ext cx="362482" cy="362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9" name="Picture 14" descr="Ä°lgili resim">
            <a:extLst>
              <a:ext uri="{FF2B5EF4-FFF2-40B4-BE49-F238E27FC236}">
                <a16:creationId xmlns:a16="http://schemas.microsoft.com/office/drawing/2014/main" id="{8AAB9A60-B2B5-44AA-8510-E33DECA0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8781">
            <a:off x="4701738" y="6073014"/>
            <a:ext cx="361574" cy="3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4A44971-7C34-489B-B169-D62D85080A39}"/>
              </a:ext>
            </a:extLst>
          </p:cNvPr>
          <p:cNvSpPr txBox="1"/>
          <p:nvPr/>
        </p:nvSpPr>
        <p:spPr>
          <a:xfrm>
            <a:off x="2569641" y="5957829"/>
            <a:ext cx="21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# tokens (</a:t>
            </a:r>
            <a:r>
              <a:rPr lang="en-US" b="1" dirty="0" err="1">
                <a:ea typeface="Adobe Fan Heiti Std B" panose="020B0700000000000000" pitchFamily="34" charset="-128"/>
              </a:rPr>
              <a:t>ChariBit</a:t>
            </a:r>
            <a:r>
              <a:rPr lang="en-US" b="1" dirty="0">
                <a:ea typeface="Adobe Fan Heiti Std B" panose="020B0700000000000000" pitchFamily="34" charset="-128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EEC698-7E90-4963-8275-5B6B2D188102}"/>
              </a:ext>
            </a:extLst>
          </p:cNvPr>
          <p:cNvSpPr txBox="1"/>
          <p:nvPr/>
        </p:nvSpPr>
        <p:spPr>
          <a:xfrm>
            <a:off x="1776698" y="3357549"/>
            <a:ext cx="16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#donors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C52BB1-54BE-4699-B7BF-C1C06ECBAF6C}"/>
              </a:ext>
            </a:extLst>
          </p:cNvPr>
          <p:cNvSpPr/>
          <p:nvPr/>
        </p:nvSpPr>
        <p:spPr>
          <a:xfrm>
            <a:off x="4942830" y="3429408"/>
            <a:ext cx="2306341" cy="2306341"/>
          </a:xfrm>
          <a:prstGeom prst="ellipse">
            <a:avLst/>
          </a:prstGeom>
          <a:solidFill>
            <a:schemeClr val="bg1"/>
          </a:soli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15279-5186-4032-A1F1-736BB18BFB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836" t="24905" r="16258" b="3687"/>
          <a:stretch/>
        </p:blipFill>
        <p:spPr>
          <a:xfrm>
            <a:off x="5535177" y="3960560"/>
            <a:ext cx="1310262" cy="1531827"/>
          </a:xfrm>
          <a:prstGeom prst="roundRect">
            <a:avLst/>
          </a:prstGeom>
        </p:spPr>
      </p:pic>
      <p:pic>
        <p:nvPicPr>
          <p:cNvPr id="59" name="Picture 2" descr="https://lh5.googleusercontent.com/0eLIzSRfBrZWyCCG7jpG1_TGGX__g9SOb_kfhn7JrPcWyfdKzOYEINTE-3zhZQ2nVWkmfVbElUcSOXm1jtRMhprsuazw41af4WMgDlFPrtefPCFKs9csjANdVth2A4w1KIlLn8GM">
            <a:extLst>
              <a:ext uri="{FF2B5EF4-FFF2-40B4-BE49-F238E27FC236}">
                <a16:creationId xmlns:a16="http://schemas.microsoft.com/office/drawing/2014/main" id="{7D86D45D-A587-4723-8BA5-665D0EAE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051" y="1422330"/>
            <a:ext cx="1433899" cy="48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8109BF2-2472-4C0E-B10E-415B18A8D0E7}"/>
              </a:ext>
            </a:extLst>
          </p:cNvPr>
          <p:cNvSpPr txBox="1"/>
          <p:nvPr/>
        </p:nvSpPr>
        <p:spPr>
          <a:xfrm>
            <a:off x="2567846" y="6166374"/>
            <a:ext cx="16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# tax reduction</a:t>
            </a:r>
          </a:p>
        </p:txBody>
      </p:sp>
      <p:pic>
        <p:nvPicPr>
          <p:cNvPr id="2050" name="Picture 2" descr="document icon ile ilgili gÃ¶rsel sonucu">
            <a:extLst>
              <a:ext uri="{FF2B5EF4-FFF2-40B4-BE49-F238E27FC236}">
                <a16:creationId xmlns:a16="http://schemas.microsoft.com/office/drawing/2014/main" id="{4ACACAED-E086-4779-897C-C5923093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35" y="6067402"/>
            <a:ext cx="372798" cy="37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9463D09-2A6A-440D-8394-203BF5F01A74}"/>
              </a:ext>
            </a:extLst>
          </p:cNvPr>
          <p:cNvSpPr txBox="1"/>
          <p:nvPr/>
        </p:nvSpPr>
        <p:spPr>
          <a:xfrm>
            <a:off x="5333815" y="3713530"/>
            <a:ext cx="1691454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#</a:t>
            </a:r>
            <a:r>
              <a:rPr lang="en-US" b="1" dirty="0">
                <a:solidFill>
                  <a:schemeClr val="tx1"/>
                </a:solidFill>
                <a:ea typeface="Adobe Fan Heiti Std B" panose="020B0700000000000000" pitchFamily="34" charset="-128"/>
              </a:rPr>
              <a:t>smartcontract</a:t>
            </a:r>
          </a:p>
        </p:txBody>
      </p:sp>
      <p:pic>
        <p:nvPicPr>
          <p:cNvPr id="2060" name="Picture 2059">
            <a:extLst>
              <a:ext uri="{FF2B5EF4-FFF2-40B4-BE49-F238E27FC236}">
                <a16:creationId xmlns:a16="http://schemas.microsoft.com/office/drawing/2014/main" id="{4F181C9C-A1E1-4465-BF1B-68943F7E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987" y="3977772"/>
            <a:ext cx="626584" cy="490932"/>
          </a:xfrm>
          <a:prstGeom prst="rect">
            <a:avLst/>
          </a:prstGeom>
        </p:spPr>
      </p:pic>
      <p:pic>
        <p:nvPicPr>
          <p:cNvPr id="2" name="Picture 2" descr="Ä°lgili resim">
            <a:extLst>
              <a:ext uri="{FF2B5EF4-FFF2-40B4-BE49-F238E27FC236}">
                <a16:creationId xmlns:a16="http://schemas.microsoft.com/office/drawing/2014/main" id="{6C26F9D6-6FF4-4BE7-BFB3-BEE55D75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710" y="4292232"/>
            <a:ext cx="430872" cy="43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3">
            <a:extLst>
              <a:ext uri="{FF2B5EF4-FFF2-40B4-BE49-F238E27FC236}">
                <a16:creationId xmlns:a16="http://schemas.microsoft.com/office/drawing/2014/main" id="{14F44E4D-DABE-415E-A5AF-785A061A375F}"/>
              </a:ext>
            </a:extLst>
          </p:cNvPr>
          <p:cNvSpPr txBox="1">
            <a:spLocks/>
          </p:cNvSpPr>
          <p:nvPr/>
        </p:nvSpPr>
        <p:spPr>
          <a:xfrm>
            <a:off x="583238" y="988437"/>
            <a:ext cx="4359592" cy="628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Working Structure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312DFF0-84A1-4C95-BE3E-237712B896E4}"/>
              </a:ext>
            </a:extLst>
          </p:cNvPr>
          <p:cNvCxnSpPr>
            <a:cxnSpLocks/>
            <a:stCxn id="150" idx="6"/>
            <a:endCxn id="3" idx="0"/>
          </p:cNvCxnSpPr>
          <p:nvPr/>
        </p:nvCxnSpPr>
        <p:spPr>
          <a:xfrm>
            <a:off x="6895866" y="1616847"/>
            <a:ext cx="3241218" cy="2148129"/>
          </a:xfrm>
          <a:prstGeom prst="curvedConnector2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DA3184E-5ED4-46D6-A47A-481081EE5D8B}"/>
              </a:ext>
            </a:extLst>
          </p:cNvPr>
          <p:cNvCxnSpPr>
            <a:cxnSpLocks/>
          </p:cNvCxnSpPr>
          <p:nvPr/>
        </p:nvCxnSpPr>
        <p:spPr>
          <a:xfrm rot="5400000" flipH="1">
            <a:off x="3984175" y="3623924"/>
            <a:ext cx="382385" cy="3841266"/>
          </a:xfrm>
          <a:prstGeom prst="bentConnector3">
            <a:avLst>
              <a:gd name="adj1" fmla="val -5978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0B80C11-4F20-477D-A555-12AA952E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71357" y="4388634"/>
            <a:ext cx="523380" cy="3624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6066FD1-0975-4B47-AE1F-D44DEAD239ED}"/>
              </a:ext>
            </a:extLst>
          </p:cNvPr>
          <p:cNvSpPr/>
          <p:nvPr/>
        </p:nvSpPr>
        <p:spPr>
          <a:xfrm>
            <a:off x="9372153" y="3764976"/>
            <a:ext cx="1529862" cy="152986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9FA478-55AB-409C-B63B-76561AA0DC56}"/>
              </a:ext>
            </a:extLst>
          </p:cNvPr>
          <p:cNvSpPr txBox="1"/>
          <p:nvPr/>
        </p:nvSpPr>
        <p:spPr>
          <a:xfrm>
            <a:off x="9372152" y="5401238"/>
            <a:ext cx="202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#</a:t>
            </a:r>
            <a:r>
              <a:rPr lang="en-US" b="1" dirty="0">
                <a:solidFill>
                  <a:schemeClr val="dk1"/>
                </a:solidFill>
                <a:ea typeface="Adobe Fan Heiti Std B" panose="020B0700000000000000" pitchFamily="34" charset="-128"/>
              </a:rPr>
              <a:t>NGO’</a:t>
            </a:r>
            <a:r>
              <a:rPr lang="en-US" b="1" dirty="0">
                <a:ea typeface="Adobe Fan Heiti Std B" panose="020B0700000000000000" pitchFamily="34" charset="-128"/>
              </a:rPr>
              <a:t>s/Charities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277102-7C80-436F-AA64-0F786A3EE463}"/>
              </a:ext>
            </a:extLst>
          </p:cNvPr>
          <p:cNvGrpSpPr/>
          <p:nvPr/>
        </p:nvGrpSpPr>
        <p:grpSpPr>
          <a:xfrm>
            <a:off x="575049" y="1651093"/>
            <a:ext cx="4628908" cy="1632641"/>
            <a:chOff x="559109" y="1909198"/>
            <a:chExt cx="4683474" cy="165188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D740C3-1C79-4994-809B-3755F63DA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705" b="28082"/>
            <a:stretch/>
          </p:blipFill>
          <p:spPr>
            <a:xfrm flipH="1">
              <a:off x="986821" y="2229050"/>
              <a:ext cx="603643" cy="81079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B7DFE1-DEF2-4FA3-A907-266A6AA7EEC7}"/>
                </a:ext>
              </a:extLst>
            </p:cNvPr>
            <p:cNvSpPr txBox="1"/>
            <p:nvPr/>
          </p:nvSpPr>
          <p:spPr>
            <a:xfrm>
              <a:off x="1529486" y="2220569"/>
              <a:ext cx="2285784" cy="31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ea typeface="Adobe Fan Heiti Std B" panose="020B0700000000000000" pitchFamily="34" charset="-128"/>
                </a:rPr>
                <a:t>Voucher for bio products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A91FB5-ED55-4FAD-93CE-A6354CE07278}"/>
                </a:ext>
              </a:extLst>
            </p:cNvPr>
            <p:cNvSpPr txBox="1"/>
            <p:nvPr/>
          </p:nvSpPr>
          <p:spPr>
            <a:xfrm>
              <a:off x="1529486" y="2482237"/>
              <a:ext cx="3713097" cy="31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ea typeface="Adobe Fan Heiti Std B" panose="020B0700000000000000" pitchFamily="34" charset="-128"/>
                </a:rPr>
                <a:t>Sustainable classes for kids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C68E07-7CF6-43A2-B174-A9FAD7A5891B}"/>
                </a:ext>
              </a:extLst>
            </p:cNvPr>
            <p:cNvSpPr txBox="1"/>
            <p:nvPr/>
          </p:nvSpPr>
          <p:spPr>
            <a:xfrm>
              <a:off x="1529486" y="2751506"/>
              <a:ext cx="2968031" cy="31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ea typeface="Adobe Fan Heiti Std B" panose="020B0700000000000000" pitchFamily="34" charset="-128"/>
                </a:rPr>
                <a:t>Sustainable trips organized by WWF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B12FC6-63E3-49CF-8E88-FCD4510FA9F7}"/>
                </a:ext>
              </a:extLst>
            </p:cNvPr>
            <p:cNvSpPr txBox="1"/>
            <p:nvPr/>
          </p:nvSpPr>
          <p:spPr>
            <a:xfrm>
              <a:off x="1485666" y="1933255"/>
              <a:ext cx="2683088" cy="31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ea typeface="Adobe Gothic Std B" panose="020B0800000000000000" pitchFamily="34" charset="-128"/>
                </a:rPr>
                <a:t>ChariBit</a:t>
              </a:r>
              <a:r>
                <a:rPr lang="en-US" sz="1400" b="1" dirty="0">
                  <a:ea typeface="Adobe Gothic Std B" panose="020B0800000000000000" pitchFamily="34" charset="-128"/>
                </a:rPr>
                <a:t> Redeeming Examples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79B3D4-A00A-4CCC-91AE-73368D6237E4}"/>
                </a:ext>
              </a:extLst>
            </p:cNvPr>
            <p:cNvSpPr/>
            <p:nvPr/>
          </p:nvSpPr>
          <p:spPr>
            <a:xfrm>
              <a:off x="559109" y="1909198"/>
              <a:ext cx="4234073" cy="1651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CAD00F-FC0F-4F31-A61D-7ECD40FCC090}"/>
                </a:ext>
              </a:extLst>
            </p:cNvPr>
            <p:cNvSpPr txBox="1"/>
            <p:nvPr/>
          </p:nvSpPr>
          <p:spPr>
            <a:xfrm>
              <a:off x="622576" y="2977725"/>
              <a:ext cx="4170606" cy="52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ea typeface="Adobe Fan Heiti Std B" panose="020B0700000000000000" pitchFamily="34" charset="-128"/>
                </a:rPr>
                <a:t>Financial sources of rewards are partner charities/ NGO’s, sponsors and donations to </a:t>
              </a:r>
              <a:r>
                <a:rPr lang="en-US" sz="1400" dirty="0" err="1">
                  <a:ea typeface="Adobe Fan Heiti Std B" panose="020B0700000000000000" pitchFamily="34" charset="-128"/>
                </a:rPr>
                <a:t>ABitOfCharity</a:t>
              </a:r>
              <a:r>
                <a:rPr lang="en-US" sz="1400" dirty="0">
                  <a:ea typeface="Adobe Fan Heiti Std B" panose="020B0700000000000000" pitchFamily="34" charset="-128"/>
                </a:rPr>
                <a:t>.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E004EAF-A6E7-4C52-8C55-BFF77E9F5F07}"/>
              </a:ext>
            </a:extLst>
          </p:cNvPr>
          <p:cNvSpPr txBox="1"/>
          <p:nvPr/>
        </p:nvSpPr>
        <p:spPr>
          <a:xfrm>
            <a:off x="269966" y="6479502"/>
            <a:ext cx="11538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Adobe Fan Heiti Std B" panose="020B0700000000000000" pitchFamily="34" charset="-128"/>
              </a:rPr>
              <a:t>** Donors can submit tax reduction confirmation (issued by A Bit Of Charity) to the tax authority for their tax refund.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E70B67-D29E-47AE-8A23-BE20E52CBA3F}"/>
              </a:ext>
            </a:extLst>
          </p:cNvPr>
          <p:cNvSpPr txBox="1"/>
          <p:nvPr/>
        </p:nvSpPr>
        <p:spPr>
          <a:xfrm>
            <a:off x="9311646" y="958596"/>
            <a:ext cx="2344684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ea typeface="Adobe Gothic Std B" panose="020B0800000000000000" pitchFamily="34" charset="-128"/>
              </a:rPr>
              <a:t>     A Bit Of Charity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ea typeface="Adobe Fan Heiti Std B" panose="020B0700000000000000" pitchFamily="34" charset="-128"/>
              </a:rPr>
              <a:t>Is a registered NGO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ea typeface="Adobe Fan Heiti Std B" panose="020B0700000000000000" pitchFamily="34" charset="-128"/>
              </a:rPr>
              <a:t>Verifies/manages the list of NGO’s and charities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ea typeface="Adobe Fan Heiti Std B" panose="020B0700000000000000" pitchFamily="34" charset="-128"/>
              </a:rPr>
              <a:t>Organizes rewards for donors (e.g. tax docs, trips)</a:t>
            </a:r>
          </a:p>
        </p:txBody>
      </p:sp>
      <p:sp>
        <p:nvSpPr>
          <p:cNvPr id="43" name="Title 3">
            <a:extLst>
              <a:ext uri="{FF2B5EF4-FFF2-40B4-BE49-F238E27FC236}">
                <a16:creationId xmlns:a16="http://schemas.microsoft.com/office/drawing/2014/main" id="{157C8144-EF9A-4361-8703-9A328C4243EE}"/>
              </a:ext>
            </a:extLst>
          </p:cNvPr>
          <p:cNvSpPr txBox="1">
            <a:spLocks/>
          </p:cNvSpPr>
          <p:nvPr/>
        </p:nvSpPr>
        <p:spPr>
          <a:xfrm>
            <a:off x="9459952" y="287257"/>
            <a:ext cx="2598234" cy="400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latin typeface="+mn-lt"/>
                <a:ea typeface="Arial" charset="0"/>
                <a:cs typeface="Arial" charset="0"/>
              </a:rPr>
              <a:t>OPEN CHALLENGE</a:t>
            </a:r>
            <a:endParaRPr lang="en-US" sz="2000" b="1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6BD8EF-8D8E-9D4E-A963-0681E0BB99C0}"/>
              </a:ext>
            </a:extLst>
          </p:cNvPr>
          <p:cNvSpPr txBox="1"/>
          <p:nvPr/>
        </p:nvSpPr>
        <p:spPr>
          <a:xfrm>
            <a:off x="6882923" y="2483839"/>
            <a:ext cx="2344684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ea typeface="Adobe Gothic Std B" panose="020B0800000000000000" pitchFamily="34" charset="-128"/>
              </a:rPr>
              <a:t>     Smart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ea typeface="Adobe Fan Heiti Std B" panose="020B0700000000000000" pitchFamily="34" charset="-128"/>
              </a:rPr>
              <a:t>Transparent, reliable and secure transactions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ea typeface="Adobe Fan Heiti Std B" panose="020B0700000000000000" pitchFamily="34" charset="-128"/>
              </a:rPr>
              <a:t>Trust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ea typeface="Adobe Fan Heiti Std B" panose="020B0700000000000000" pitchFamily="34" charset="-128"/>
              </a:rPr>
              <a:t>Privacy protection</a:t>
            </a:r>
          </a:p>
        </p:txBody>
      </p:sp>
    </p:spTree>
    <p:extLst>
      <p:ext uri="{BB962C8B-B14F-4D97-AF65-F5344CB8AC3E}">
        <p14:creationId xmlns:p14="http://schemas.microsoft.com/office/powerpoint/2010/main" val="396388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39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7C6DEC7-03CF-4440-9871-0DA32826C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03"/>
          <a:stretch/>
        </p:blipFill>
        <p:spPr>
          <a:xfrm>
            <a:off x="6720567" y="2011545"/>
            <a:ext cx="2234920" cy="3322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B2F2A-6268-4B32-AEAF-8230D57B19D3}"/>
              </a:ext>
            </a:extLst>
          </p:cNvPr>
          <p:cNvSpPr txBox="1"/>
          <p:nvPr/>
        </p:nvSpPr>
        <p:spPr>
          <a:xfrm>
            <a:off x="1262331" y="3303604"/>
            <a:ext cx="154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a typeface="Adobe Fan Heiti Std B" panose="020B0700000000000000" pitchFamily="34" charset="-128"/>
              </a:rPr>
              <a:t>More Donors</a:t>
            </a:r>
          </a:p>
        </p:txBody>
      </p:sp>
      <p:pic>
        <p:nvPicPr>
          <p:cNvPr id="6" name="Picture 2" descr="https://lh5.googleusercontent.com/0eLIzSRfBrZWyCCG7jpG1_TGGX__g9SOb_kfhn7JrPcWyfdKzOYEINTE-3zhZQ2nVWkmfVbElUcSOXm1jtRMhprsuazw41af4WMgDlFPrtefPCFKs9csjANdVth2A4w1KIlLn8GM">
            <a:extLst>
              <a:ext uri="{FF2B5EF4-FFF2-40B4-BE49-F238E27FC236}">
                <a16:creationId xmlns:a16="http://schemas.microsoft.com/office/drawing/2014/main" id="{D023ECF4-93B2-4BC4-BE3E-5E01E2C44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81" r="64517"/>
          <a:stretch/>
        </p:blipFill>
        <p:spPr bwMode="auto">
          <a:xfrm>
            <a:off x="5145871" y="2543163"/>
            <a:ext cx="1396178" cy="152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5AF695-CF8B-4F05-A852-EE89CF54D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970"/>
          <a:stretch/>
        </p:blipFill>
        <p:spPr>
          <a:xfrm>
            <a:off x="2771684" y="2052087"/>
            <a:ext cx="1541112" cy="3322782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EFAE107-4C5D-472A-B17C-C3358DF90D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3689" y="218460"/>
            <a:ext cx="40542" cy="4295787"/>
          </a:xfrm>
          <a:prstGeom prst="curvedConnector3">
            <a:avLst>
              <a:gd name="adj1" fmla="val 253422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1F47416-E7C5-4434-A18C-911058A56A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275"/>
          <a:stretch/>
        </p:blipFill>
        <p:spPr>
          <a:xfrm rot="10800000">
            <a:off x="3218074" y="4580533"/>
            <a:ext cx="5371244" cy="15886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F271A2-9BBB-4B28-8792-50312CA49787}"/>
              </a:ext>
            </a:extLst>
          </p:cNvPr>
          <p:cNvSpPr txBox="1"/>
          <p:nvPr/>
        </p:nvSpPr>
        <p:spPr>
          <a:xfrm>
            <a:off x="8822857" y="3303604"/>
            <a:ext cx="240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More NGO’s/Charities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FCE85-7212-48E7-A4FE-57F8A27799E1}"/>
              </a:ext>
            </a:extLst>
          </p:cNvPr>
          <p:cNvSpPr txBox="1"/>
          <p:nvPr/>
        </p:nvSpPr>
        <p:spPr>
          <a:xfrm>
            <a:off x="2136000" y="5976000"/>
            <a:ext cx="763404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ea typeface="Adobe Fan Heiti Std B" panose="020B0700000000000000" pitchFamily="34" charset="-128"/>
              </a:rPr>
              <a:t>More donors on the platform make it more attractive for NGO’s and charities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ea typeface="Adobe Fan Heiti Std B" panose="020B0700000000000000" pitchFamily="34" charset="-128"/>
              </a:rPr>
              <a:t>More NGO’s/charities offer more possibilities for sustainable contributions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81B48278-56BA-4B97-BCB2-6CE525980A51}"/>
              </a:ext>
            </a:extLst>
          </p:cNvPr>
          <p:cNvSpPr txBox="1">
            <a:spLocks/>
          </p:cNvSpPr>
          <p:nvPr/>
        </p:nvSpPr>
        <p:spPr>
          <a:xfrm>
            <a:off x="583238" y="988437"/>
            <a:ext cx="3642733" cy="557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Network Effects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39346303-E8B0-43E2-8D54-55C16ECDBC09}"/>
              </a:ext>
            </a:extLst>
          </p:cNvPr>
          <p:cNvSpPr/>
          <p:nvPr/>
        </p:nvSpPr>
        <p:spPr>
          <a:xfrm>
            <a:off x="5667074" y="1434067"/>
            <a:ext cx="353771" cy="353771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F2052445-4DA2-4FFB-B4EA-41AA9A2D3729}"/>
              </a:ext>
            </a:extLst>
          </p:cNvPr>
          <p:cNvSpPr/>
          <p:nvPr/>
        </p:nvSpPr>
        <p:spPr>
          <a:xfrm>
            <a:off x="5667074" y="5248203"/>
            <a:ext cx="353771" cy="353771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EFD40D76-F98A-4E81-9B8A-998ED9B0E5FC}"/>
              </a:ext>
            </a:extLst>
          </p:cNvPr>
          <p:cNvSpPr txBox="1">
            <a:spLocks/>
          </p:cNvSpPr>
          <p:nvPr/>
        </p:nvSpPr>
        <p:spPr>
          <a:xfrm>
            <a:off x="9459952" y="287257"/>
            <a:ext cx="2598234" cy="400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+mn-lt"/>
                <a:ea typeface="Arial" charset="0"/>
                <a:cs typeface="Arial" charset="0"/>
              </a:rPr>
              <a:t>OPEN CHALLENGE</a:t>
            </a:r>
            <a:endParaRPr lang="en-US" sz="2000" b="1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4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E612BC-FC42-4C6C-BB88-3CDD66856D59}"/>
              </a:ext>
            </a:extLst>
          </p:cNvPr>
          <p:cNvSpPr txBox="1"/>
          <p:nvPr/>
        </p:nvSpPr>
        <p:spPr>
          <a:xfrm>
            <a:off x="654204" y="1791629"/>
            <a:ext cx="111883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rial" charset="0"/>
                <a:cs typeface="Arial" charset="0"/>
              </a:rPr>
              <a:t>Our unique selling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Central platform to donate to multiple charities / NGO’s and manage rewards (tax deduction, tokens).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Decentralized and transparent transaction recordings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Arial" charset="0"/>
              <a:cs typeface="Arial" charset="0"/>
            </a:endParaRPr>
          </a:p>
          <a:p>
            <a:endParaRPr lang="en-US" b="1" dirty="0">
              <a:ea typeface="Arial" charset="0"/>
              <a:cs typeface="Arial" charset="0"/>
            </a:endParaRPr>
          </a:p>
          <a:p>
            <a:r>
              <a:rPr lang="en-US" b="1" dirty="0">
                <a:ea typeface="Arial" charset="0"/>
                <a:cs typeface="Arial" charset="0"/>
              </a:rPr>
              <a:t>Questions which remain to be solved: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The smart contract to burn the tokens needs to be prepared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The smart contract to release the tokens</a:t>
            </a:r>
            <a:br>
              <a:rPr lang="en-US" dirty="0">
                <a:ea typeface="Arial" charset="0"/>
                <a:cs typeface="Arial" charset="0"/>
              </a:rPr>
            </a:br>
            <a:endParaRPr lang="en-US" dirty="0"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Arial" charset="0"/>
              <a:cs typeface="Arial" charset="0"/>
            </a:endParaRPr>
          </a:p>
          <a:p>
            <a:r>
              <a:rPr lang="en-US" b="1" dirty="0">
                <a:ea typeface="Arial" charset="0"/>
                <a:cs typeface="Arial" charset="0"/>
              </a:rPr>
              <a:t>Potential negative 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Duplication of source code and business model for bad purposes, e.g. Include fake NGO’s/charities for cheating.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Losing donors’ trust by listing fake NGO’s and charities by mistake</a:t>
            </a:r>
            <a:br>
              <a:rPr lang="en-US" dirty="0">
                <a:ea typeface="Arial" charset="0"/>
                <a:cs typeface="Arial" charset="0"/>
              </a:rPr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CBC9747-4B06-4AC1-B866-DBD83C391B40}"/>
              </a:ext>
            </a:extLst>
          </p:cNvPr>
          <p:cNvSpPr txBox="1">
            <a:spLocks/>
          </p:cNvSpPr>
          <p:nvPr/>
        </p:nvSpPr>
        <p:spPr>
          <a:xfrm>
            <a:off x="583238" y="988437"/>
            <a:ext cx="6992157" cy="557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Summary and Outlook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34C6BBC-1215-4582-8CB4-3D646BF27E5F}"/>
              </a:ext>
            </a:extLst>
          </p:cNvPr>
          <p:cNvSpPr txBox="1">
            <a:spLocks/>
          </p:cNvSpPr>
          <p:nvPr/>
        </p:nvSpPr>
        <p:spPr>
          <a:xfrm>
            <a:off x="9459952" y="287257"/>
            <a:ext cx="2598234" cy="400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+mn-lt"/>
                <a:ea typeface="Arial" charset="0"/>
                <a:cs typeface="Arial" charset="0"/>
              </a:rPr>
              <a:t>OPEN CHALLENGE</a:t>
            </a:r>
            <a:endParaRPr lang="en-US" sz="2000" b="1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301</Words>
  <Application>Microsoft Macintosh PowerPoint</Application>
  <PresentationFormat>Widescreen</PresentationFormat>
  <Paragraphs>58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Gotham Medium Regular</vt:lpstr>
      <vt:lpstr>Segoe Script</vt:lpstr>
      <vt:lpstr>Office Theme</vt:lpstr>
      <vt:lpstr>OPEN CHALLENGE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Hvex7uPJNL@student.ethz.ch</cp:lastModifiedBy>
  <cp:revision>106</cp:revision>
  <dcterms:created xsi:type="dcterms:W3CDTF">2018-02-07T14:29:00Z</dcterms:created>
  <dcterms:modified xsi:type="dcterms:W3CDTF">2019-02-15T08:55:10Z</dcterms:modified>
</cp:coreProperties>
</file>