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Lst>
  <p:notesMasterIdLst>
    <p:notesMasterId r:id="rId26"/>
  </p:notesMasterIdLst>
  <p:sldIdLst>
    <p:sldId id="256" r:id="rId2"/>
    <p:sldId id="257" r:id="rId3"/>
    <p:sldId id="258" r:id="rId4"/>
    <p:sldId id="259" r:id="rId5"/>
    <p:sldId id="277"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8" r:id="rId24"/>
    <p:sldId id="279" r:id="rId25"/>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unieshwar Ramdass"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FF98EA-FAFD-4470-8C9F-FD50B933FA50}">
  <a:tblStyle styleId="{5FFF98EA-FAFD-4470-8C9F-FD50B933FA50}" styleName="Table_0"/>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297175338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1" name="Shape 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353687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and Finally we have the Susie G's part, who would like to pay the third party consultants, she would need to use the Account payable use case </a:t>
            </a:r>
          </a:p>
          <a:p>
            <a:pPr>
              <a:spcBef>
                <a:spcPts val="0"/>
              </a:spcBef>
              <a:buNone/>
            </a:pPr>
            <a:r>
              <a:rPr lang="en-US" dirty="0" smtClean="0"/>
              <a:t>There will be sub use cases here "Pay third party bill"</a:t>
            </a:r>
            <a:endParaRPr dirty="0"/>
          </a:p>
        </p:txBody>
      </p:sp>
    </p:spTree>
    <p:extLst>
      <p:ext uri="{BB962C8B-B14F-4D97-AF65-F5344CB8AC3E}">
        <p14:creationId xmlns:p14="http://schemas.microsoft.com/office/powerpoint/2010/main" val="1076806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Kevin - Here’s the larger used case diagram with each actor included. This one is hard to trace, thus the reason why we split them to small diagrams.</a:t>
            </a:r>
          </a:p>
        </p:txBody>
      </p:sp>
    </p:spTree>
    <p:extLst>
      <p:ext uri="{BB962C8B-B14F-4D97-AF65-F5344CB8AC3E}">
        <p14:creationId xmlns:p14="http://schemas.microsoft.com/office/powerpoint/2010/main" val="376570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Kevin - We are a team of 3. Rotating partnerships have one coordinator while the other two members are working together on a task. For the next task, there will be a new coordinator and new partnership.</a:t>
            </a:r>
          </a:p>
          <a:p>
            <a:pPr>
              <a:spcBef>
                <a:spcPts val="0"/>
              </a:spcBef>
              <a:buNone/>
            </a:pPr>
            <a:r>
              <a:rPr lang="en-US" dirty="0" smtClean="0"/>
              <a:t>Therefore, everyone has a chance to be the coordinator. We are after all a democratic team. We like the idea of documenting our process since we have lots of use cases to keep track.</a:t>
            </a:r>
          </a:p>
          <a:p>
            <a:pPr>
              <a:spcBef>
                <a:spcPts val="0"/>
              </a:spcBef>
              <a:buNone/>
            </a:pPr>
            <a:r>
              <a:rPr lang="en-US" dirty="0" smtClean="0"/>
              <a:t>We would like the freedom of changing the requirements as much as needed.</a:t>
            </a:r>
            <a:endParaRPr dirty="0"/>
          </a:p>
        </p:txBody>
      </p:sp>
    </p:spTree>
    <p:extLst>
      <p:ext uri="{BB962C8B-B14F-4D97-AF65-F5344CB8AC3E}">
        <p14:creationId xmlns:p14="http://schemas.microsoft.com/office/powerpoint/2010/main" val="2674724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August</a:t>
            </a:r>
            <a:r>
              <a:rPr lang="en-US" baseline="0" dirty="0" smtClean="0"/>
              <a:t> – Death by PPTX</a:t>
            </a:r>
            <a:endParaRPr dirty="0"/>
          </a:p>
        </p:txBody>
      </p:sp>
    </p:spTree>
    <p:extLst>
      <p:ext uri="{BB962C8B-B14F-4D97-AF65-F5344CB8AC3E}">
        <p14:creationId xmlns:p14="http://schemas.microsoft.com/office/powerpoint/2010/main" val="1858419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Here are a list of methods that we have contrived for each user</a:t>
            </a:r>
            <a:endParaRPr dirty="0"/>
          </a:p>
        </p:txBody>
      </p:sp>
    </p:spTree>
    <p:extLst>
      <p:ext uri="{BB962C8B-B14F-4D97-AF65-F5344CB8AC3E}">
        <p14:creationId xmlns:p14="http://schemas.microsoft.com/office/powerpoint/2010/main" val="20256508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7994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0" name="Shape 1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The architecture of the IUDIS is as follows, August the student form earlier will interact with the user interface controller, which will prompt him to access his set methods through the I/O, and if needs be updating </a:t>
            </a:r>
          </a:p>
          <a:p>
            <a:pPr>
              <a:spcBef>
                <a:spcPts val="0"/>
              </a:spcBef>
              <a:buNone/>
            </a:pPr>
            <a:r>
              <a:rPr lang="en-US" dirty="0" smtClean="0"/>
              <a:t>the university’s database via the IUDIS control unit.</a:t>
            </a:r>
          </a:p>
        </p:txBody>
      </p:sp>
    </p:spTree>
    <p:extLst>
      <p:ext uri="{BB962C8B-B14F-4D97-AF65-F5344CB8AC3E}">
        <p14:creationId xmlns:p14="http://schemas.microsoft.com/office/powerpoint/2010/main" val="8452187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7" name="Shape 1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August – Death by PPTX</a:t>
            </a:r>
            <a:endParaRPr dirty="0"/>
          </a:p>
        </p:txBody>
      </p:sp>
    </p:spTree>
    <p:extLst>
      <p:ext uri="{BB962C8B-B14F-4D97-AF65-F5344CB8AC3E}">
        <p14:creationId xmlns:p14="http://schemas.microsoft.com/office/powerpoint/2010/main" val="36548375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4" name="Shape 1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August - Death by PPTX - Kevin - There will be wrapper classes such as the Registrar class and Financial class; those sound like good nouns.</a:t>
            </a:r>
            <a:endParaRPr dirty="0"/>
          </a:p>
        </p:txBody>
      </p:sp>
    </p:spTree>
    <p:extLst>
      <p:ext uri="{BB962C8B-B14F-4D97-AF65-F5344CB8AC3E}">
        <p14:creationId xmlns:p14="http://schemas.microsoft.com/office/powerpoint/2010/main" val="38815359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August</a:t>
            </a:r>
            <a:r>
              <a:rPr lang="en-US" baseline="0" dirty="0" smtClean="0"/>
              <a:t> – Death by PPTX</a:t>
            </a:r>
            <a:endParaRPr dirty="0"/>
          </a:p>
        </p:txBody>
      </p:sp>
    </p:spTree>
    <p:extLst>
      <p:ext uri="{BB962C8B-B14F-4D97-AF65-F5344CB8AC3E}">
        <p14:creationId xmlns:p14="http://schemas.microsoft.com/office/powerpoint/2010/main" val="3090796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Shape 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8" name="Shape 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837843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8" name="Shape 1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August - Death by PPTX</a:t>
            </a:r>
            <a:endParaRPr dirty="0"/>
          </a:p>
        </p:txBody>
      </p:sp>
    </p:spTree>
    <p:extLst>
      <p:ext uri="{BB962C8B-B14F-4D97-AF65-F5344CB8AC3E}">
        <p14:creationId xmlns:p14="http://schemas.microsoft.com/office/powerpoint/2010/main" val="38521595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86" name="Shape 1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mn-lt"/>
                <a:ea typeface="+mn-ea"/>
                <a:cs typeface="+mn-cs"/>
              </a:rPr>
              <a:t>Ajay - According to our pre-planned assessment of the project we are currently on schedule.</a:t>
            </a:r>
            <a:endParaRPr lang="en-US" dirty="0" smtClean="0">
              <a:effectLst/>
            </a:endParaRPr>
          </a:p>
        </p:txBody>
      </p:sp>
    </p:spTree>
    <p:extLst>
      <p:ext uri="{BB962C8B-B14F-4D97-AF65-F5344CB8AC3E}">
        <p14:creationId xmlns:p14="http://schemas.microsoft.com/office/powerpoint/2010/main" val="38248822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August</a:t>
            </a:r>
            <a:r>
              <a:rPr lang="en-US" baseline="0" dirty="0" smtClean="0"/>
              <a:t> – Shot down by questions.</a:t>
            </a:r>
            <a:endParaRPr dirty="0"/>
          </a:p>
        </p:txBody>
      </p:sp>
    </p:spTree>
    <p:extLst>
      <p:ext uri="{BB962C8B-B14F-4D97-AF65-F5344CB8AC3E}">
        <p14:creationId xmlns:p14="http://schemas.microsoft.com/office/powerpoint/2010/main" val="32635863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Shape 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8" name="Shape 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072174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1" name="Shape 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60901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5" name="Shape 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Ajay - Death by PPTX</a:t>
            </a:r>
            <a:endParaRPr dirty="0"/>
          </a:p>
        </p:txBody>
      </p:sp>
    </p:spTree>
    <p:extLst>
      <p:ext uri="{BB962C8B-B14F-4D97-AF65-F5344CB8AC3E}">
        <p14:creationId xmlns:p14="http://schemas.microsoft.com/office/powerpoint/2010/main" val="1009233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All - Death</a:t>
            </a:r>
            <a:r>
              <a:rPr lang="en-US" baseline="0" dirty="0" smtClean="0"/>
              <a:t> by PPTX</a:t>
            </a:r>
            <a:endParaRPr dirty="0"/>
          </a:p>
        </p:txBody>
      </p:sp>
    </p:spTree>
    <p:extLst>
      <p:ext uri="{BB962C8B-B14F-4D97-AF65-F5344CB8AC3E}">
        <p14:creationId xmlns:p14="http://schemas.microsoft.com/office/powerpoint/2010/main" val="2525489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Ajay - Death by PPTX</a:t>
            </a:r>
            <a:endParaRPr lang="en-US" dirty="0"/>
          </a:p>
        </p:txBody>
      </p:sp>
    </p:spTree>
    <p:extLst>
      <p:ext uri="{BB962C8B-B14F-4D97-AF65-F5344CB8AC3E}">
        <p14:creationId xmlns:p14="http://schemas.microsoft.com/office/powerpoint/2010/main" val="3023110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sz="1200" dirty="0" smtClean="0">
                <a:solidFill>
                  <a:schemeClr val="dk1"/>
                </a:solidFill>
                <a:latin typeface="Times New Roman"/>
                <a:ea typeface="Times New Roman"/>
                <a:cs typeface="Times New Roman"/>
                <a:sym typeface="Times New Roman"/>
              </a:rPr>
              <a:t>Ajay - The Integrated University Departmental Information System is a smaller part of the larger university system that will interact with the budget system and the database system for the computer science department.</a:t>
            </a:r>
          </a:p>
          <a:p>
            <a:pPr>
              <a:spcBef>
                <a:spcPts val="0"/>
              </a:spcBef>
              <a:buNone/>
            </a:pPr>
            <a:r>
              <a:rPr lang="en-US" sz="1200" dirty="0" smtClean="0">
                <a:solidFill>
                  <a:schemeClr val="dk1"/>
                </a:solidFill>
                <a:latin typeface="Times New Roman"/>
                <a:ea typeface="Times New Roman"/>
                <a:cs typeface="Times New Roman"/>
                <a:sym typeface="Times New Roman"/>
              </a:rPr>
              <a:t>Our expected user base is comprise of  university administrators, who will have complete access, and professors and students who will have limited access to the system , and a permissible amount of</a:t>
            </a:r>
          </a:p>
          <a:p>
            <a:pPr>
              <a:spcBef>
                <a:spcPts val="0"/>
              </a:spcBef>
              <a:buNone/>
            </a:pPr>
            <a:r>
              <a:rPr lang="en-US" sz="1200" dirty="0" smtClean="0">
                <a:solidFill>
                  <a:schemeClr val="dk1"/>
                </a:solidFill>
                <a:latin typeface="Times New Roman"/>
                <a:ea typeface="Times New Roman"/>
                <a:cs typeface="Times New Roman"/>
                <a:sym typeface="Times New Roman"/>
              </a:rPr>
              <a:t>consulting done by Third Party goods and service providers.</a:t>
            </a:r>
          </a:p>
          <a:p>
            <a:pPr>
              <a:spcBef>
                <a:spcPts val="0"/>
              </a:spcBef>
              <a:buNone/>
            </a:pPr>
            <a:r>
              <a:rPr lang="en-US" sz="1200" dirty="0" smtClean="0">
                <a:solidFill>
                  <a:schemeClr val="dk1"/>
                </a:solidFill>
                <a:latin typeface="Times New Roman"/>
                <a:ea typeface="Times New Roman"/>
                <a:cs typeface="Times New Roman"/>
                <a:sym typeface="Times New Roman"/>
              </a:rPr>
              <a:t>We expect that Officials such as advisors to be able to handle regulations such as the ones listed.</a:t>
            </a:r>
            <a:endParaRPr lang="en" sz="12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223079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US" dirty="0" smtClean="0"/>
              <a:t>Kevin - read 3, 5 and 4 Definitions (in that exact order)</a:t>
            </a:r>
            <a:endParaRPr lang="en" dirty="0"/>
          </a:p>
        </p:txBody>
      </p:sp>
    </p:spTree>
    <p:extLst>
      <p:ext uri="{BB962C8B-B14F-4D97-AF65-F5344CB8AC3E}">
        <p14:creationId xmlns:p14="http://schemas.microsoft.com/office/powerpoint/2010/main" val="2846127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Lets say August, a student, is attempting to access his transcript, first the IUDIS would prompt him to login, from there various options would be displayed to him via the “Manage Transcript” use case. </a:t>
            </a:r>
          </a:p>
          <a:p>
            <a:pPr>
              <a:spcBef>
                <a:spcPts val="0"/>
              </a:spcBef>
              <a:buNone/>
            </a:pPr>
            <a:r>
              <a:rPr lang="en-US" dirty="0" smtClean="0"/>
              <a:t>There will be sub use cases here like the “View Transcript” use case.</a:t>
            </a:r>
            <a:endParaRPr dirty="0"/>
          </a:p>
        </p:txBody>
      </p:sp>
    </p:spTree>
    <p:extLst>
      <p:ext uri="{BB962C8B-B14F-4D97-AF65-F5344CB8AC3E}">
        <p14:creationId xmlns:p14="http://schemas.microsoft.com/office/powerpoint/2010/main" val="3933113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Here we have a professor (Strauss) and he would like to "enter grades" for his students, he could use the  “Manage Transcript” use case. </a:t>
            </a:r>
          </a:p>
          <a:p>
            <a:pPr>
              <a:spcBef>
                <a:spcPts val="0"/>
              </a:spcBef>
              <a:buNone/>
            </a:pPr>
            <a:r>
              <a:rPr lang="en-US" dirty="0" smtClean="0"/>
              <a:t>There will be sub use cases here "enter grades" sub use case</a:t>
            </a:r>
            <a:r>
              <a:rPr lang="en-US" dirty="0"/>
              <a:t>.</a:t>
            </a:r>
            <a:endParaRPr lang="en-US" dirty="0" smtClean="0"/>
          </a:p>
        </p:txBody>
      </p:sp>
    </p:spTree>
    <p:extLst>
      <p:ext uri="{BB962C8B-B14F-4D97-AF65-F5344CB8AC3E}">
        <p14:creationId xmlns:p14="http://schemas.microsoft.com/office/powerpoint/2010/main" val="125220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smtClean="0"/>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83969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6923812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dirty="0"/>
              <a:pPr/>
              <a:t>‹#›</a:t>
            </a:fld>
            <a:endParaRPr lang="en-US" dirty="0"/>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8689001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8704274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dirty="0"/>
              <a:pPr/>
              <a:t>‹#›</a:t>
            </a:fld>
            <a:endParaRPr lang="en-US" dirty="0"/>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8489135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2011770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964628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8108450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7" name="Shape 17"/>
          <p:cNvSpPr txBox="1">
            <a:spLocks noGrp="1"/>
          </p:cNvSpPr>
          <p:nvPr>
            <p:ph type="title"/>
          </p:nvPr>
        </p:nvSpPr>
        <p:spPr>
          <a:xfrm>
            <a:off x="457200" y="205978"/>
            <a:ext cx="8229600" cy="857400"/>
          </a:xfrm>
          <a:prstGeom prst="rect">
            <a:avLst/>
          </a:prstGeom>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extLst>
      <p:ext uri="{BB962C8B-B14F-4D97-AF65-F5344CB8AC3E}">
        <p14:creationId xmlns:p14="http://schemas.microsoft.com/office/powerpoint/2010/main" val="33470291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9"/>
        <p:cNvGrpSpPr/>
        <p:nvPr/>
      </p:nvGrpSpPr>
      <p:grpSpPr>
        <a:xfrm>
          <a:off x="0" y="0"/>
          <a:ext cx="0" cy="0"/>
          <a:chOff x="0" y="0"/>
          <a:chExt cx="0" cy="0"/>
        </a:xfrm>
      </p:grpSpPr>
      <p:sp>
        <p:nvSpPr>
          <p:cNvPr id="22" name="Shape 22"/>
          <p:cNvSpPr txBox="1">
            <a:spLocks noGrp="1"/>
          </p:cNvSpPr>
          <p:nvPr>
            <p:ph type="title"/>
          </p:nvPr>
        </p:nvSpPr>
        <p:spPr>
          <a:xfrm>
            <a:off x="457200" y="205978"/>
            <a:ext cx="8229600" cy="857400"/>
          </a:xfrm>
          <a:prstGeom prst="rect">
            <a:avLst/>
          </a:prstGeom>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sz="1200">
                <a:latin typeface="Times New Roman"/>
                <a:ea typeface="Times New Roman"/>
                <a:cs typeface="Times New Roman"/>
                <a:sym typeface="Times New Roman"/>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5" name="Shape 25"/>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extLst>
      <p:ext uri="{BB962C8B-B14F-4D97-AF65-F5344CB8AC3E}">
        <p14:creationId xmlns:p14="http://schemas.microsoft.com/office/powerpoint/2010/main" val="28103103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aption">
    <p:spTree>
      <p:nvGrpSpPr>
        <p:cNvPr id="1" name="Shape 31"/>
        <p:cNvGrpSpPr/>
        <p:nvPr/>
      </p:nvGrpSpPr>
      <p:grpSpPr>
        <a:xfrm>
          <a:off x="0" y="0"/>
          <a:ext cx="0" cy="0"/>
          <a:chOff x="0" y="0"/>
          <a:chExt cx="0" cy="0"/>
        </a:xfrm>
      </p:grpSpPr>
      <p:sp>
        <p:nvSpPr>
          <p:cNvPr id="35" name="Shape 35"/>
          <p:cNvSpPr txBox="1">
            <a:spLocks noGrp="1"/>
          </p:cNvSpPr>
          <p:nvPr>
            <p:ph type="body" idx="1"/>
          </p:nvPr>
        </p:nvSpPr>
        <p:spPr>
          <a:xfrm>
            <a:off x="457200" y="4421726"/>
            <a:ext cx="8229600" cy="505200"/>
          </a:xfrm>
          <a:prstGeom prst="rect">
            <a:avLst/>
          </a:prstGeom>
        </p:spPr>
        <p:txBody>
          <a:bodyPr lIns="91425" tIns="91425" rIns="91425" bIns="91425" anchor="ctr" anchorCtr="0"/>
          <a:lstStyle>
            <a:lvl1pPr>
              <a:spcBef>
                <a:spcPts val="0"/>
              </a:spcBef>
              <a:buClr>
                <a:schemeClr val="dk2"/>
              </a:buClr>
              <a:buSzPct val="100000"/>
              <a:buNone/>
              <a:defRPr sz="2400" i="1">
                <a:solidFill>
                  <a:schemeClr val="dk2"/>
                </a:solidFill>
              </a:defRPr>
            </a:lvl1pPr>
          </a:lstStyle>
          <a:p>
            <a:endParaRPr/>
          </a:p>
        </p:txBody>
      </p:sp>
    </p:spTree>
    <p:extLst>
      <p:ext uri="{BB962C8B-B14F-4D97-AF65-F5344CB8AC3E}">
        <p14:creationId xmlns:p14="http://schemas.microsoft.com/office/powerpoint/2010/main" val="204252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8488254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3699080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248315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8254789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26336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2055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smtClean="0"/>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0438096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9896251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12/2/2014</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95356390"/>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Lst>
  <p:hf sldNum="0"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7.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7.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7.xml"/><Relationship Id="rId4" Type="http://schemas.openxmlformats.org/officeDocument/2006/relationships/image" Target="../media/image8.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en"/>
              <a:t>Requirements</a:t>
            </a:r>
          </a:p>
        </p:txBody>
      </p:sp>
      <p:sp>
        <p:nvSpPr>
          <p:cNvPr id="98" name="Shape 98"/>
          <p:cNvSpPr txBox="1">
            <a:spLocks noGrp="1"/>
          </p:cNvSpPr>
          <p:nvPr>
            <p:ph type="body" idx="1"/>
          </p:nvPr>
        </p:nvSpPr>
        <p:spPr>
          <a:prstGeom prst="rect">
            <a:avLst/>
          </a:prstGeom>
        </p:spPr>
        <p:txBody>
          <a:bodyPr lIns="91425" tIns="91425" rIns="91425" bIns="91425" anchor="t" anchorCtr="0">
            <a:noAutofit/>
          </a:bodyPr>
          <a:lstStyle/>
          <a:p>
            <a:pPr rtl="0">
              <a:spcBef>
                <a:spcPts val="0"/>
              </a:spcBef>
              <a:buNone/>
            </a:pPr>
            <a:endParaRPr dirty="0"/>
          </a:p>
          <a:p>
            <a:pPr lvl="0" rtl="0">
              <a:spcBef>
                <a:spcPts val="0"/>
              </a:spcBef>
              <a:buNone/>
            </a:pPr>
            <a:r>
              <a:rPr lang="en" sz="2000" dirty="0" smtClean="0"/>
              <a:t>Admin/Official</a:t>
            </a:r>
            <a:endParaRPr lang="en" sz="2000" dirty="0"/>
          </a:p>
        </p:txBody>
      </p:sp>
      <p:pic>
        <p:nvPicPr>
          <p:cNvPr id="99" name="Shape 99"/>
          <p:cNvPicPr preferRelativeResize="0"/>
          <p:nvPr/>
        </p:nvPicPr>
        <p:blipFill>
          <a:blip r:embed="rId3">
            <a:alphaModFix/>
          </a:blip>
          <a:stretch>
            <a:fillRect/>
          </a:stretch>
        </p:blipFill>
        <p:spPr>
          <a:xfrm>
            <a:off x="0" y="4814500"/>
            <a:ext cx="2442825" cy="329000"/>
          </a:xfrm>
          <a:prstGeom prst="rect">
            <a:avLst/>
          </a:prstGeom>
          <a:noFill/>
          <a:ln>
            <a:noFill/>
          </a:ln>
        </p:spPr>
      </p:pic>
      <p:pic>
        <p:nvPicPr>
          <p:cNvPr id="100" name="Shape 100"/>
          <p:cNvPicPr preferRelativeResize="0"/>
          <p:nvPr/>
        </p:nvPicPr>
        <p:blipFill>
          <a:blip r:embed="rId4">
            <a:clrChange>
              <a:clrFrom>
                <a:srgbClr val="FFFFFF"/>
              </a:clrFrom>
              <a:clrTo>
                <a:srgbClr val="FFFFFF">
                  <a:alpha val="0"/>
                </a:srgbClr>
              </a:clrTo>
            </a:clrChange>
            <a:alphaModFix/>
          </a:blip>
          <a:stretch>
            <a:fillRect/>
          </a:stretch>
        </p:blipFill>
        <p:spPr>
          <a:xfrm>
            <a:off x="2442825" y="0"/>
            <a:ext cx="6654000" cy="5143499"/>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en"/>
              <a:t>Requirements</a:t>
            </a:r>
          </a:p>
        </p:txBody>
      </p:sp>
      <p:sp>
        <p:nvSpPr>
          <p:cNvPr id="108" name="Shape 108"/>
          <p:cNvSpPr txBox="1">
            <a:spLocks noGrp="1"/>
          </p:cNvSpPr>
          <p:nvPr>
            <p:ph type="body" idx="1"/>
          </p:nvPr>
        </p:nvSpPr>
        <p:spPr>
          <a:prstGeom prst="rect">
            <a:avLst/>
          </a:prstGeom>
        </p:spPr>
        <p:txBody>
          <a:bodyPr lIns="91425" tIns="91425" rIns="91425" bIns="91425" anchor="t" anchorCtr="0">
            <a:noAutofit/>
          </a:bodyPr>
          <a:lstStyle/>
          <a:p>
            <a:pPr rtl="0">
              <a:spcBef>
                <a:spcPts val="0"/>
              </a:spcBef>
              <a:buNone/>
            </a:pPr>
            <a:r>
              <a:rPr lang="en" dirty="0"/>
              <a:t> </a:t>
            </a:r>
          </a:p>
          <a:p>
            <a:pPr rtl="0">
              <a:spcBef>
                <a:spcPts val="0"/>
              </a:spcBef>
              <a:buNone/>
            </a:pPr>
            <a:r>
              <a:rPr lang="en" sz="2000" dirty="0"/>
              <a:t>The Entire</a:t>
            </a:r>
          </a:p>
          <a:p>
            <a:pPr lvl="0" rtl="0">
              <a:spcBef>
                <a:spcPts val="0"/>
              </a:spcBef>
              <a:buNone/>
            </a:pPr>
            <a:r>
              <a:rPr lang="en" sz="2000" dirty="0"/>
              <a:t>Used </a:t>
            </a:r>
            <a:r>
              <a:rPr lang="en" sz="2000" dirty="0" smtClean="0"/>
              <a:t>Case</a:t>
            </a:r>
          </a:p>
          <a:p>
            <a:pPr lvl="0" rtl="0">
              <a:spcBef>
                <a:spcPts val="0"/>
              </a:spcBef>
              <a:buNone/>
            </a:pPr>
            <a:r>
              <a:rPr lang="en" sz="2000" dirty="0" smtClean="0"/>
              <a:t>Diagram</a:t>
            </a:r>
            <a:endParaRPr lang="en" sz="2000" dirty="0"/>
          </a:p>
        </p:txBody>
      </p:sp>
      <p:pic>
        <p:nvPicPr>
          <p:cNvPr id="106" name="Shape 106"/>
          <p:cNvPicPr preferRelativeResize="0"/>
          <p:nvPr/>
        </p:nvPicPr>
        <p:blipFill>
          <a:blip r:embed="rId3">
            <a:alphaModFix/>
          </a:blip>
          <a:stretch>
            <a:fillRect/>
          </a:stretch>
        </p:blipFill>
        <p:spPr>
          <a:xfrm>
            <a:off x="0" y="4814500"/>
            <a:ext cx="2442825" cy="329000"/>
          </a:xfrm>
          <a:prstGeom prst="rect">
            <a:avLst/>
          </a:prstGeom>
          <a:noFill/>
          <a:ln>
            <a:noFill/>
          </a:ln>
        </p:spPr>
      </p:pic>
      <p:pic>
        <p:nvPicPr>
          <p:cNvPr id="107" name="Shape 107"/>
          <p:cNvPicPr preferRelativeResize="0"/>
          <p:nvPr/>
        </p:nvPicPr>
        <p:blipFill>
          <a:blip r:embed="rId4">
            <a:clrChange>
              <a:clrFrom>
                <a:srgbClr val="FFFFFF"/>
              </a:clrFrom>
              <a:clrTo>
                <a:srgbClr val="FFFFFF">
                  <a:alpha val="0"/>
                </a:srgbClr>
              </a:clrTo>
            </a:clrChange>
            <a:alphaModFix/>
          </a:blip>
          <a:stretch>
            <a:fillRect/>
          </a:stretch>
        </p:blipFill>
        <p:spPr>
          <a:xfrm>
            <a:off x="2442826" y="0"/>
            <a:ext cx="6628446" cy="5143499"/>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en"/>
              <a:t>Team Organization</a:t>
            </a:r>
          </a:p>
        </p:txBody>
      </p:sp>
      <p:sp>
        <p:nvSpPr>
          <p:cNvPr id="114" name="Shape 114"/>
          <p:cNvSpPr txBox="1">
            <a:spLocks noGrp="1"/>
          </p:cNvSpPr>
          <p:nvPr>
            <p:ph type="body" idx="1"/>
          </p:nvPr>
        </p:nvSpPr>
        <p:spPr>
          <a:prstGeom prst="rect">
            <a:avLst/>
          </a:prstGeom>
        </p:spPr>
        <p:txBody>
          <a:bodyPr lIns="91425" tIns="91425" rIns="91425" bIns="91425" anchor="t" anchorCtr="0">
            <a:noAutofit/>
          </a:bodyPr>
          <a:lstStyle/>
          <a:p>
            <a:pPr>
              <a:buNone/>
            </a:pPr>
            <a:r>
              <a:rPr lang="en-US" sz="2400" dirty="0"/>
              <a:t>- Democratic Team (3 Members)</a:t>
            </a:r>
          </a:p>
          <a:p>
            <a:pPr>
              <a:buNone/>
            </a:pPr>
            <a:r>
              <a:rPr lang="en-US" sz="2000" dirty="0"/>
              <a:t>			Rotating Partnerships</a:t>
            </a:r>
          </a:p>
          <a:p>
            <a:pPr>
              <a:buNone/>
            </a:pPr>
            <a:endParaRPr lang="en-US" sz="2000" dirty="0"/>
          </a:p>
          <a:p>
            <a:pPr>
              <a:buNone/>
            </a:pPr>
            <a:endParaRPr lang="en-US" sz="2000" dirty="0"/>
          </a:p>
          <a:p>
            <a:pPr>
              <a:buNone/>
            </a:pPr>
            <a:r>
              <a:rPr lang="en-US" sz="2400" dirty="0"/>
              <a:t>- Process</a:t>
            </a:r>
          </a:p>
          <a:p>
            <a:pPr>
              <a:buNone/>
            </a:pPr>
            <a:r>
              <a:rPr lang="en-US" sz="2000" dirty="0"/>
              <a:t>			Unified Process (recent change)</a:t>
            </a:r>
          </a:p>
          <a:p>
            <a:pPr>
              <a:buNone/>
            </a:pPr>
            <a:r>
              <a:rPr lang="en-US" sz="2000" dirty="0"/>
              <a:t>			Incremental</a:t>
            </a:r>
          </a:p>
          <a:p>
            <a:pPr rtl="0">
              <a:spcBef>
                <a:spcPts val="0"/>
              </a:spcBef>
              <a:buNone/>
            </a:pPr>
            <a:endParaRPr lang="en" sz="2000" dirty="0" smtClean="0"/>
          </a:p>
        </p:txBody>
      </p:sp>
      <p:pic>
        <p:nvPicPr>
          <p:cNvPr id="115" name="Shape 115"/>
          <p:cNvPicPr preferRelativeResize="0"/>
          <p:nvPr/>
        </p:nvPicPr>
        <p:blipFill>
          <a:blip r:embed="rId3">
            <a:alphaModFix/>
          </a:blip>
          <a:stretch>
            <a:fillRect/>
          </a:stretch>
        </p:blipFill>
        <p:spPr>
          <a:xfrm>
            <a:off x="0" y="4814500"/>
            <a:ext cx="2442825" cy="32900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en"/>
              <a:t>Risk Analysis</a:t>
            </a:r>
          </a:p>
        </p:txBody>
      </p:sp>
      <p:sp>
        <p:nvSpPr>
          <p:cNvPr id="121" name="Shape 121"/>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 sz="3600">
                <a:latin typeface="Times New Roman"/>
                <a:ea typeface="Times New Roman"/>
                <a:cs typeface="Times New Roman"/>
                <a:sym typeface="Times New Roman"/>
              </a:rPr>
              <a:t> </a:t>
            </a:r>
          </a:p>
        </p:txBody>
      </p:sp>
      <p:pic>
        <p:nvPicPr>
          <p:cNvPr id="122" name="Shape 122"/>
          <p:cNvPicPr preferRelativeResize="0"/>
          <p:nvPr/>
        </p:nvPicPr>
        <p:blipFill>
          <a:blip r:embed="rId3">
            <a:alphaModFix/>
          </a:blip>
          <a:stretch>
            <a:fillRect/>
          </a:stretch>
        </p:blipFill>
        <p:spPr>
          <a:xfrm>
            <a:off x="0" y="4814500"/>
            <a:ext cx="2442825" cy="329000"/>
          </a:xfrm>
          <a:prstGeom prst="rect">
            <a:avLst/>
          </a:prstGeom>
          <a:noFill/>
          <a:ln>
            <a:noFill/>
          </a:ln>
        </p:spPr>
      </p:pic>
      <p:graphicFrame>
        <p:nvGraphicFramePr>
          <p:cNvPr id="123" name="Shape 123"/>
          <p:cNvGraphicFramePr/>
          <p:nvPr/>
        </p:nvGraphicFramePr>
        <p:xfrm>
          <a:off x="13287" y="1388150"/>
          <a:ext cx="9117425" cy="3230748"/>
        </p:xfrm>
        <a:graphic>
          <a:graphicData uri="http://schemas.openxmlformats.org/drawingml/2006/table">
            <a:tbl>
              <a:tblPr>
                <a:noFill/>
                <a:tableStyleId>{5FFF98EA-FAFD-4470-8C9F-FD50B933FA50}</a:tableStyleId>
              </a:tblPr>
              <a:tblGrid>
                <a:gridCol w="2341125"/>
                <a:gridCol w="879100"/>
                <a:gridCol w="1862250"/>
                <a:gridCol w="3234900"/>
                <a:gridCol w="800050"/>
              </a:tblGrid>
              <a:tr h="515975">
                <a:tc>
                  <a:txBody>
                    <a:bodyPr/>
                    <a:lstStyle/>
                    <a:p>
                      <a:pPr lvl="0" algn="ctr" rtl="0">
                        <a:lnSpc>
                          <a:spcPct val="115000"/>
                        </a:lnSpc>
                        <a:spcBef>
                          <a:spcPts val="0"/>
                        </a:spcBef>
                        <a:buNone/>
                      </a:pPr>
                      <a:r>
                        <a:rPr lang="en" sz="1200" b="1">
                          <a:latin typeface="Times New Roman"/>
                          <a:ea typeface="Times New Roman"/>
                          <a:cs typeface="Times New Roman"/>
                          <a:sym typeface="Times New Roman"/>
                        </a:rPr>
                        <a:t>Risk</a:t>
                      </a:r>
                    </a:p>
                  </a:txBody>
                  <a:tcPr marL="68575" marR="68575" marT="91425" marB="91425"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200" b="1">
                          <a:latin typeface="Times New Roman"/>
                          <a:ea typeface="Times New Roman"/>
                          <a:cs typeface="Times New Roman"/>
                          <a:sym typeface="Times New Roman"/>
                        </a:rPr>
                        <a:t>Probability</a:t>
                      </a:r>
                    </a:p>
                  </a:txBody>
                  <a:tcPr marL="68575" marR="68575" marT="91425" marB="91425"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200" b="1">
                          <a:latin typeface="Times New Roman"/>
                          <a:ea typeface="Times New Roman"/>
                          <a:cs typeface="Times New Roman"/>
                          <a:sym typeface="Times New Roman"/>
                        </a:rPr>
                        <a:t>Responsible Person</a:t>
                      </a:r>
                    </a:p>
                  </a:txBody>
                  <a:tcPr marL="68575" marR="68575" marT="91425" marB="91425"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200" b="1">
                          <a:latin typeface="Times New Roman"/>
                          <a:ea typeface="Times New Roman"/>
                          <a:cs typeface="Times New Roman"/>
                          <a:sym typeface="Times New Roman"/>
                        </a:rPr>
                        <a:t>Mitigation</a:t>
                      </a:r>
                    </a:p>
                  </a:txBody>
                  <a:tcPr marL="68575" marR="68575" marT="91425" marB="91425"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200" b="1">
                          <a:latin typeface="Times New Roman"/>
                          <a:ea typeface="Times New Roman"/>
                          <a:cs typeface="Times New Roman"/>
                          <a:sym typeface="Times New Roman"/>
                        </a:rPr>
                        <a:t>Status</a:t>
                      </a:r>
                    </a:p>
                  </a:txBody>
                  <a:tcPr marL="68575" marR="68575" marT="91425" marB="91425"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r>
              <a:tr h="433950">
                <a:tc>
                  <a:txBody>
                    <a:bodyPr/>
                    <a:lstStyle/>
                    <a:p>
                      <a:pPr lvl="0" algn="ctr" rtl="0">
                        <a:lnSpc>
                          <a:spcPct val="115000"/>
                        </a:lnSpc>
                        <a:spcBef>
                          <a:spcPts val="0"/>
                        </a:spcBef>
                        <a:buNone/>
                      </a:pPr>
                      <a:r>
                        <a:rPr lang="en" sz="1200">
                          <a:latin typeface="Times New Roman"/>
                          <a:ea typeface="Times New Roman"/>
                          <a:cs typeface="Times New Roman"/>
                          <a:sym typeface="Times New Roman"/>
                        </a:rPr>
                        <a:t>Late Submission</a:t>
                      </a:r>
                    </a:p>
                  </a:txBody>
                  <a:tcPr marL="68575" marR="68575" marT="91425" marB="91425"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200">
                          <a:latin typeface="Times New Roman"/>
                          <a:ea typeface="Times New Roman"/>
                          <a:cs typeface="Times New Roman"/>
                          <a:sym typeface="Times New Roman"/>
                        </a:rPr>
                        <a:t>25%</a:t>
                      </a:r>
                    </a:p>
                  </a:txBody>
                  <a:tcPr marL="68575" marR="68575" marT="91425" marB="91425"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200">
                          <a:latin typeface="Times New Roman"/>
                          <a:ea typeface="Times New Roman"/>
                          <a:cs typeface="Times New Roman"/>
                          <a:sym typeface="Times New Roman"/>
                        </a:rPr>
                        <a:t>Munieshwar Ramdass</a:t>
                      </a:r>
                    </a:p>
                  </a:txBody>
                  <a:tcPr marL="68575" marR="68575" marT="91425" marB="91425"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200">
                          <a:latin typeface="Times New Roman"/>
                          <a:ea typeface="Times New Roman"/>
                          <a:cs typeface="Times New Roman"/>
                          <a:sym typeface="Times New Roman"/>
                        </a:rPr>
                        <a:t>Request extension from Advisor for deliverable</a:t>
                      </a:r>
                    </a:p>
                  </a:txBody>
                  <a:tcPr marL="68575" marR="68575" marT="91425" marB="91425"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200">
                          <a:latin typeface="Times New Roman"/>
                          <a:ea typeface="Times New Roman"/>
                          <a:cs typeface="Times New Roman"/>
                          <a:sym typeface="Times New Roman"/>
                        </a:rPr>
                        <a:t>Ongoing</a:t>
                      </a:r>
                    </a:p>
                  </a:txBody>
                  <a:tcPr marL="68575" marR="68575" marT="91425" marB="91425"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r>
              <a:tr h="440550">
                <a:tc>
                  <a:txBody>
                    <a:bodyPr/>
                    <a:lstStyle/>
                    <a:p>
                      <a:pPr lvl="0" algn="ctr" rtl="0">
                        <a:lnSpc>
                          <a:spcPct val="115000"/>
                        </a:lnSpc>
                        <a:spcBef>
                          <a:spcPts val="0"/>
                        </a:spcBef>
                        <a:buNone/>
                      </a:pPr>
                      <a:r>
                        <a:rPr lang="en" sz="1200">
                          <a:latin typeface="Times New Roman"/>
                          <a:ea typeface="Times New Roman"/>
                          <a:cs typeface="Times New Roman"/>
                          <a:sym typeface="Times New Roman"/>
                        </a:rPr>
                        <a:t>Product not built to Specifications</a:t>
                      </a:r>
                    </a:p>
                  </a:txBody>
                  <a:tcPr marL="68575" marR="68575" marT="91425" marB="91425"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200">
                          <a:latin typeface="Times New Roman"/>
                          <a:ea typeface="Times New Roman"/>
                          <a:cs typeface="Times New Roman"/>
                          <a:sym typeface="Times New Roman"/>
                        </a:rPr>
                        <a:t>15%</a:t>
                      </a:r>
                    </a:p>
                  </a:txBody>
                  <a:tcPr marL="68575" marR="68575" marT="91425" marB="91425"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200">
                          <a:latin typeface="Times New Roman"/>
                          <a:ea typeface="Times New Roman"/>
                          <a:cs typeface="Times New Roman"/>
                          <a:sym typeface="Times New Roman"/>
                        </a:rPr>
                        <a:t>Ajay Shenoy, August Tan</a:t>
                      </a:r>
                    </a:p>
                  </a:txBody>
                  <a:tcPr marL="68575" marR="68575" marT="91425" marB="91425"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200">
                          <a:latin typeface="Times New Roman"/>
                          <a:ea typeface="Times New Roman"/>
                          <a:cs typeface="Times New Roman"/>
                          <a:sym typeface="Times New Roman"/>
                        </a:rPr>
                        <a:t>Check all requirements and specifications</a:t>
                      </a:r>
                    </a:p>
                  </a:txBody>
                  <a:tcPr marL="68575" marR="68575" marT="91425" marB="91425"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200">
                          <a:latin typeface="Times New Roman"/>
                          <a:ea typeface="Times New Roman"/>
                          <a:cs typeface="Times New Roman"/>
                          <a:sym typeface="Times New Roman"/>
                        </a:rPr>
                        <a:t>Ongoing</a:t>
                      </a:r>
                    </a:p>
                  </a:txBody>
                  <a:tcPr marL="68575" marR="68575" marT="91425" marB="91425"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r>
              <a:tr h="577675">
                <a:tc>
                  <a:txBody>
                    <a:bodyPr/>
                    <a:lstStyle/>
                    <a:p>
                      <a:pPr lvl="0" algn="ctr" rtl="0">
                        <a:lnSpc>
                          <a:spcPct val="115000"/>
                        </a:lnSpc>
                        <a:spcBef>
                          <a:spcPts val="0"/>
                        </a:spcBef>
                        <a:buNone/>
                      </a:pPr>
                      <a:r>
                        <a:rPr lang="en" sz="1200">
                          <a:latin typeface="Times New Roman"/>
                          <a:ea typeface="Times New Roman"/>
                          <a:cs typeface="Times New Roman"/>
                          <a:sym typeface="Times New Roman"/>
                        </a:rPr>
                        <a:t>Illness of a Member</a:t>
                      </a:r>
                    </a:p>
                  </a:txBody>
                  <a:tcPr marL="68575" marR="68575" marT="91425" marB="91425"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200">
                          <a:latin typeface="Times New Roman"/>
                          <a:ea typeface="Times New Roman"/>
                          <a:cs typeface="Times New Roman"/>
                          <a:sym typeface="Times New Roman"/>
                        </a:rPr>
                        <a:t>20%</a:t>
                      </a:r>
                    </a:p>
                  </a:txBody>
                  <a:tcPr marL="68575" marR="68575" marT="91425" marB="91425"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200">
                          <a:latin typeface="Times New Roman"/>
                          <a:ea typeface="Times New Roman"/>
                          <a:cs typeface="Times New Roman"/>
                          <a:sym typeface="Times New Roman"/>
                        </a:rPr>
                        <a:t>Partner of the ill</a:t>
                      </a:r>
                    </a:p>
                  </a:txBody>
                  <a:tcPr marL="68575" marR="68575" marT="91425" marB="91425"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200">
                          <a:latin typeface="Times New Roman"/>
                          <a:ea typeface="Times New Roman"/>
                          <a:cs typeface="Times New Roman"/>
                          <a:sym typeface="Times New Roman"/>
                        </a:rPr>
                        <a:t>Use the Agile Process. Another member can take up the sick member’s work.</a:t>
                      </a:r>
                    </a:p>
                  </a:txBody>
                  <a:tcPr marL="68575" marR="68575" marT="91425" marB="91425"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200">
                          <a:latin typeface="Times New Roman"/>
                          <a:ea typeface="Times New Roman"/>
                          <a:cs typeface="Times New Roman"/>
                          <a:sym typeface="Times New Roman"/>
                        </a:rPr>
                        <a:t>Ongoing</a:t>
                      </a:r>
                    </a:p>
                  </a:txBody>
                  <a:tcPr marL="68575" marR="68575" marT="91425" marB="91425"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r>
              <a:tr h="409425">
                <a:tc>
                  <a:txBody>
                    <a:bodyPr/>
                    <a:lstStyle/>
                    <a:p>
                      <a:pPr lvl="0" algn="ctr" rtl="0">
                        <a:lnSpc>
                          <a:spcPct val="115000"/>
                        </a:lnSpc>
                        <a:spcBef>
                          <a:spcPts val="0"/>
                        </a:spcBef>
                        <a:buNone/>
                      </a:pPr>
                      <a:r>
                        <a:rPr lang="en" sz="1200">
                          <a:latin typeface="Times New Roman"/>
                          <a:ea typeface="Times New Roman"/>
                          <a:cs typeface="Times New Roman"/>
                          <a:sym typeface="Times New Roman"/>
                        </a:rPr>
                        <a:t>Illness of Partnership</a:t>
                      </a:r>
                    </a:p>
                  </a:txBody>
                  <a:tcPr marL="68575" marR="68575" marT="91425" marB="91425"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200">
                          <a:latin typeface="Times New Roman"/>
                          <a:ea typeface="Times New Roman"/>
                          <a:cs typeface="Times New Roman"/>
                          <a:sym typeface="Times New Roman"/>
                        </a:rPr>
                        <a:t>4%</a:t>
                      </a:r>
                    </a:p>
                  </a:txBody>
                  <a:tcPr marL="68575" marR="68575" marT="91425" marB="91425"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200">
                          <a:latin typeface="Times New Roman"/>
                          <a:ea typeface="Times New Roman"/>
                          <a:cs typeface="Times New Roman"/>
                          <a:sym typeface="Times New Roman"/>
                        </a:rPr>
                        <a:t>Remaining Members</a:t>
                      </a:r>
                    </a:p>
                  </a:txBody>
                  <a:tcPr marL="68575" marR="68575" marT="91425" marB="91425"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200">
                          <a:latin typeface="Times New Roman"/>
                          <a:ea typeface="Times New Roman"/>
                          <a:cs typeface="Times New Roman"/>
                          <a:sym typeface="Times New Roman"/>
                        </a:rPr>
                        <a:t>Other members must be informed on the work of the ill</a:t>
                      </a:r>
                    </a:p>
                  </a:txBody>
                  <a:tcPr marL="68575" marR="68575" marT="91425" marB="91425"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200">
                          <a:latin typeface="Times New Roman"/>
                          <a:ea typeface="Times New Roman"/>
                          <a:cs typeface="Times New Roman"/>
                          <a:sym typeface="Times New Roman"/>
                        </a:rPr>
                        <a:t>Ongoing</a:t>
                      </a:r>
                    </a:p>
                  </a:txBody>
                  <a:tcPr marL="68575" marR="68575" marT="91425" marB="91425"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r>
              <a:tr h="633325">
                <a:tc>
                  <a:txBody>
                    <a:bodyPr/>
                    <a:lstStyle/>
                    <a:p>
                      <a:pPr lvl="0" algn="ctr" rtl="0">
                        <a:lnSpc>
                          <a:spcPct val="115000"/>
                        </a:lnSpc>
                        <a:spcBef>
                          <a:spcPts val="0"/>
                        </a:spcBef>
                        <a:buNone/>
                      </a:pPr>
                      <a:r>
                        <a:rPr lang="en" sz="1200">
                          <a:latin typeface="Times New Roman"/>
                          <a:ea typeface="Times New Roman"/>
                          <a:cs typeface="Times New Roman"/>
                          <a:sym typeface="Times New Roman"/>
                        </a:rPr>
                        <a:t>Member fails/drops Course and Project</a:t>
                      </a:r>
                    </a:p>
                  </a:txBody>
                  <a:tcPr marL="68575" marR="68575" marT="91425" marB="91425"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200">
                          <a:latin typeface="Times New Roman"/>
                          <a:ea typeface="Times New Roman"/>
                          <a:cs typeface="Times New Roman"/>
                          <a:sym typeface="Times New Roman"/>
                        </a:rPr>
                        <a:t>1%</a:t>
                      </a:r>
                    </a:p>
                  </a:txBody>
                  <a:tcPr marL="68575" marR="68575" marT="91425" marB="91425"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200">
                          <a:latin typeface="Times New Roman"/>
                          <a:ea typeface="Times New Roman"/>
                          <a:cs typeface="Times New Roman"/>
                          <a:sym typeface="Times New Roman"/>
                        </a:rPr>
                        <a:t>Remaining Members</a:t>
                      </a:r>
                    </a:p>
                  </a:txBody>
                  <a:tcPr marL="68575" marR="68575" marT="91425" marB="91425"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200">
                          <a:latin typeface="Times New Roman"/>
                          <a:ea typeface="Times New Roman"/>
                          <a:cs typeface="Times New Roman"/>
                          <a:sym typeface="Times New Roman"/>
                        </a:rPr>
                        <a:t>Terminate project or get one more person to make a team of 3</a:t>
                      </a:r>
                    </a:p>
                  </a:txBody>
                  <a:tcPr marL="68575" marR="68575" marT="91425" marB="91425"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200">
                          <a:latin typeface="Times New Roman"/>
                          <a:ea typeface="Times New Roman"/>
                          <a:cs typeface="Times New Roman"/>
                          <a:sym typeface="Times New Roman"/>
                        </a:rPr>
                        <a:t>Ongoing</a:t>
                      </a:r>
                    </a:p>
                  </a:txBody>
                  <a:tcPr marL="68575" marR="68575" marT="91425" marB="91425"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r>
            </a:tbl>
          </a:graphicData>
        </a:graphic>
      </p:graphicFrame>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en"/>
              <a:t>Classes</a:t>
            </a:r>
          </a:p>
        </p:txBody>
      </p:sp>
      <p:sp>
        <p:nvSpPr>
          <p:cNvPr id="129" name="Shape 129"/>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dirty="0"/>
              <a:t> </a:t>
            </a:r>
            <a:r>
              <a:rPr lang="en" sz="2000" dirty="0"/>
              <a:t>Actors</a:t>
            </a:r>
          </a:p>
        </p:txBody>
      </p:sp>
      <p:pic>
        <p:nvPicPr>
          <p:cNvPr id="130" name="Shape 130"/>
          <p:cNvPicPr preferRelativeResize="0"/>
          <p:nvPr/>
        </p:nvPicPr>
        <p:blipFill>
          <a:blip r:embed="rId3">
            <a:alphaModFix/>
          </a:blip>
          <a:stretch>
            <a:fillRect/>
          </a:stretch>
        </p:blipFill>
        <p:spPr>
          <a:xfrm>
            <a:off x="0" y="4814500"/>
            <a:ext cx="2442825" cy="329000"/>
          </a:xfrm>
          <a:prstGeom prst="rect">
            <a:avLst/>
          </a:prstGeom>
          <a:noFill/>
          <a:ln>
            <a:noFill/>
          </a:ln>
        </p:spPr>
      </p:pic>
      <p:pic>
        <p:nvPicPr>
          <p:cNvPr id="131" name="Shape 131"/>
          <p:cNvPicPr preferRelativeResize="0"/>
          <p:nvPr/>
        </p:nvPicPr>
        <p:blipFill rotWithShape="1">
          <a:blip r:embed="rId4">
            <a:clrChange>
              <a:clrFrom>
                <a:srgbClr val="FFFFFF"/>
              </a:clrFrom>
              <a:clrTo>
                <a:srgbClr val="FFFFFF">
                  <a:alpha val="0"/>
                </a:srgbClr>
              </a:clrTo>
            </a:clrChange>
            <a:alphaModFix/>
            <a:grayscl/>
          </a:blip>
          <a:srcRect b="29213"/>
          <a:stretch/>
        </p:blipFill>
        <p:spPr>
          <a:xfrm>
            <a:off x="2636246" y="0"/>
            <a:ext cx="6271053" cy="5143499"/>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en"/>
              <a:t>Classes</a:t>
            </a:r>
          </a:p>
        </p:txBody>
      </p:sp>
      <p:sp>
        <p:nvSpPr>
          <p:cNvPr id="137" name="Shape 137"/>
          <p:cNvSpPr txBox="1">
            <a:spLocks noGrp="1"/>
          </p:cNvSpPr>
          <p:nvPr>
            <p:ph type="body" idx="1"/>
          </p:nvPr>
        </p:nvSpPr>
        <p:spPr>
          <a:prstGeom prst="rect">
            <a:avLst/>
          </a:prstGeom>
        </p:spPr>
        <p:txBody>
          <a:bodyPr lIns="91425" tIns="91425" rIns="91425" bIns="91425" anchor="t" anchorCtr="0">
            <a:noAutofit/>
          </a:bodyPr>
          <a:lstStyle/>
          <a:p>
            <a:pPr>
              <a:spcBef>
                <a:spcPts val="0"/>
              </a:spcBef>
              <a:buNone/>
            </a:pPr>
            <a:r>
              <a:rPr lang="en" dirty="0"/>
              <a:t> </a:t>
            </a:r>
            <a:r>
              <a:rPr lang="en" sz="2000" dirty="0"/>
              <a:t>Others</a:t>
            </a:r>
          </a:p>
        </p:txBody>
      </p:sp>
      <p:pic>
        <p:nvPicPr>
          <p:cNvPr id="138" name="Shape 138"/>
          <p:cNvPicPr preferRelativeResize="0"/>
          <p:nvPr/>
        </p:nvPicPr>
        <p:blipFill>
          <a:blip r:embed="rId3">
            <a:alphaModFix/>
          </a:blip>
          <a:stretch>
            <a:fillRect/>
          </a:stretch>
        </p:blipFill>
        <p:spPr>
          <a:xfrm>
            <a:off x="0" y="4814500"/>
            <a:ext cx="2442825" cy="329000"/>
          </a:xfrm>
          <a:prstGeom prst="rect">
            <a:avLst/>
          </a:prstGeom>
          <a:noFill/>
          <a:ln>
            <a:noFill/>
          </a:ln>
        </p:spPr>
      </p:pic>
      <p:pic>
        <p:nvPicPr>
          <p:cNvPr id="139" name="Shape 139"/>
          <p:cNvPicPr preferRelativeResize="0"/>
          <p:nvPr/>
        </p:nvPicPr>
        <p:blipFill rotWithShape="1">
          <a:blip r:embed="rId4">
            <a:clrChange>
              <a:clrFrom>
                <a:srgbClr val="FFFFFF"/>
              </a:clrFrom>
              <a:clrTo>
                <a:srgbClr val="FFFFFF">
                  <a:alpha val="0"/>
                </a:srgbClr>
              </a:clrTo>
            </a:clrChange>
            <a:alphaModFix/>
            <a:grayscl/>
          </a:blip>
          <a:srcRect t="73134"/>
          <a:stretch/>
        </p:blipFill>
        <p:spPr>
          <a:xfrm>
            <a:off x="409712" y="1916168"/>
            <a:ext cx="8324574" cy="2591257"/>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en"/>
              <a:t>Architecture</a:t>
            </a:r>
          </a:p>
        </p:txBody>
      </p:sp>
      <p:sp>
        <p:nvSpPr>
          <p:cNvPr id="145" name="Shape 145"/>
          <p:cNvSpPr txBox="1">
            <a:spLocks noGrp="1"/>
          </p:cNvSpPr>
          <p:nvPr>
            <p:ph type="body" idx="1"/>
          </p:nvPr>
        </p:nvSpPr>
        <p:spPr>
          <a:prstGeom prst="rect">
            <a:avLst/>
          </a:prstGeom>
        </p:spPr>
        <p:txBody>
          <a:bodyPr lIns="91425" tIns="91425" rIns="91425" bIns="91425" anchor="t" anchorCtr="0">
            <a:noAutofit/>
          </a:bodyPr>
          <a:lstStyle/>
          <a:p>
            <a:pPr rtl="0">
              <a:spcBef>
                <a:spcPts val="0"/>
              </a:spcBef>
              <a:buNone/>
            </a:pPr>
            <a:r>
              <a:rPr lang="en" sz="2000" dirty="0"/>
              <a:t>Component</a:t>
            </a:r>
          </a:p>
          <a:p>
            <a:pPr rtl="0">
              <a:spcBef>
                <a:spcPts val="0"/>
              </a:spcBef>
              <a:buNone/>
            </a:pPr>
            <a:r>
              <a:rPr lang="en" sz="2000" dirty="0"/>
              <a:t>Architecture</a:t>
            </a:r>
          </a:p>
          <a:p>
            <a:pPr>
              <a:spcBef>
                <a:spcPts val="0"/>
              </a:spcBef>
              <a:buNone/>
            </a:pPr>
            <a:r>
              <a:rPr lang="en" sz="2000" dirty="0"/>
              <a:t>Diagram</a:t>
            </a:r>
          </a:p>
        </p:txBody>
      </p:sp>
      <p:pic>
        <p:nvPicPr>
          <p:cNvPr id="146" name="Shape 146"/>
          <p:cNvPicPr preferRelativeResize="0"/>
          <p:nvPr/>
        </p:nvPicPr>
        <p:blipFill>
          <a:blip r:embed="rId3">
            <a:alphaModFix/>
          </a:blip>
          <a:stretch>
            <a:fillRect/>
          </a:stretch>
        </p:blipFill>
        <p:spPr>
          <a:xfrm>
            <a:off x="0" y="4814500"/>
            <a:ext cx="2442825" cy="329000"/>
          </a:xfrm>
          <a:prstGeom prst="rect">
            <a:avLst/>
          </a:prstGeom>
          <a:noFill/>
          <a:ln>
            <a:noFill/>
          </a:ln>
        </p:spPr>
      </p:pic>
      <p:pic>
        <p:nvPicPr>
          <p:cNvPr id="147" name="Shape 147"/>
          <p:cNvPicPr preferRelativeResize="0"/>
          <p:nvPr/>
        </p:nvPicPr>
        <p:blipFill>
          <a:blip r:embed="rId4">
            <a:clrChange>
              <a:clrFrom>
                <a:srgbClr val="FFFFFF"/>
              </a:clrFrom>
              <a:clrTo>
                <a:srgbClr val="FFFFFF">
                  <a:alpha val="0"/>
                </a:srgbClr>
              </a:clrTo>
            </a:clrChange>
            <a:alphaModFix/>
            <a:grayscl/>
          </a:blip>
          <a:stretch>
            <a:fillRect/>
          </a:stretch>
        </p:blipFill>
        <p:spPr>
          <a:xfrm>
            <a:off x="2900025" y="1"/>
            <a:ext cx="6243975" cy="5143500"/>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en"/>
              <a:t>Summary: Things Done Right</a:t>
            </a:r>
          </a:p>
        </p:txBody>
      </p:sp>
      <p:sp>
        <p:nvSpPr>
          <p:cNvPr id="153" name="Shape 153"/>
          <p:cNvSpPr txBox="1">
            <a:spLocks noGrp="1"/>
          </p:cNvSpPr>
          <p:nvPr>
            <p:ph type="body" idx="1"/>
          </p:nvPr>
        </p:nvSpPr>
        <p:spPr>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Georgia"/>
              <a:buChar char="-"/>
            </a:pPr>
            <a:r>
              <a:rPr lang="en" sz="2400" dirty="0"/>
              <a:t>Time Management</a:t>
            </a:r>
          </a:p>
          <a:p>
            <a:pPr rtl="0">
              <a:spcBef>
                <a:spcPts val="0"/>
              </a:spcBef>
              <a:buNone/>
            </a:pPr>
            <a:r>
              <a:rPr lang="en" dirty="0"/>
              <a:t>		</a:t>
            </a:r>
            <a:r>
              <a:rPr lang="en" dirty="0" smtClean="0"/>
              <a:t>		</a:t>
            </a:r>
            <a:r>
              <a:rPr lang="en" sz="2000" dirty="0" smtClean="0"/>
              <a:t>All </a:t>
            </a:r>
            <a:r>
              <a:rPr lang="en" sz="2000" dirty="0"/>
              <a:t>deliverables done on Time</a:t>
            </a:r>
          </a:p>
          <a:p>
            <a:pPr marL="457200" lvl="0" indent="-419100" rtl="0">
              <a:spcBef>
                <a:spcPts val="0"/>
              </a:spcBef>
              <a:buClr>
                <a:schemeClr val="dk1"/>
              </a:buClr>
              <a:buSzPct val="100000"/>
              <a:buFont typeface="Georgia"/>
              <a:buChar char="-"/>
            </a:pPr>
            <a:endParaRPr lang="en" sz="2000" dirty="0" smtClean="0"/>
          </a:p>
          <a:p>
            <a:pPr marL="457200" lvl="0" indent="-419100" rtl="0">
              <a:spcBef>
                <a:spcPts val="0"/>
              </a:spcBef>
              <a:buClr>
                <a:schemeClr val="dk1"/>
              </a:buClr>
              <a:buSzPct val="100000"/>
              <a:buFont typeface="Georgia"/>
              <a:buChar char="-"/>
            </a:pPr>
            <a:r>
              <a:rPr lang="en" sz="2400" dirty="0" smtClean="0"/>
              <a:t>Avoid </a:t>
            </a:r>
            <a:r>
              <a:rPr lang="en" sz="2400" dirty="0"/>
              <a:t>Risks</a:t>
            </a:r>
          </a:p>
          <a:p>
            <a:pPr marL="457200" indent="0" rtl="0">
              <a:spcBef>
                <a:spcPts val="0"/>
              </a:spcBef>
              <a:buNone/>
            </a:pPr>
            <a:r>
              <a:rPr lang="en" dirty="0"/>
              <a:t>	</a:t>
            </a:r>
            <a:r>
              <a:rPr lang="en" dirty="0" smtClean="0"/>
              <a:t>	</a:t>
            </a:r>
            <a:r>
              <a:rPr lang="en" sz="2000" dirty="0" smtClean="0"/>
              <a:t>None </a:t>
            </a:r>
            <a:r>
              <a:rPr lang="en" sz="2000" dirty="0"/>
              <a:t>of our Risks Occurred so far</a:t>
            </a:r>
          </a:p>
          <a:p>
            <a:pPr marL="457200" lvl="0" indent="-419100" rtl="0">
              <a:spcBef>
                <a:spcPts val="0"/>
              </a:spcBef>
              <a:buClr>
                <a:schemeClr val="dk1"/>
              </a:buClr>
              <a:buSzPct val="100000"/>
              <a:buFont typeface="Georgia"/>
              <a:buChar char="-"/>
            </a:pPr>
            <a:endParaRPr lang="en" sz="2000" dirty="0" smtClean="0"/>
          </a:p>
          <a:p>
            <a:pPr marL="457200" lvl="0" indent="-419100" rtl="0">
              <a:spcBef>
                <a:spcPts val="0"/>
              </a:spcBef>
              <a:buClr>
                <a:schemeClr val="dk1"/>
              </a:buClr>
              <a:buSzPct val="100000"/>
              <a:buFont typeface="Georgia"/>
              <a:buChar char="-"/>
            </a:pPr>
            <a:r>
              <a:rPr lang="en" sz="2400" dirty="0" smtClean="0"/>
              <a:t>Architecture</a:t>
            </a:r>
            <a:endParaRPr lang="en" sz="2400" dirty="0"/>
          </a:p>
          <a:p>
            <a:pPr marL="457200" lvl="0" indent="0" rtl="0">
              <a:spcBef>
                <a:spcPts val="0"/>
              </a:spcBef>
              <a:buNone/>
            </a:pPr>
            <a:r>
              <a:rPr lang="en" dirty="0"/>
              <a:t>	</a:t>
            </a:r>
            <a:r>
              <a:rPr lang="en" dirty="0" smtClean="0"/>
              <a:t>	</a:t>
            </a:r>
            <a:r>
              <a:rPr lang="en" sz="2000" dirty="0" smtClean="0"/>
              <a:t>Rest </a:t>
            </a:r>
            <a:r>
              <a:rPr lang="en" sz="2000" dirty="0"/>
              <a:t>of our Project depend on Architecture</a:t>
            </a:r>
          </a:p>
          <a:p>
            <a:pPr rtl="0">
              <a:spcBef>
                <a:spcPts val="0"/>
              </a:spcBef>
              <a:buNone/>
            </a:pPr>
            <a:endParaRPr dirty="0"/>
          </a:p>
          <a:p>
            <a:pPr rtl="0">
              <a:spcBef>
                <a:spcPts val="0"/>
              </a:spcBef>
              <a:buNone/>
            </a:pPr>
            <a:endParaRPr dirty="0"/>
          </a:p>
          <a:p>
            <a:pPr rtl="0">
              <a:spcBef>
                <a:spcPts val="0"/>
              </a:spcBef>
              <a:buNone/>
            </a:pPr>
            <a:endParaRPr dirty="0"/>
          </a:p>
          <a:p>
            <a:pPr>
              <a:spcBef>
                <a:spcPts val="0"/>
              </a:spcBef>
              <a:buNone/>
            </a:pPr>
            <a:endParaRPr dirty="0"/>
          </a:p>
        </p:txBody>
      </p:sp>
      <p:pic>
        <p:nvPicPr>
          <p:cNvPr id="154" name="Shape 154"/>
          <p:cNvPicPr preferRelativeResize="0"/>
          <p:nvPr/>
        </p:nvPicPr>
        <p:blipFill>
          <a:blip r:embed="rId3">
            <a:alphaModFix/>
          </a:blip>
          <a:stretch>
            <a:fillRect/>
          </a:stretch>
        </p:blipFill>
        <p:spPr>
          <a:xfrm>
            <a:off x="0" y="4814500"/>
            <a:ext cx="2442825" cy="329000"/>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en" dirty="0"/>
              <a:t>Summary: Things D</a:t>
            </a:r>
            <a:r>
              <a:rPr lang="en" dirty="0" smtClean="0"/>
              <a:t>one Wrong</a:t>
            </a:r>
            <a:endParaRPr lang="en" dirty="0"/>
          </a:p>
        </p:txBody>
      </p:sp>
      <p:sp>
        <p:nvSpPr>
          <p:cNvPr id="160" name="Shape 160"/>
          <p:cNvSpPr txBox="1">
            <a:spLocks noGrp="1"/>
          </p:cNvSpPr>
          <p:nvPr>
            <p:ph type="body" idx="1"/>
          </p:nvPr>
        </p:nvSpPr>
        <p:spPr>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Georgia"/>
              <a:buChar char="-"/>
            </a:pPr>
            <a:r>
              <a:rPr lang="en" sz="2400" dirty="0"/>
              <a:t>We hardly have Meetings</a:t>
            </a:r>
          </a:p>
          <a:p>
            <a:pPr rtl="0">
              <a:spcBef>
                <a:spcPts val="0"/>
              </a:spcBef>
              <a:buNone/>
            </a:pPr>
            <a:r>
              <a:rPr lang="en" dirty="0"/>
              <a:t>		</a:t>
            </a:r>
            <a:r>
              <a:rPr lang="en" dirty="0" smtClean="0"/>
              <a:t>		</a:t>
            </a:r>
            <a:r>
              <a:rPr lang="en" sz="2000" dirty="0" smtClean="0"/>
              <a:t>Reason </a:t>
            </a:r>
            <a:r>
              <a:rPr lang="en" sz="2000" dirty="0"/>
              <a:t>why Members may not be on the same Page</a:t>
            </a:r>
          </a:p>
          <a:p>
            <a:pPr marL="457200" lvl="0" indent="-419100" rtl="0">
              <a:spcBef>
                <a:spcPts val="0"/>
              </a:spcBef>
              <a:buClr>
                <a:schemeClr val="dk1"/>
              </a:buClr>
              <a:buSzPct val="100000"/>
              <a:buFont typeface="Georgia"/>
              <a:buChar char="-"/>
            </a:pPr>
            <a:endParaRPr lang="en" sz="2000" dirty="0" smtClean="0"/>
          </a:p>
          <a:p>
            <a:pPr marL="457200" lvl="0" indent="-419100" rtl="0">
              <a:spcBef>
                <a:spcPts val="0"/>
              </a:spcBef>
              <a:buClr>
                <a:schemeClr val="dk1"/>
              </a:buClr>
              <a:buSzPct val="100000"/>
              <a:buFont typeface="Georgia"/>
              <a:buChar char="-"/>
            </a:pPr>
            <a:r>
              <a:rPr lang="en" sz="2400" dirty="0" smtClean="0"/>
              <a:t>There </a:t>
            </a:r>
            <a:r>
              <a:rPr lang="en" sz="2400" dirty="0"/>
              <a:t>may be more Classes</a:t>
            </a:r>
          </a:p>
          <a:p>
            <a:pPr rtl="0">
              <a:spcBef>
                <a:spcPts val="0"/>
              </a:spcBef>
              <a:buNone/>
            </a:pPr>
            <a:r>
              <a:rPr lang="en" dirty="0"/>
              <a:t>		</a:t>
            </a:r>
            <a:r>
              <a:rPr lang="en" dirty="0" smtClean="0"/>
              <a:t>		</a:t>
            </a:r>
            <a:r>
              <a:rPr lang="en" sz="2000" dirty="0" smtClean="0"/>
              <a:t>There </a:t>
            </a:r>
            <a:r>
              <a:rPr lang="en" sz="2000" dirty="0"/>
              <a:t>might be Classes that act as “Wrappers”</a:t>
            </a:r>
          </a:p>
          <a:p>
            <a:pPr marL="457200" lvl="0" indent="-419100" rtl="0">
              <a:spcBef>
                <a:spcPts val="0"/>
              </a:spcBef>
              <a:buClr>
                <a:schemeClr val="dk1"/>
              </a:buClr>
              <a:buSzPct val="100000"/>
              <a:buFont typeface="Georgia"/>
              <a:buChar char="-"/>
            </a:pPr>
            <a:endParaRPr lang="en" sz="2000" dirty="0" smtClean="0"/>
          </a:p>
          <a:p>
            <a:pPr marL="457200" lvl="0" indent="-419100" rtl="0">
              <a:spcBef>
                <a:spcPts val="0"/>
              </a:spcBef>
              <a:buClr>
                <a:schemeClr val="dk1"/>
              </a:buClr>
              <a:buSzPct val="100000"/>
              <a:buFont typeface="Georgia"/>
              <a:buChar char="-"/>
            </a:pPr>
            <a:r>
              <a:rPr lang="en" sz="2400" dirty="0" smtClean="0"/>
              <a:t>Use </a:t>
            </a:r>
            <a:r>
              <a:rPr lang="en" sz="2400" dirty="0"/>
              <a:t>Cases are Vague</a:t>
            </a:r>
          </a:p>
          <a:p>
            <a:pPr rtl="0">
              <a:spcBef>
                <a:spcPts val="0"/>
              </a:spcBef>
              <a:buNone/>
            </a:pPr>
            <a:r>
              <a:rPr lang="en" dirty="0"/>
              <a:t>		</a:t>
            </a:r>
            <a:r>
              <a:rPr lang="en" dirty="0" smtClean="0"/>
              <a:t>		</a:t>
            </a:r>
            <a:r>
              <a:rPr lang="en" sz="2000" dirty="0" smtClean="0"/>
              <a:t>Correction </a:t>
            </a:r>
            <a:r>
              <a:rPr lang="en" sz="2000" dirty="0"/>
              <a:t>may Result in ~20 Sub-Use Cases</a:t>
            </a:r>
          </a:p>
          <a:p>
            <a:pPr lvl="0" rtl="0">
              <a:spcBef>
                <a:spcPts val="0"/>
              </a:spcBef>
              <a:buNone/>
            </a:pPr>
            <a:endParaRPr dirty="0"/>
          </a:p>
        </p:txBody>
      </p:sp>
      <p:pic>
        <p:nvPicPr>
          <p:cNvPr id="161" name="Shape 161"/>
          <p:cNvPicPr preferRelativeResize="0"/>
          <p:nvPr/>
        </p:nvPicPr>
        <p:blipFill>
          <a:blip r:embed="rId3">
            <a:alphaModFix/>
          </a:blip>
          <a:stretch>
            <a:fillRect/>
          </a:stretch>
        </p:blipFill>
        <p:spPr>
          <a:xfrm>
            <a:off x="0" y="4814500"/>
            <a:ext cx="2442825" cy="329000"/>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en" dirty="0"/>
              <a:t>Summary: Changes</a:t>
            </a:r>
          </a:p>
        </p:txBody>
      </p:sp>
      <p:sp>
        <p:nvSpPr>
          <p:cNvPr id="167" name="Shape 167"/>
          <p:cNvSpPr txBox="1">
            <a:spLocks noGrp="1"/>
          </p:cNvSpPr>
          <p:nvPr>
            <p:ph type="body" idx="1"/>
          </p:nvPr>
        </p:nvSpPr>
        <p:spPr>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Georgia"/>
              <a:buChar char="-"/>
            </a:pPr>
            <a:r>
              <a:rPr lang="en" sz="2400" dirty="0"/>
              <a:t>Process recently changed to Unified Process</a:t>
            </a:r>
          </a:p>
          <a:p>
            <a:pPr marL="457200" lvl="0" indent="0" rtl="0">
              <a:spcBef>
                <a:spcPts val="0"/>
              </a:spcBef>
              <a:buNone/>
            </a:pPr>
            <a:r>
              <a:rPr lang="en" dirty="0"/>
              <a:t>	</a:t>
            </a:r>
            <a:r>
              <a:rPr lang="en" dirty="0" smtClean="0"/>
              <a:t>	</a:t>
            </a:r>
            <a:r>
              <a:rPr lang="en" sz="2000" dirty="0" smtClean="0"/>
              <a:t>Unified </a:t>
            </a:r>
            <a:r>
              <a:rPr lang="en" sz="2000" dirty="0"/>
              <a:t>Process allows for Requirement Changes</a:t>
            </a:r>
          </a:p>
          <a:p>
            <a:pPr marL="457200" lvl="0" indent="-419100" rtl="0">
              <a:spcBef>
                <a:spcPts val="0"/>
              </a:spcBef>
              <a:buClr>
                <a:schemeClr val="dk1"/>
              </a:buClr>
              <a:buSzPct val="100000"/>
              <a:buFont typeface="Georgia"/>
              <a:buChar char="-"/>
            </a:pPr>
            <a:endParaRPr lang="en" sz="2000" dirty="0" smtClean="0"/>
          </a:p>
          <a:p>
            <a:pPr marL="457200" lvl="0" indent="-419100" rtl="0">
              <a:spcBef>
                <a:spcPts val="0"/>
              </a:spcBef>
              <a:buClr>
                <a:schemeClr val="dk1"/>
              </a:buClr>
              <a:buSzPct val="100000"/>
              <a:buFont typeface="Georgia"/>
              <a:buChar char="-"/>
            </a:pPr>
            <a:r>
              <a:rPr lang="en" sz="2400" dirty="0" smtClean="0"/>
              <a:t>Introduce </a:t>
            </a:r>
            <a:r>
              <a:rPr lang="en" sz="2400" dirty="0"/>
              <a:t>more Time for Reviews</a:t>
            </a:r>
          </a:p>
          <a:p>
            <a:pPr marL="457200" lvl="0" indent="0" rtl="0">
              <a:spcBef>
                <a:spcPts val="0"/>
              </a:spcBef>
              <a:buNone/>
            </a:pPr>
            <a:r>
              <a:rPr lang="en" dirty="0"/>
              <a:t>	</a:t>
            </a:r>
            <a:r>
              <a:rPr lang="en" dirty="0" smtClean="0"/>
              <a:t>	</a:t>
            </a:r>
            <a:r>
              <a:rPr lang="en" sz="2000" dirty="0" smtClean="0"/>
              <a:t>Reduce </a:t>
            </a:r>
            <a:r>
              <a:rPr lang="en" sz="2000" dirty="0"/>
              <a:t>Defects</a:t>
            </a:r>
          </a:p>
          <a:p>
            <a:pPr marL="457200" lvl="0" indent="-419100" rtl="0">
              <a:spcBef>
                <a:spcPts val="0"/>
              </a:spcBef>
              <a:buClr>
                <a:schemeClr val="dk1"/>
              </a:buClr>
              <a:buSzPct val="100000"/>
              <a:buFont typeface="Georgia"/>
              <a:buChar char="-"/>
            </a:pPr>
            <a:endParaRPr lang="en" sz="2000" dirty="0" smtClean="0"/>
          </a:p>
          <a:p>
            <a:pPr marL="457200" lvl="0" indent="-419100" rtl="0">
              <a:spcBef>
                <a:spcPts val="0"/>
              </a:spcBef>
              <a:buClr>
                <a:schemeClr val="dk1"/>
              </a:buClr>
              <a:buSzPct val="100000"/>
              <a:buFont typeface="Georgia"/>
              <a:buChar char="-"/>
            </a:pPr>
            <a:r>
              <a:rPr lang="en" sz="2400" dirty="0" smtClean="0"/>
              <a:t>Revamp </a:t>
            </a:r>
            <a:r>
              <a:rPr lang="en" sz="2400" dirty="0"/>
              <a:t>the Use Cases</a:t>
            </a:r>
          </a:p>
          <a:p>
            <a:pPr marL="457200" lvl="0" indent="0" rtl="0">
              <a:spcBef>
                <a:spcPts val="0"/>
              </a:spcBef>
              <a:buNone/>
            </a:pPr>
            <a:r>
              <a:rPr lang="en" dirty="0"/>
              <a:t>	</a:t>
            </a:r>
            <a:r>
              <a:rPr lang="en" dirty="0" smtClean="0"/>
              <a:t>	</a:t>
            </a:r>
            <a:r>
              <a:rPr lang="en" sz="2000" dirty="0" smtClean="0"/>
              <a:t>Add </a:t>
            </a:r>
            <a:r>
              <a:rPr lang="en" sz="2000" dirty="0"/>
              <a:t>Sub-Use Cases</a:t>
            </a:r>
          </a:p>
        </p:txBody>
      </p:sp>
      <p:pic>
        <p:nvPicPr>
          <p:cNvPr id="168" name="Shape 168"/>
          <p:cNvPicPr preferRelativeResize="0"/>
          <p:nvPr/>
        </p:nvPicPr>
        <p:blipFill>
          <a:blip r:embed="rId3">
            <a:alphaModFix/>
          </a:blip>
          <a:stretch>
            <a:fillRect/>
          </a:stretch>
        </p:blipFill>
        <p:spPr>
          <a:xfrm>
            <a:off x="0" y="4814500"/>
            <a:ext cx="2442825" cy="32900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Shape 43"/>
          <p:cNvSpPr txBox="1">
            <a:spLocks noGrp="1"/>
          </p:cNvSpPr>
          <p:nvPr>
            <p:ph type="ctrTitle"/>
          </p:nvPr>
        </p:nvSpPr>
        <p:spPr>
          <a:prstGeom prst="rect">
            <a:avLst/>
          </a:prstGeom>
        </p:spPr>
        <p:txBody>
          <a:bodyPr lIns="91425" tIns="91425" rIns="91425" bIns="91425" anchor="b" anchorCtr="0">
            <a:noAutofit/>
          </a:bodyPr>
          <a:lstStyle/>
          <a:p>
            <a:pPr>
              <a:spcBef>
                <a:spcPts val="0"/>
              </a:spcBef>
              <a:buNone/>
            </a:pPr>
            <a:r>
              <a:rPr lang="en"/>
              <a:t>Integrated University Department Information System</a:t>
            </a:r>
          </a:p>
        </p:txBody>
      </p:sp>
      <p:sp>
        <p:nvSpPr>
          <p:cNvPr id="44" name="Shape 44"/>
          <p:cNvSpPr txBox="1">
            <a:spLocks noGrp="1"/>
          </p:cNvSpPr>
          <p:nvPr>
            <p:ph type="subTitle" idx="1"/>
          </p:nvPr>
        </p:nvSpPr>
        <p:spPr>
          <a:prstGeom prst="rect">
            <a:avLst/>
          </a:prstGeom>
        </p:spPr>
        <p:txBody>
          <a:bodyPr lIns="91425" tIns="91425" rIns="91425" bIns="91425" anchor="t" anchorCtr="0">
            <a:noAutofit/>
          </a:bodyPr>
          <a:lstStyle/>
          <a:p>
            <a:pPr>
              <a:spcBef>
                <a:spcPts val="0"/>
              </a:spcBef>
              <a:buNone/>
            </a:pPr>
            <a:r>
              <a:rPr lang="en"/>
              <a:t>Team A6</a:t>
            </a:r>
          </a:p>
        </p:txBody>
      </p:sp>
      <p:pic>
        <p:nvPicPr>
          <p:cNvPr id="45" name="Shape 45"/>
          <p:cNvPicPr preferRelativeResize="0"/>
          <p:nvPr/>
        </p:nvPicPr>
        <p:blipFill>
          <a:blip r:embed="rId3">
            <a:alphaModFix/>
          </a:blip>
          <a:stretch>
            <a:fillRect/>
          </a:stretch>
        </p:blipFill>
        <p:spPr>
          <a:xfrm>
            <a:off x="0" y="4814500"/>
            <a:ext cx="2442825" cy="329000"/>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en"/>
              <a:t>Expectations: Spring 2015</a:t>
            </a:r>
          </a:p>
        </p:txBody>
      </p:sp>
      <p:sp>
        <p:nvSpPr>
          <p:cNvPr id="174" name="Shape 174"/>
          <p:cNvSpPr txBox="1">
            <a:spLocks noGrp="1"/>
          </p:cNvSpPr>
          <p:nvPr>
            <p:ph type="body" idx="1"/>
          </p:nvPr>
        </p:nvSpPr>
        <p:spPr>
          <a:prstGeom prst="rect">
            <a:avLst/>
          </a:prstGeom>
        </p:spPr>
        <p:txBody>
          <a:bodyPr lIns="91425" tIns="91425" rIns="91425" bIns="91425" anchor="t" anchorCtr="0">
            <a:noAutofit/>
          </a:bodyPr>
          <a:lstStyle/>
          <a:p>
            <a:pPr>
              <a:spcBef>
                <a:spcPts val="0"/>
              </a:spcBef>
              <a:buFontTx/>
              <a:buChar char="-"/>
            </a:pPr>
            <a:r>
              <a:rPr lang="en-US" sz="2400" dirty="0" smtClean="0"/>
              <a:t>Learn Databases</a:t>
            </a:r>
          </a:p>
          <a:p>
            <a:pPr lvl="1">
              <a:buFontTx/>
              <a:buChar char="-"/>
            </a:pPr>
            <a:r>
              <a:rPr lang="en-US" sz="2250" dirty="0" smtClean="0"/>
              <a:t>Part of Training as Specified in our SPMP</a:t>
            </a:r>
          </a:p>
          <a:p>
            <a:pPr>
              <a:spcBef>
                <a:spcPts val="0"/>
              </a:spcBef>
              <a:buFontTx/>
              <a:buChar char="-"/>
            </a:pPr>
            <a:endParaRPr lang="en-US" sz="2400" dirty="0" smtClean="0"/>
          </a:p>
          <a:p>
            <a:pPr>
              <a:spcBef>
                <a:spcPts val="0"/>
              </a:spcBef>
              <a:buFontTx/>
              <a:buChar char="-"/>
            </a:pPr>
            <a:r>
              <a:rPr lang="en-US" sz="2400" dirty="0" smtClean="0"/>
              <a:t>Start Implementation Soon</a:t>
            </a:r>
          </a:p>
          <a:p>
            <a:pPr lvl="1">
              <a:buFontTx/>
              <a:buChar char="-"/>
            </a:pPr>
            <a:r>
              <a:rPr lang="en-US" sz="2250" dirty="0" smtClean="0"/>
              <a:t>As Specified in our Microsoft Project Diagram</a:t>
            </a:r>
          </a:p>
          <a:p>
            <a:pPr>
              <a:spcBef>
                <a:spcPts val="0"/>
              </a:spcBef>
              <a:buFontTx/>
              <a:buChar char="-"/>
            </a:pPr>
            <a:endParaRPr lang="en-US" sz="2400" dirty="0" smtClean="0"/>
          </a:p>
          <a:p>
            <a:pPr>
              <a:spcBef>
                <a:spcPts val="0"/>
              </a:spcBef>
              <a:buFontTx/>
              <a:buChar char="-"/>
            </a:pPr>
            <a:r>
              <a:rPr lang="en-US" sz="2400" dirty="0" smtClean="0"/>
              <a:t>Leave Lots of Time for Walkthroughs/Inspections</a:t>
            </a:r>
          </a:p>
          <a:p>
            <a:pPr lvl="1">
              <a:buFontTx/>
              <a:buChar char="-"/>
            </a:pPr>
            <a:r>
              <a:rPr lang="en-US" sz="2250" dirty="0" smtClean="0"/>
              <a:t>Time to be Certain our Software fits Specifications</a:t>
            </a:r>
            <a:endParaRPr sz="2250" dirty="0"/>
          </a:p>
        </p:txBody>
      </p:sp>
      <p:pic>
        <p:nvPicPr>
          <p:cNvPr id="175" name="Shape 175"/>
          <p:cNvPicPr preferRelativeResize="0"/>
          <p:nvPr/>
        </p:nvPicPr>
        <p:blipFill>
          <a:blip r:embed="rId3">
            <a:alphaModFix/>
          </a:blip>
          <a:stretch>
            <a:fillRect/>
          </a:stretch>
        </p:blipFill>
        <p:spPr>
          <a:xfrm>
            <a:off x="0" y="4814500"/>
            <a:ext cx="2442825" cy="329000"/>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en"/>
              <a:t>Expectations: Spring 2015</a:t>
            </a:r>
          </a:p>
        </p:txBody>
      </p:sp>
      <p:sp>
        <p:nvSpPr>
          <p:cNvPr id="181" name="Shape 181"/>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sz="2000" dirty="0"/>
              <a:t>Gantt Chart</a:t>
            </a:r>
          </a:p>
        </p:txBody>
      </p:sp>
      <p:pic>
        <p:nvPicPr>
          <p:cNvPr id="182" name="Shape 182"/>
          <p:cNvPicPr preferRelativeResize="0"/>
          <p:nvPr/>
        </p:nvPicPr>
        <p:blipFill>
          <a:blip r:embed="rId3">
            <a:alphaModFix/>
          </a:blip>
          <a:stretch>
            <a:fillRect/>
          </a:stretch>
        </p:blipFill>
        <p:spPr>
          <a:xfrm>
            <a:off x="0" y="4814500"/>
            <a:ext cx="2442825" cy="329000"/>
          </a:xfrm>
          <a:prstGeom prst="rect">
            <a:avLst/>
          </a:prstGeom>
          <a:noFill/>
          <a:ln>
            <a:noFill/>
          </a:ln>
        </p:spPr>
      </p:pic>
      <p:pic>
        <p:nvPicPr>
          <p:cNvPr id="5" name="Picture 4"/>
          <p:cNvPicPr>
            <a:picLocks noChangeAspect="1"/>
          </p:cNvPicPr>
          <p:nvPr/>
        </p:nvPicPr>
        <p:blipFill>
          <a:blip r:embed="rId4"/>
          <a:stretch>
            <a:fillRect/>
          </a:stretch>
        </p:blipFill>
        <p:spPr>
          <a:xfrm>
            <a:off x="0" y="1746422"/>
            <a:ext cx="9144000" cy="2479537"/>
          </a:xfrm>
          <a:prstGeom prst="rect">
            <a:avLst/>
          </a:prstGeom>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body" idx="1"/>
          </p:nvPr>
        </p:nvSpPr>
        <p:spPr>
          <a:prstGeom prst="rect">
            <a:avLst/>
          </a:prstGeom>
        </p:spPr>
        <p:txBody>
          <a:bodyPr lIns="91425" tIns="91425" rIns="91425" bIns="91425" anchor="ctr" anchorCtr="0">
            <a:noAutofit/>
          </a:bodyPr>
          <a:lstStyle/>
          <a:p>
            <a:pPr>
              <a:spcBef>
                <a:spcPts val="0"/>
              </a:spcBef>
              <a:buNone/>
            </a:pPr>
            <a:r>
              <a:rPr lang="en"/>
              <a:t>Questions?</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Shape 43"/>
          <p:cNvSpPr txBox="1">
            <a:spLocks noGrp="1"/>
          </p:cNvSpPr>
          <p:nvPr>
            <p:ph type="ctrTitle"/>
          </p:nvPr>
        </p:nvSpPr>
        <p:spPr>
          <a:prstGeom prst="rect">
            <a:avLst/>
          </a:prstGeom>
        </p:spPr>
        <p:txBody>
          <a:bodyPr lIns="91425" tIns="91425" rIns="91425" bIns="91425" anchor="b" anchorCtr="0">
            <a:noAutofit/>
          </a:bodyPr>
          <a:lstStyle/>
          <a:p>
            <a:pPr>
              <a:spcBef>
                <a:spcPts val="0"/>
              </a:spcBef>
              <a:buNone/>
            </a:pPr>
            <a:r>
              <a:rPr lang="en"/>
              <a:t>Integrated University Department Information System</a:t>
            </a:r>
          </a:p>
        </p:txBody>
      </p:sp>
      <p:sp>
        <p:nvSpPr>
          <p:cNvPr id="44" name="Shape 44"/>
          <p:cNvSpPr txBox="1">
            <a:spLocks noGrp="1"/>
          </p:cNvSpPr>
          <p:nvPr>
            <p:ph type="subTitle" idx="1"/>
          </p:nvPr>
        </p:nvSpPr>
        <p:spPr>
          <a:prstGeom prst="rect">
            <a:avLst/>
          </a:prstGeom>
        </p:spPr>
        <p:txBody>
          <a:bodyPr lIns="91425" tIns="91425" rIns="91425" bIns="91425" anchor="t" anchorCtr="0">
            <a:noAutofit/>
          </a:bodyPr>
          <a:lstStyle/>
          <a:p>
            <a:pPr>
              <a:spcBef>
                <a:spcPts val="0"/>
              </a:spcBef>
              <a:buNone/>
            </a:pPr>
            <a:r>
              <a:rPr lang="en"/>
              <a:t>Team A6</a:t>
            </a:r>
          </a:p>
        </p:txBody>
      </p:sp>
      <p:pic>
        <p:nvPicPr>
          <p:cNvPr id="45" name="Shape 45"/>
          <p:cNvPicPr preferRelativeResize="0"/>
          <p:nvPr/>
        </p:nvPicPr>
        <p:blipFill>
          <a:blip r:embed="rId3">
            <a:alphaModFix/>
          </a:blip>
          <a:stretch>
            <a:fillRect/>
          </a:stretch>
        </p:blipFill>
        <p:spPr>
          <a:xfrm>
            <a:off x="0" y="4814500"/>
            <a:ext cx="2442825" cy="329000"/>
          </a:xfrm>
          <a:prstGeom prst="rect">
            <a:avLst/>
          </a:prstGeom>
          <a:noFill/>
          <a:ln>
            <a:noFill/>
          </a:ln>
        </p:spPr>
      </p:pic>
    </p:spTree>
    <p:extLst>
      <p:ext uri="{BB962C8B-B14F-4D97-AF65-F5344CB8AC3E}">
        <p14:creationId xmlns:p14="http://schemas.microsoft.com/office/powerpoint/2010/main" val="913856404"/>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Tree>
    <p:extLst>
      <p:ext uri="{BB962C8B-B14F-4D97-AF65-F5344CB8AC3E}">
        <p14:creationId xmlns:p14="http://schemas.microsoft.com/office/powerpoint/2010/main" val="3961190317"/>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1" name="Shape 51"/>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en"/>
              <a:t>The Software</a:t>
            </a:r>
          </a:p>
        </p:txBody>
      </p:sp>
      <p:sp>
        <p:nvSpPr>
          <p:cNvPr id="50" name="Shape 50"/>
          <p:cNvSpPr txBox="1">
            <a:spLocks noGrp="1"/>
          </p:cNvSpPr>
          <p:nvPr>
            <p:ph type="body" idx="1"/>
          </p:nvPr>
        </p:nvSpPr>
        <p:spPr>
          <a:prstGeom prst="rect">
            <a:avLst/>
          </a:prstGeom>
        </p:spPr>
        <p:txBody>
          <a:bodyPr lIns="91425" tIns="91425" rIns="91425" bIns="91425" anchor="t" anchorCtr="0">
            <a:noAutofit/>
          </a:bodyPr>
          <a:lstStyle/>
          <a:p>
            <a:pPr marL="0" indent="0" rtl="0">
              <a:spcBef>
                <a:spcPts val="0"/>
              </a:spcBef>
              <a:buNone/>
            </a:pPr>
            <a:endParaRPr lang="en" sz="2400" dirty="0" smtClean="0"/>
          </a:p>
          <a:p>
            <a:pPr marL="0" indent="0" rtl="0">
              <a:spcBef>
                <a:spcPts val="0"/>
              </a:spcBef>
              <a:buNone/>
            </a:pPr>
            <a:r>
              <a:rPr lang="en" sz="2400" dirty="0" smtClean="0"/>
              <a:t>Integrated </a:t>
            </a:r>
            <a:r>
              <a:rPr lang="en" sz="2400" dirty="0"/>
              <a:t>University Department Information System</a:t>
            </a:r>
          </a:p>
          <a:p>
            <a:pPr rtl="0">
              <a:spcBef>
                <a:spcPts val="0"/>
              </a:spcBef>
              <a:buNone/>
            </a:pPr>
            <a:endParaRPr sz="2400" dirty="0">
              <a:latin typeface="Times New Roman"/>
              <a:ea typeface="Times New Roman"/>
              <a:cs typeface="Times New Roman"/>
              <a:sym typeface="Times New Roman"/>
            </a:endParaRPr>
          </a:p>
          <a:p>
            <a:pPr rtl="0">
              <a:spcBef>
                <a:spcPts val="0"/>
              </a:spcBef>
              <a:buNone/>
            </a:pPr>
            <a:r>
              <a:rPr lang="en" sz="2400" dirty="0">
                <a:latin typeface="Times New Roman"/>
                <a:ea typeface="Times New Roman"/>
                <a:cs typeface="Times New Roman"/>
                <a:sym typeface="Times New Roman"/>
              </a:rPr>
              <a:t>Solution to a Disembodied University</a:t>
            </a:r>
          </a:p>
          <a:p>
            <a:pPr marL="914400" lvl="0" indent="-381000" rtl="0">
              <a:spcBef>
                <a:spcPts val="0"/>
              </a:spcBef>
              <a:buClr>
                <a:schemeClr val="dk1"/>
              </a:buClr>
              <a:buSzPct val="100000"/>
              <a:buFont typeface="Arial" panose="020B0604020202020204" pitchFamily="34" charset="0"/>
              <a:buChar char="•"/>
            </a:pPr>
            <a:r>
              <a:rPr lang="en" sz="2000" dirty="0">
                <a:latin typeface="Times New Roman"/>
                <a:ea typeface="Times New Roman"/>
                <a:cs typeface="Times New Roman"/>
                <a:sym typeface="Times New Roman"/>
              </a:rPr>
              <a:t>Aggregate Department’s Finances using a Tallying System</a:t>
            </a:r>
          </a:p>
          <a:p>
            <a:pPr marL="914400" lvl="0" indent="-381000">
              <a:spcBef>
                <a:spcPts val="0"/>
              </a:spcBef>
              <a:buClr>
                <a:srgbClr val="222222"/>
              </a:buClr>
              <a:buSzPct val="100000"/>
              <a:buFont typeface="Arial" panose="020B0604020202020204" pitchFamily="34" charset="0"/>
              <a:buChar char="•"/>
            </a:pPr>
            <a:r>
              <a:rPr lang="en" sz="2000" dirty="0">
                <a:latin typeface="Times New Roman"/>
                <a:ea typeface="Times New Roman"/>
                <a:cs typeface="Times New Roman"/>
                <a:sym typeface="Times New Roman"/>
              </a:rPr>
              <a:t>Conducts Minute Operations that interconnects Department to the larger University System</a:t>
            </a:r>
          </a:p>
        </p:txBody>
      </p:sp>
      <p:pic>
        <p:nvPicPr>
          <p:cNvPr id="52" name="Shape 52"/>
          <p:cNvPicPr preferRelativeResize="0"/>
          <p:nvPr/>
        </p:nvPicPr>
        <p:blipFill>
          <a:blip r:embed="rId3">
            <a:alphaModFix/>
          </a:blip>
          <a:stretch>
            <a:fillRect/>
          </a:stretch>
        </p:blipFill>
        <p:spPr>
          <a:xfrm>
            <a:off x="0" y="4814500"/>
            <a:ext cx="2442825" cy="32900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en"/>
              <a:t>The Team</a:t>
            </a:r>
          </a:p>
        </p:txBody>
      </p:sp>
      <p:sp>
        <p:nvSpPr>
          <p:cNvPr id="58" name="Shape 58"/>
          <p:cNvSpPr txBox="1">
            <a:spLocks noGrp="1"/>
          </p:cNvSpPr>
          <p:nvPr>
            <p:ph type="body" idx="1"/>
          </p:nvPr>
        </p:nvSpPr>
        <p:spPr>
          <a:prstGeom prst="rect">
            <a:avLst/>
          </a:prstGeom>
        </p:spPr>
        <p:txBody>
          <a:bodyPr lIns="91425" tIns="91425" rIns="91425" bIns="91425" anchor="t" anchorCtr="0">
            <a:noAutofit/>
          </a:bodyPr>
          <a:lstStyle/>
          <a:p>
            <a:pPr rtl="0">
              <a:spcBef>
                <a:spcPts val="0"/>
              </a:spcBef>
              <a:buNone/>
            </a:pPr>
            <a:r>
              <a:rPr lang="en" sz="2000" dirty="0"/>
              <a:t>NYU SOE CS-UY-4513 Team A6</a:t>
            </a:r>
          </a:p>
          <a:p>
            <a:pPr rtl="0">
              <a:spcBef>
                <a:spcPts val="0"/>
              </a:spcBef>
              <a:buNone/>
            </a:pPr>
            <a:endParaRPr sz="2000" dirty="0"/>
          </a:p>
          <a:p>
            <a:pPr rtl="0">
              <a:spcBef>
                <a:spcPts val="0"/>
              </a:spcBef>
              <a:buNone/>
            </a:pPr>
            <a:r>
              <a:rPr lang="en" sz="2000" dirty="0"/>
              <a:t>	Project Manager/Advisor</a:t>
            </a:r>
          </a:p>
          <a:p>
            <a:pPr rtl="0">
              <a:spcBef>
                <a:spcPts val="0"/>
              </a:spcBef>
              <a:buNone/>
            </a:pPr>
            <a:r>
              <a:rPr lang="en" sz="2000" dirty="0"/>
              <a:t>	</a:t>
            </a:r>
            <a:r>
              <a:rPr lang="en" sz="2000" dirty="0" smtClean="0"/>
              <a:t>		Professor </a:t>
            </a:r>
            <a:r>
              <a:rPr lang="en" sz="2000" dirty="0"/>
              <a:t>Fred Strauss</a:t>
            </a:r>
          </a:p>
          <a:p>
            <a:pPr rtl="0">
              <a:spcBef>
                <a:spcPts val="0"/>
              </a:spcBef>
              <a:buNone/>
            </a:pPr>
            <a:endParaRPr sz="2000" dirty="0"/>
          </a:p>
          <a:p>
            <a:pPr>
              <a:spcBef>
                <a:spcPts val="0"/>
              </a:spcBef>
              <a:buNone/>
            </a:pPr>
            <a:r>
              <a:rPr lang="en" sz="2000" dirty="0"/>
              <a:t>	Majors:	Computer Science, BS</a:t>
            </a:r>
          </a:p>
        </p:txBody>
      </p:sp>
      <p:sp>
        <p:nvSpPr>
          <p:cNvPr id="59" name="Shape 59"/>
          <p:cNvSpPr txBox="1">
            <a:spLocks noGrp="1"/>
          </p:cNvSpPr>
          <p:nvPr>
            <p:ph type="body" idx="2"/>
          </p:nvPr>
        </p:nvSpPr>
        <p:spPr>
          <a:prstGeom prst="rect">
            <a:avLst/>
          </a:prstGeom>
        </p:spPr>
        <p:txBody>
          <a:bodyPr lIns="91425" tIns="91425" rIns="91425" bIns="91425" anchor="t" anchorCtr="0">
            <a:noAutofit/>
          </a:bodyPr>
          <a:lstStyle/>
          <a:p>
            <a:pPr lvl="0" rtl="0">
              <a:spcBef>
                <a:spcPts val="0"/>
              </a:spcBef>
              <a:buClr>
                <a:schemeClr val="dk1"/>
              </a:buClr>
              <a:buSzPct val="61111"/>
              <a:buFont typeface="Arial"/>
              <a:buNone/>
            </a:pPr>
            <a:r>
              <a:rPr lang="en" sz="1800" dirty="0"/>
              <a:t>Munieshwar “Kevin” Ramdass</a:t>
            </a:r>
          </a:p>
          <a:p>
            <a:pPr lvl="0" rtl="0">
              <a:spcBef>
                <a:spcPts val="0"/>
              </a:spcBef>
              <a:buClr>
                <a:schemeClr val="dk1"/>
              </a:buClr>
              <a:buSzPct val="61111"/>
              <a:buFont typeface="Arial"/>
              <a:buNone/>
            </a:pPr>
            <a:r>
              <a:rPr lang="en" sz="1800" dirty="0"/>
              <a:t>	Programmer, Author, Reviewer</a:t>
            </a:r>
          </a:p>
          <a:p>
            <a:pPr lvl="0" rtl="0">
              <a:spcBef>
                <a:spcPts val="0"/>
              </a:spcBef>
              <a:buNone/>
            </a:pPr>
            <a:r>
              <a:rPr lang="en" sz="1800" dirty="0"/>
              <a:t>	Coordinator</a:t>
            </a:r>
          </a:p>
          <a:p>
            <a:pPr lvl="0" rtl="0">
              <a:spcBef>
                <a:spcPts val="0"/>
              </a:spcBef>
              <a:buClr>
                <a:schemeClr val="dk1"/>
              </a:buClr>
              <a:buFont typeface="Arial"/>
              <a:buNone/>
            </a:pPr>
            <a:endParaRPr sz="1800" dirty="0"/>
          </a:p>
          <a:p>
            <a:pPr lvl="0" rtl="0">
              <a:spcBef>
                <a:spcPts val="0"/>
              </a:spcBef>
              <a:buClr>
                <a:schemeClr val="dk1"/>
              </a:buClr>
              <a:buSzPct val="61111"/>
              <a:buFont typeface="Arial"/>
              <a:buNone/>
            </a:pPr>
            <a:r>
              <a:rPr lang="en" sz="1800" dirty="0"/>
              <a:t>Ajay Shenoy</a:t>
            </a:r>
          </a:p>
          <a:p>
            <a:pPr lvl="0" rtl="0">
              <a:spcBef>
                <a:spcPts val="0"/>
              </a:spcBef>
              <a:buNone/>
            </a:pPr>
            <a:r>
              <a:rPr lang="en" sz="1800" dirty="0"/>
              <a:t>	Programmer, Author, Reviewer</a:t>
            </a:r>
          </a:p>
          <a:p>
            <a:pPr lvl="0" rtl="0">
              <a:spcBef>
                <a:spcPts val="0"/>
              </a:spcBef>
              <a:buClr>
                <a:schemeClr val="dk1"/>
              </a:buClr>
              <a:buFont typeface="Arial"/>
              <a:buNone/>
            </a:pPr>
            <a:endParaRPr sz="1800" dirty="0"/>
          </a:p>
          <a:p>
            <a:pPr lvl="0" rtl="0">
              <a:spcBef>
                <a:spcPts val="0"/>
              </a:spcBef>
              <a:buClr>
                <a:schemeClr val="dk1"/>
              </a:buClr>
              <a:buSzPct val="61111"/>
              <a:buFont typeface="Arial"/>
              <a:buNone/>
            </a:pPr>
            <a:r>
              <a:rPr lang="en" sz="1800" dirty="0"/>
              <a:t>August Tan</a:t>
            </a:r>
          </a:p>
          <a:p>
            <a:pPr lvl="0">
              <a:spcBef>
                <a:spcPts val="0"/>
              </a:spcBef>
              <a:buNone/>
            </a:pPr>
            <a:r>
              <a:rPr lang="en" sz="1800" dirty="0"/>
              <a:t>	Programmer, Author, Reviewer</a:t>
            </a:r>
          </a:p>
        </p:txBody>
      </p:sp>
      <p:pic>
        <p:nvPicPr>
          <p:cNvPr id="60" name="Shape 60"/>
          <p:cNvPicPr preferRelativeResize="0"/>
          <p:nvPr/>
        </p:nvPicPr>
        <p:blipFill>
          <a:blip r:embed="rId3">
            <a:alphaModFix/>
          </a:blip>
          <a:stretch>
            <a:fillRect/>
          </a:stretch>
        </p:blipFill>
        <p:spPr>
          <a:xfrm>
            <a:off x="0" y="4814500"/>
            <a:ext cx="2442825" cy="32900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Text Placeholder 2"/>
          <p:cNvSpPr>
            <a:spLocks noGrp="1"/>
          </p:cNvSpPr>
          <p:nvPr>
            <p:ph type="body" idx="1"/>
          </p:nvPr>
        </p:nvSpPr>
        <p:spPr/>
        <p:txBody>
          <a:bodyPr/>
          <a:lstStyle/>
          <a:p>
            <a:r>
              <a:rPr lang="en-US" sz="2000" dirty="0" smtClean="0"/>
              <a:t>Software Overview</a:t>
            </a:r>
            <a:endParaRPr lang="en-US" sz="2000" dirty="0"/>
          </a:p>
          <a:p>
            <a:r>
              <a:rPr lang="en-US" sz="2000" dirty="0"/>
              <a:t>Requirements</a:t>
            </a:r>
          </a:p>
          <a:p>
            <a:r>
              <a:rPr lang="en-US" sz="2000" dirty="0"/>
              <a:t>Team Organization</a:t>
            </a:r>
          </a:p>
          <a:p>
            <a:r>
              <a:rPr lang="en-US" sz="2000" dirty="0"/>
              <a:t>Risk Analysis</a:t>
            </a:r>
          </a:p>
          <a:p>
            <a:r>
              <a:rPr lang="en-US" sz="2000" dirty="0"/>
              <a:t>Classes</a:t>
            </a:r>
          </a:p>
          <a:p>
            <a:r>
              <a:rPr lang="en-US" sz="2000" dirty="0"/>
              <a:t>Architecture</a:t>
            </a:r>
          </a:p>
          <a:p>
            <a:r>
              <a:rPr lang="en-US" sz="2000" dirty="0"/>
              <a:t>Summary (PIR)</a:t>
            </a:r>
          </a:p>
          <a:p>
            <a:r>
              <a:rPr lang="en-US" sz="2000" dirty="0"/>
              <a:t>Expectations for Spring 2015</a:t>
            </a:r>
          </a:p>
          <a:p>
            <a:endParaRPr lang="en-US" dirty="0"/>
          </a:p>
        </p:txBody>
      </p:sp>
    </p:spTree>
    <p:extLst>
      <p:ext uri="{BB962C8B-B14F-4D97-AF65-F5344CB8AC3E}">
        <p14:creationId xmlns:p14="http://schemas.microsoft.com/office/powerpoint/2010/main" val="3695743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en" dirty="0" smtClean="0"/>
              <a:t>Software Overview</a:t>
            </a:r>
            <a:endParaRPr lang="en" dirty="0"/>
          </a:p>
        </p:txBody>
      </p:sp>
      <p:sp>
        <p:nvSpPr>
          <p:cNvPr id="66" name="Shape 66"/>
          <p:cNvSpPr txBox="1">
            <a:spLocks noGrp="1"/>
          </p:cNvSpPr>
          <p:nvPr>
            <p:ph type="body" idx="1"/>
          </p:nvPr>
        </p:nvSpPr>
        <p:spPr>
          <a:prstGeom prst="rect">
            <a:avLst/>
          </a:prstGeom>
        </p:spPr>
        <p:txBody>
          <a:bodyPr lIns="91425" tIns="91425" rIns="91425" bIns="91425" anchor="t" anchorCtr="0">
            <a:noAutofit/>
          </a:bodyPr>
          <a:lstStyle/>
          <a:p>
            <a:pPr rtl="0">
              <a:spcBef>
                <a:spcPts val="0"/>
              </a:spcBef>
              <a:buNone/>
            </a:pPr>
            <a:r>
              <a:rPr lang="en" sz="1800" dirty="0">
                <a:latin typeface="Times New Roman"/>
                <a:ea typeface="Times New Roman"/>
                <a:cs typeface="Times New Roman"/>
                <a:sym typeface="Times New Roman"/>
              </a:rPr>
              <a:t>Interaction</a:t>
            </a:r>
          </a:p>
          <a:p>
            <a:pPr marL="457200" lvl="0" indent="-342900" rtl="0">
              <a:spcBef>
                <a:spcPts val="0"/>
              </a:spcBef>
              <a:buClr>
                <a:schemeClr val="dk1"/>
              </a:buClr>
              <a:buSzPct val="100000"/>
              <a:buFont typeface="Arial" panose="020B0604020202020204" pitchFamily="34" charset="0"/>
              <a:buChar char="•"/>
            </a:pPr>
            <a:r>
              <a:rPr lang="en" sz="1800" dirty="0">
                <a:latin typeface="Times New Roman"/>
                <a:ea typeface="Times New Roman"/>
                <a:cs typeface="Times New Roman"/>
                <a:sym typeface="Times New Roman"/>
              </a:rPr>
              <a:t>The Budget System </a:t>
            </a:r>
          </a:p>
          <a:p>
            <a:pPr marL="457200" lvl="0" indent="-342900" rtl="0">
              <a:spcBef>
                <a:spcPts val="0"/>
              </a:spcBef>
              <a:buClr>
                <a:schemeClr val="dk1"/>
              </a:buClr>
              <a:buSzPct val="100000"/>
              <a:buFont typeface="Arial" panose="020B0604020202020204" pitchFamily="34" charset="0"/>
              <a:buChar char="•"/>
            </a:pPr>
            <a:r>
              <a:rPr lang="en" sz="1800" dirty="0">
                <a:latin typeface="Times New Roman"/>
                <a:ea typeface="Times New Roman"/>
                <a:cs typeface="Times New Roman"/>
                <a:sym typeface="Times New Roman"/>
              </a:rPr>
              <a:t>The Database system for the Computer Science </a:t>
            </a:r>
            <a:r>
              <a:rPr lang="en" sz="1800" dirty="0" smtClean="0">
                <a:latin typeface="Times New Roman"/>
                <a:ea typeface="Times New Roman"/>
                <a:cs typeface="Times New Roman"/>
                <a:sym typeface="Times New Roman"/>
              </a:rPr>
              <a:t>department </a:t>
            </a:r>
          </a:p>
          <a:p>
            <a:pPr marL="457200" lvl="0" indent="-342900" rtl="0">
              <a:spcBef>
                <a:spcPts val="0"/>
              </a:spcBef>
              <a:buClr>
                <a:schemeClr val="dk1"/>
              </a:buClr>
              <a:buSzPct val="100000"/>
              <a:buFont typeface="Arial" panose="020B0604020202020204" pitchFamily="34" charset="0"/>
              <a:buChar char="•"/>
            </a:pPr>
            <a:r>
              <a:rPr lang="en" sz="1800" dirty="0" smtClean="0"/>
              <a:t>Large University System</a:t>
            </a:r>
            <a:endParaRPr lang="en" sz="1800" dirty="0">
              <a:latin typeface="Times New Roman"/>
              <a:ea typeface="Times New Roman"/>
              <a:cs typeface="Times New Roman"/>
              <a:sym typeface="Times New Roman"/>
            </a:endParaRPr>
          </a:p>
          <a:p>
            <a:pPr rtl="0">
              <a:spcBef>
                <a:spcPts val="0"/>
              </a:spcBef>
              <a:buNone/>
            </a:pPr>
            <a:endParaRPr sz="1800" dirty="0">
              <a:latin typeface="Times New Roman"/>
              <a:ea typeface="Times New Roman"/>
              <a:cs typeface="Times New Roman"/>
              <a:sym typeface="Times New Roman"/>
            </a:endParaRPr>
          </a:p>
          <a:p>
            <a:pPr lvl="0" rtl="0">
              <a:spcBef>
                <a:spcPts val="0"/>
              </a:spcBef>
              <a:buNone/>
            </a:pPr>
            <a:r>
              <a:rPr lang="en" sz="1800" dirty="0">
                <a:latin typeface="Times New Roman"/>
                <a:ea typeface="Times New Roman"/>
                <a:cs typeface="Times New Roman"/>
                <a:sym typeface="Times New Roman"/>
              </a:rPr>
              <a:t>Regulation</a:t>
            </a:r>
          </a:p>
          <a:p>
            <a:pPr marL="457200" lvl="0" indent="-342900" rtl="0">
              <a:spcBef>
                <a:spcPts val="0"/>
              </a:spcBef>
              <a:buClr>
                <a:schemeClr val="dk1"/>
              </a:buClr>
              <a:buSzPct val="100000"/>
              <a:buFont typeface="Arial" panose="020B0604020202020204" pitchFamily="34" charset="0"/>
              <a:buChar char="•"/>
            </a:pPr>
            <a:r>
              <a:rPr lang="en" sz="1800" dirty="0">
                <a:latin typeface="Times New Roman"/>
                <a:ea typeface="Times New Roman"/>
                <a:cs typeface="Times New Roman"/>
                <a:sym typeface="Times New Roman"/>
              </a:rPr>
              <a:t>Student Records</a:t>
            </a:r>
          </a:p>
          <a:p>
            <a:pPr marL="457200" lvl="0" indent="-342900" rtl="0">
              <a:spcBef>
                <a:spcPts val="0"/>
              </a:spcBef>
              <a:buClr>
                <a:schemeClr val="dk1"/>
              </a:buClr>
              <a:buSzPct val="100000"/>
              <a:buFont typeface="Arial" panose="020B0604020202020204" pitchFamily="34" charset="0"/>
              <a:buChar char="•"/>
            </a:pPr>
            <a:r>
              <a:rPr lang="en" sz="1800" dirty="0">
                <a:latin typeface="Times New Roman"/>
                <a:ea typeface="Times New Roman"/>
                <a:cs typeface="Times New Roman"/>
                <a:sym typeface="Times New Roman"/>
              </a:rPr>
              <a:t>Laboratory Administration</a:t>
            </a:r>
          </a:p>
          <a:p>
            <a:pPr marL="457200" lvl="0" indent="-342900" rtl="0">
              <a:spcBef>
                <a:spcPts val="0"/>
              </a:spcBef>
              <a:buClr>
                <a:schemeClr val="dk1"/>
              </a:buClr>
              <a:buSzPct val="100000"/>
              <a:buFont typeface="Arial" panose="020B0604020202020204" pitchFamily="34" charset="0"/>
              <a:buChar char="•"/>
            </a:pPr>
            <a:r>
              <a:rPr lang="en" sz="1800" dirty="0">
                <a:latin typeface="Times New Roman"/>
                <a:ea typeface="Times New Roman"/>
                <a:cs typeface="Times New Roman"/>
                <a:sym typeface="Times New Roman"/>
              </a:rPr>
              <a:t>The Ordering of Goods &amp; Services</a:t>
            </a:r>
          </a:p>
          <a:p>
            <a:pPr marL="457200" lvl="0" indent="-342900" rtl="0">
              <a:spcBef>
                <a:spcPts val="0"/>
              </a:spcBef>
              <a:buClr>
                <a:schemeClr val="dk1"/>
              </a:buClr>
              <a:buSzPct val="100000"/>
              <a:buFont typeface="Arial" panose="020B0604020202020204" pitchFamily="34" charset="0"/>
              <a:buChar char="•"/>
            </a:pPr>
            <a:r>
              <a:rPr lang="en" sz="1800" dirty="0">
                <a:latin typeface="Times New Roman"/>
                <a:ea typeface="Times New Roman"/>
                <a:cs typeface="Times New Roman"/>
                <a:sym typeface="Times New Roman"/>
              </a:rPr>
              <a:t>The Management of Account Receivable &amp; Payable </a:t>
            </a:r>
          </a:p>
          <a:p>
            <a:pPr>
              <a:spcBef>
                <a:spcPts val="0"/>
              </a:spcBef>
              <a:buNone/>
            </a:pPr>
            <a:endParaRPr dirty="0"/>
          </a:p>
        </p:txBody>
      </p:sp>
      <p:sp>
        <p:nvSpPr>
          <p:cNvPr id="68" name="Shape 68"/>
          <p:cNvSpPr txBox="1">
            <a:spLocks noGrp="1"/>
          </p:cNvSpPr>
          <p:nvPr>
            <p:ph type="body" idx="2"/>
          </p:nvPr>
        </p:nvSpPr>
        <p:spPr>
          <a:prstGeom prst="rect">
            <a:avLst/>
          </a:prstGeom>
        </p:spPr>
        <p:txBody>
          <a:bodyPr lIns="91425" tIns="91425" rIns="91425" bIns="91425" anchor="t" anchorCtr="0">
            <a:noAutofit/>
          </a:bodyPr>
          <a:lstStyle/>
          <a:p>
            <a:pPr lvl="0" rtl="0">
              <a:spcBef>
                <a:spcPts val="0"/>
              </a:spcBef>
              <a:buClr>
                <a:schemeClr val="dk1"/>
              </a:buClr>
              <a:buSzPct val="61111"/>
              <a:buFont typeface="Arial"/>
              <a:buNone/>
            </a:pPr>
            <a:r>
              <a:rPr lang="en" sz="1800" dirty="0">
                <a:latin typeface="Times New Roman"/>
                <a:ea typeface="Times New Roman"/>
                <a:cs typeface="Times New Roman"/>
                <a:sym typeface="Times New Roman"/>
              </a:rPr>
              <a:t>Actors and Resources</a:t>
            </a:r>
          </a:p>
          <a:p>
            <a:pPr marL="457200" lvl="0" indent="-342900" rtl="0">
              <a:spcBef>
                <a:spcPts val="0"/>
              </a:spcBef>
              <a:buClr>
                <a:schemeClr val="dk1"/>
              </a:buClr>
              <a:buSzPct val="100000"/>
              <a:buFont typeface="Arial" panose="020B0604020202020204" pitchFamily="34" charset="0"/>
              <a:buChar char="•"/>
            </a:pPr>
            <a:r>
              <a:rPr lang="en" sz="1800" dirty="0">
                <a:latin typeface="Times New Roman"/>
                <a:ea typeface="Times New Roman"/>
                <a:cs typeface="Times New Roman"/>
                <a:sym typeface="Times New Roman"/>
              </a:rPr>
              <a:t>Students</a:t>
            </a:r>
          </a:p>
          <a:p>
            <a:pPr marL="457200" lvl="0" indent="-342900" rtl="0">
              <a:spcBef>
                <a:spcPts val="0"/>
              </a:spcBef>
              <a:buClr>
                <a:schemeClr val="dk1"/>
              </a:buClr>
              <a:buSzPct val="100000"/>
              <a:buFont typeface="Arial" panose="020B0604020202020204" pitchFamily="34" charset="0"/>
              <a:buChar char="•"/>
            </a:pPr>
            <a:r>
              <a:rPr lang="en" sz="1800" dirty="0" smtClean="0">
                <a:latin typeface="Times New Roman"/>
                <a:ea typeface="Times New Roman"/>
                <a:cs typeface="Times New Roman"/>
                <a:sym typeface="Times New Roman"/>
              </a:rPr>
              <a:t>Professors</a:t>
            </a:r>
            <a:endParaRPr lang="en" sz="1800" dirty="0">
              <a:latin typeface="Times New Roman"/>
              <a:ea typeface="Times New Roman"/>
              <a:cs typeface="Times New Roman"/>
              <a:sym typeface="Times New Roman"/>
            </a:endParaRPr>
          </a:p>
          <a:p>
            <a:pPr marL="457200" lvl="0" indent="-342900" rtl="0">
              <a:spcBef>
                <a:spcPts val="0"/>
              </a:spcBef>
              <a:buClr>
                <a:schemeClr val="dk1"/>
              </a:buClr>
              <a:buSzPct val="100000"/>
              <a:buFont typeface="Arial" panose="020B0604020202020204" pitchFamily="34" charset="0"/>
              <a:buChar char="•"/>
            </a:pPr>
            <a:r>
              <a:rPr lang="en" sz="1800" dirty="0">
                <a:latin typeface="Times New Roman"/>
                <a:ea typeface="Times New Roman"/>
                <a:cs typeface="Times New Roman"/>
                <a:sym typeface="Times New Roman"/>
              </a:rPr>
              <a:t>Officials</a:t>
            </a:r>
          </a:p>
          <a:p>
            <a:pPr marL="457200" lvl="0" indent="-342900" rtl="0">
              <a:spcBef>
                <a:spcPts val="0"/>
              </a:spcBef>
              <a:buClr>
                <a:schemeClr val="dk1"/>
              </a:buClr>
              <a:buSzPct val="100000"/>
              <a:buFont typeface="Arial" panose="020B0604020202020204" pitchFamily="34" charset="0"/>
              <a:buChar char="•"/>
            </a:pPr>
            <a:r>
              <a:rPr lang="en" sz="1800" dirty="0">
                <a:latin typeface="Times New Roman"/>
                <a:ea typeface="Times New Roman"/>
                <a:cs typeface="Times New Roman"/>
                <a:sym typeface="Times New Roman"/>
              </a:rPr>
              <a:t>Administrator</a:t>
            </a:r>
          </a:p>
          <a:p>
            <a:pPr marL="457200" lvl="0" indent="-342900" rtl="0">
              <a:spcBef>
                <a:spcPts val="0"/>
              </a:spcBef>
              <a:buClr>
                <a:schemeClr val="dk1"/>
              </a:buClr>
              <a:buSzPct val="100000"/>
              <a:buFont typeface="Arial" panose="020B0604020202020204" pitchFamily="34" charset="0"/>
              <a:buChar char="•"/>
            </a:pPr>
            <a:r>
              <a:rPr lang="en" sz="1800" dirty="0">
                <a:latin typeface="Times New Roman"/>
                <a:ea typeface="Times New Roman"/>
                <a:cs typeface="Times New Roman"/>
                <a:sym typeface="Times New Roman"/>
              </a:rPr>
              <a:t>Third Party goods/service </a:t>
            </a:r>
            <a:r>
              <a:rPr lang="en" sz="1800" dirty="0" smtClean="0">
                <a:latin typeface="Times New Roman"/>
                <a:ea typeface="Times New Roman"/>
                <a:cs typeface="Times New Roman"/>
                <a:sym typeface="Times New Roman"/>
              </a:rPr>
              <a:t>providers</a:t>
            </a:r>
          </a:p>
          <a:p>
            <a:pPr marL="457200" lvl="0" indent="-342900" rtl="0">
              <a:spcBef>
                <a:spcPts val="0"/>
              </a:spcBef>
              <a:buClr>
                <a:schemeClr val="dk1"/>
              </a:buClr>
              <a:buSzPct val="100000"/>
              <a:buFont typeface="Arial" panose="020B0604020202020204" pitchFamily="34" charset="0"/>
              <a:buChar char="•"/>
            </a:pPr>
            <a:r>
              <a:rPr lang="en" sz="1800" dirty="0" smtClean="0">
                <a:latin typeface="Times New Roman"/>
                <a:ea typeface="Times New Roman"/>
                <a:cs typeface="Times New Roman"/>
                <a:sym typeface="Times New Roman"/>
              </a:rPr>
              <a:t>Department Database </a:t>
            </a:r>
            <a:endParaRPr lang="en" sz="1800" dirty="0">
              <a:latin typeface="Times New Roman"/>
              <a:ea typeface="Times New Roman"/>
              <a:cs typeface="Times New Roman"/>
              <a:sym typeface="Times New Roman"/>
            </a:endParaRPr>
          </a:p>
          <a:p>
            <a:pPr>
              <a:spcBef>
                <a:spcPts val="0"/>
              </a:spcBef>
              <a:buNone/>
            </a:pPr>
            <a:endParaRPr dirty="0"/>
          </a:p>
        </p:txBody>
      </p:sp>
      <p:pic>
        <p:nvPicPr>
          <p:cNvPr id="67" name="Shape 67"/>
          <p:cNvPicPr preferRelativeResize="0"/>
          <p:nvPr/>
        </p:nvPicPr>
        <p:blipFill>
          <a:blip r:embed="rId3">
            <a:alphaModFix/>
          </a:blip>
          <a:stretch>
            <a:fillRect/>
          </a:stretch>
        </p:blipFill>
        <p:spPr>
          <a:xfrm>
            <a:off x="0" y="4814500"/>
            <a:ext cx="2442825" cy="32900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en"/>
              <a:t>Requirements</a:t>
            </a:r>
          </a:p>
        </p:txBody>
      </p:sp>
      <p:sp>
        <p:nvSpPr>
          <p:cNvPr id="74" name="Shape 74"/>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sz="1800" dirty="0"/>
              <a:t>1. Administrators/Officials must be able to create/modify/delete/view class.</a:t>
            </a:r>
          </a:p>
          <a:p>
            <a:pPr lvl="0" rtl="0">
              <a:spcBef>
                <a:spcPts val="0"/>
              </a:spcBef>
              <a:buNone/>
            </a:pPr>
            <a:endParaRPr lang="en" sz="1800" dirty="0" smtClean="0"/>
          </a:p>
          <a:p>
            <a:pPr lvl="0" rtl="0">
              <a:spcBef>
                <a:spcPts val="0"/>
              </a:spcBef>
              <a:buNone/>
            </a:pPr>
            <a:r>
              <a:rPr lang="en" sz="1800" dirty="0" smtClean="0"/>
              <a:t>2</a:t>
            </a:r>
            <a:r>
              <a:rPr lang="en" sz="1800" dirty="0"/>
              <a:t>. Administrators/Officials must be able to create/modify/delete/view any user account.</a:t>
            </a:r>
          </a:p>
          <a:p>
            <a:pPr lvl="0" rtl="0">
              <a:spcBef>
                <a:spcPts val="0"/>
              </a:spcBef>
              <a:buNone/>
            </a:pPr>
            <a:endParaRPr lang="en" sz="1800" dirty="0" smtClean="0"/>
          </a:p>
          <a:p>
            <a:pPr lvl="0">
              <a:buNone/>
            </a:pPr>
            <a:r>
              <a:rPr lang="en" sz="1800" dirty="0" smtClean="0"/>
              <a:t>3</a:t>
            </a:r>
            <a:r>
              <a:rPr lang="en" sz="1800" dirty="0"/>
              <a:t>. </a:t>
            </a:r>
            <a:r>
              <a:rPr lang="en-US" sz="1800" dirty="0"/>
              <a:t>There must be a way to update a student’s transcript and disclose them to the appropriate student.</a:t>
            </a:r>
            <a:endParaRPr lang="en" sz="1800" dirty="0"/>
          </a:p>
          <a:p>
            <a:pPr lvl="0" rtl="0">
              <a:spcBef>
                <a:spcPts val="0"/>
              </a:spcBef>
              <a:buNone/>
            </a:pPr>
            <a:endParaRPr lang="en" sz="1800" dirty="0" smtClean="0"/>
          </a:p>
          <a:p>
            <a:pPr lvl="0" rtl="0">
              <a:spcBef>
                <a:spcPts val="0"/>
              </a:spcBef>
              <a:buNone/>
            </a:pPr>
            <a:r>
              <a:rPr lang="en" sz="1800" dirty="0" smtClean="0"/>
              <a:t>4</a:t>
            </a:r>
            <a:r>
              <a:rPr lang="en" sz="1800" dirty="0"/>
              <a:t>. Officials from university system must be able to handle all expenses.</a:t>
            </a:r>
          </a:p>
        </p:txBody>
      </p:sp>
      <p:sp>
        <p:nvSpPr>
          <p:cNvPr id="75" name="Shape 75"/>
          <p:cNvSpPr txBox="1">
            <a:spLocks noGrp="1"/>
          </p:cNvSpPr>
          <p:nvPr>
            <p:ph type="body" idx="2"/>
          </p:nvPr>
        </p:nvSpPr>
        <p:spPr>
          <a:prstGeom prst="rect">
            <a:avLst/>
          </a:prstGeom>
        </p:spPr>
        <p:txBody>
          <a:bodyPr lIns="91425" tIns="91425" rIns="91425" bIns="91425" anchor="t" anchorCtr="0">
            <a:noAutofit/>
          </a:bodyPr>
          <a:lstStyle/>
          <a:p>
            <a:pPr lvl="0" rtl="0">
              <a:spcBef>
                <a:spcPts val="0"/>
              </a:spcBef>
              <a:buNone/>
            </a:pPr>
            <a:r>
              <a:rPr lang="en" sz="1800" dirty="0">
                <a:latin typeface="Times New Roman"/>
                <a:ea typeface="Times New Roman"/>
                <a:cs typeface="Times New Roman"/>
                <a:sym typeface="Times New Roman"/>
              </a:rPr>
              <a:t>5. There must be a payable and receivable system.</a:t>
            </a:r>
          </a:p>
          <a:p>
            <a:pPr lvl="0" rtl="0">
              <a:spcBef>
                <a:spcPts val="0"/>
              </a:spcBef>
              <a:buClr>
                <a:schemeClr val="dk1"/>
              </a:buClr>
              <a:buSzPct val="61111"/>
              <a:buFont typeface="Arial"/>
              <a:buNone/>
            </a:pPr>
            <a:endParaRPr lang="en" sz="1800" dirty="0" smtClean="0">
              <a:latin typeface="Times New Roman"/>
              <a:ea typeface="Times New Roman"/>
              <a:cs typeface="Times New Roman"/>
              <a:sym typeface="Times New Roman"/>
            </a:endParaRPr>
          </a:p>
          <a:p>
            <a:pPr lvl="0" rtl="0">
              <a:spcBef>
                <a:spcPts val="0"/>
              </a:spcBef>
              <a:buClr>
                <a:schemeClr val="dk1"/>
              </a:buClr>
              <a:buSzPct val="61111"/>
              <a:buFont typeface="Arial"/>
              <a:buNone/>
            </a:pPr>
            <a:r>
              <a:rPr lang="en" sz="1800" dirty="0" smtClean="0">
                <a:latin typeface="Times New Roman"/>
                <a:ea typeface="Times New Roman"/>
                <a:cs typeface="Times New Roman"/>
                <a:sym typeface="Times New Roman"/>
              </a:rPr>
              <a:t>6</a:t>
            </a:r>
            <a:r>
              <a:rPr lang="en" sz="1800" dirty="0">
                <a:latin typeface="Times New Roman"/>
                <a:ea typeface="Times New Roman"/>
                <a:cs typeface="Times New Roman"/>
                <a:sym typeface="Times New Roman"/>
              </a:rPr>
              <a:t>. The use of the integrated university’s emailing and mailing system will be used.</a:t>
            </a:r>
          </a:p>
          <a:p>
            <a:pPr lvl="0" rtl="0">
              <a:spcBef>
                <a:spcPts val="0"/>
              </a:spcBef>
              <a:buClr>
                <a:schemeClr val="dk1"/>
              </a:buClr>
              <a:buSzPct val="61111"/>
              <a:buFont typeface="Arial"/>
              <a:buNone/>
            </a:pPr>
            <a:endParaRPr lang="en" sz="1800" dirty="0" smtClean="0">
              <a:latin typeface="Times New Roman"/>
              <a:ea typeface="Times New Roman"/>
              <a:cs typeface="Times New Roman"/>
              <a:sym typeface="Times New Roman"/>
            </a:endParaRPr>
          </a:p>
          <a:p>
            <a:pPr lvl="0" rtl="0">
              <a:spcBef>
                <a:spcPts val="0"/>
              </a:spcBef>
              <a:buClr>
                <a:schemeClr val="dk1"/>
              </a:buClr>
              <a:buSzPct val="61111"/>
              <a:buFont typeface="Arial"/>
              <a:buNone/>
            </a:pPr>
            <a:r>
              <a:rPr lang="en" sz="1800" dirty="0" smtClean="0">
                <a:latin typeface="Times New Roman"/>
                <a:ea typeface="Times New Roman"/>
                <a:cs typeface="Times New Roman"/>
                <a:sym typeface="Times New Roman"/>
              </a:rPr>
              <a:t>7</a:t>
            </a:r>
            <a:r>
              <a:rPr lang="en" sz="1800" dirty="0">
                <a:latin typeface="Times New Roman"/>
                <a:ea typeface="Times New Roman"/>
                <a:cs typeface="Times New Roman"/>
                <a:sym typeface="Times New Roman"/>
              </a:rPr>
              <a:t>. Administrators must have access to entire IUDIS and its database.</a:t>
            </a:r>
          </a:p>
          <a:p>
            <a:pPr lvl="0">
              <a:spcBef>
                <a:spcPts val="0"/>
              </a:spcBef>
              <a:buNone/>
            </a:pPr>
            <a:endParaRPr lang="en" sz="1800" dirty="0" smtClean="0">
              <a:latin typeface="Times New Roman"/>
              <a:ea typeface="Times New Roman"/>
              <a:cs typeface="Times New Roman"/>
              <a:sym typeface="Times New Roman"/>
            </a:endParaRPr>
          </a:p>
          <a:p>
            <a:pPr lvl="0">
              <a:spcBef>
                <a:spcPts val="0"/>
              </a:spcBef>
              <a:buNone/>
            </a:pPr>
            <a:r>
              <a:rPr lang="en" sz="1800" dirty="0" smtClean="0">
                <a:latin typeface="Times New Roman"/>
                <a:ea typeface="Times New Roman"/>
                <a:cs typeface="Times New Roman"/>
                <a:sym typeface="Times New Roman"/>
              </a:rPr>
              <a:t>8</a:t>
            </a:r>
            <a:r>
              <a:rPr lang="en" sz="1800" dirty="0">
                <a:latin typeface="Times New Roman"/>
                <a:ea typeface="Times New Roman"/>
                <a:cs typeface="Times New Roman"/>
                <a:sym typeface="Times New Roman"/>
              </a:rPr>
              <a:t>. There must be a way for users to login and logout.</a:t>
            </a:r>
          </a:p>
        </p:txBody>
      </p:sp>
      <p:pic>
        <p:nvPicPr>
          <p:cNvPr id="76" name="Shape 76"/>
          <p:cNvPicPr preferRelativeResize="0"/>
          <p:nvPr/>
        </p:nvPicPr>
        <p:blipFill>
          <a:blip r:embed="rId3">
            <a:alphaModFix/>
          </a:blip>
          <a:stretch>
            <a:fillRect/>
          </a:stretch>
        </p:blipFill>
        <p:spPr>
          <a:xfrm>
            <a:off x="0" y="4814500"/>
            <a:ext cx="2442825" cy="32900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en"/>
              <a:t>Requirements</a:t>
            </a:r>
          </a:p>
        </p:txBody>
      </p:sp>
      <p:sp>
        <p:nvSpPr>
          <p:cNvPr id="82" name="Shape 82"/>
          <p:cNvSpPr txBox="1">
            <a:spLocks noGrp="1"/>
          </p:cNvSpPr>
          <p:nvPr>
            <p:ph type="body" idx="1"/>
          </p:nvPr>
        </p:nvSpPr>
        <p:spPr>
          <a:prstGeom prst="rect">
            <a:avLst/>
          </a:prstGeom>
        </p:spPr>
        <p:txBody>
          <a:bodyPr lIns="91425" tIns="91425" rIns="91425" bIns="91425" anchor="t" anchorCtr="0">
            <a:noAutofit/>
          </a:bodyPr>
          <a:lstStyle/>
          <a:p>
            <a:pPr rtl="0">
              <a:spcBef>
                <a:spcPts val="0"/>
              </a:spcBef>
              <a:buNone/>
            </a:pPr>
            <a:r>
              <a:rPr lang="en" dirty="0"/>
              <a:t> </a:t>
            </a:r>
          </a:p>
          <a:p>
            <a:pPr lvl="0" rtl="0">
              <a:spcBef>
                <a:spcPts val="0"/>
              </a:spcBef>
              <a:buNone/>
            </a:pPr>
            <a:r>
              <a:rPr lang="en" sz="2000" dirty="0"/>
              <a:t>Student</a:t>
            </a:r>
          </a:p>
        </p:txBody>
      </p:sp>
      <p:pic>
        <p:nvPicPr>
          <p:cNvPr id="83" name="Shape 83"/>
          <p:cNvPicPr preferRelativeResize="0"/>
          <p:nvPr/>
        </p:nvPicPr>
        <p:blipFill>
          <a:blip r:embed="rId3">
            <a:alphaModFix/>
          </a:blip>
          <a:stretch>
            <a:fillRect/>
          </a:stretch>
        </p:blipFill>
        <p:spPr>
          <a:xfrm>
            <a:off x="0" y="4814500"/>
            <a:ext cx="2442825" cy="329000"/>
          </a:xfrm>
          <a:prstGeom prst="rect">
            <a:avLst/>
          </a:prstGeom>
          <a:noFill/>
          <a:ln>
            <a:noFill/>
          </a:ln>
        </p:spPr>
      </p:pic>
      <p:pic>
        <p:nvPicPr>
          <p:cNvPr id="84" name="Shape 84"/>
          <p:cNvPicPr preferRelativeResize="0"/>
          <p:nvPr/>
        </p:nvPicPr>
        <p:blipFill>
          <a:blip r:embed="rId4">
            <a:clrChange>
              <a:clrFrom>
                <a:srgbClr val="FFFFFF"/>
              </a:clrFrom>
              <a:clrTo>
                <a:srgbClr val="FFFFFF">
                  <a:alpha val="0"/>
                </a:srgbClr>
              </a:clrTo>
            </a:clrChange>
            <a:alphaModFix/>
          </a:blip>
          <a:stretch>
            <a:fillRect/>
          </a:stretch>
        </p:blipFill>
        <p:spPr>
          <a:xfrm>
            <a:off x="534256" y="0"/>
            <a:ext cx="8609744" cy="514350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en"/>
              <a:t>Requirements</a:t>
            </a:r>
          </a:p>
        </p:txBody>
      </p:sp>
      <p:sp>
        <p:nvSpPr>
          <p:cNvPr id="90" name="Shape 90"/>
          <p:cNvSpPr txBox="1">
            <a:spLocks noGrp="1"/>
          </p:cNvSpPr>
          <p:nvPr>
            <p:ph type="body" idx="1"/>
          </p:nvPr>
        </p:nvSpPr>
        <p:spPr>
          <a:prstGeom prst="rect">
            <a:avLst/>
          </a:prstGeom>
        </p:spPr>
        <p:txBody>
          <a:bodyPr lIns="91425" tIns="91425" rIns="91425" bIns="91425" anchor="t" anchorCtr="0">
            <a:noAutofit/>
          </a:bodyPr>
          <a:lstStyle/>
          <a:p>
            <a:pPr rtl="0">
              <a:spcBef>
                <a:spcPts val="0"/>
              </a:spcBef>
              <a:buNone/>
            </a:pPr>
            <a:endParaRPr dirty="0"/>
          </a:p>
          <a:p>
            <a:pPr lvl="0" rtl="0">
              <a:spcBef>
                <a:spcPts val="0"/>
              </a:spcBef>
              <a:buNone/>
            </a:pPr>
            <a:r>
              <a:rPr lang="en" sz="2000" dirty="0"/>
              <a:t>Professor</a:t>
            </a:r>
          </a:p>
        </p:txBody>
      </p:sp>
      <p:pic>
        <p:nvPicPr>
          <p:cNvPr id="91" name="Shape 91"/>
          <p:cNvPicPr preferRelativeResize="0"/>
          <p:nvPr/>
        </p:nvPicPr>
        <p:blipFill>
          <a:blip r:embed="rId3">
            <a:alphaModFix/>
          </a:blip>
          <a:stretch>
            <a:fillRect/>
          </a:stretch>
        </p:blipFill>
        <p:spPr>
          <a:xfrm>
            <a:off x="0" y="4814500"/>
            <a:ext cx="2442825" cy="329000"/>
          </a:xfrm>
          <a:prstGeom prst="rect">
            <a:avLst/>
          </a:prstGeom>
          <a:noFill/>
          <a:ln>
            <a:noFill/>
          </a:ln>
        </p:spPr>
      </p:pic>
      <p:pic>
        <p:nvPicPr>
          <p:cNvPr id="92" name="Shape 92"/>
          <p:cNvPicPr preferRelativeResize="0"/>
          <p:nvPr/>
        </p:nvPicPr>
        <p:blipFill>
          <a:blip r:embed="rId4">
            <a:clrChange>
              <a:clrFrom>
                <a:srgbClr val="FFFFFF"/>
              </a:clrFrom>
              <a:clrTo>
                <a:srgbClr val="FFFFFF">
                  <a:alpha val="0"/>
                </a:srgbClr>
              </a:clrTo>
            </a:clrChange>
            <a:alphaModFix/>
          </a:blip>
          <a:stretch>
            <a:fillRect/>
          </a:stretch>
        </p:blipFill>
        <p:spPr>
          <a:xfrm>
            <a:off x="698643" y="0"/>
            <a:ext cx="8445357" cy="514350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name="Wisp">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163</TotalTime>
  <Words>975</Words>
  <Application>Microsoft Office PowerPoint</Application>
  <PresentationFormat>On-screen Show (16:9)</PresentationFormat>
  <Paragraphs>200</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Century Gothic</vt:lpstr>
      <vt:lpstr>Georgia</vt:lpstr>
      <vt:lpstr>Times New Roman</vt:lpstr>
      <vt:lpstr>Wingdings 3</vt:lpstr>
      <vt:lpstr>Wisp</vt:lpstr>
      <vt:lpstr>PowerPoint Presentation</vt:lpstr>
      <vt:lpstr>Integrated University Department Information System</vt:lpstr>
      <vt:lpstr>The Software</vt:lpstr>
      <vt:lpstr>The Team</vt:lpstr>
      <vt:lpstr>Overview</vt:lpstr>
      <vt:lpstr>Software Overview</vt:lpstr>
      <vt:lpstr>Requirements</vt:lpstr>
      <vt:lpstr>Requirements</vt:lpstr>
      <vt:lpstr>Requirements</vt:lpstr>
      <vt:lpstr>Requirements</vt:lpstr>
      <vt:lpstr>Requirements</vt:lpstr>
      <vt:lpstr>Team Organization</vt:lpstr>
      <vt:lpstr>Risk Analysis</vt:lpstr>
      <vt:lpstr>Classes</vt:lpstr>
      <vt:lpstr>Classes</vt:lpstr>
      <vt:lpstr>Architecture</vt:lpstr>
      <vt:lpstr>Summary: Things Done Right</vt:lpstr>
      <vt:lpstr>Summary: Things Done Wrong</vt:lpstr>
      <vt:lpstr>Summary: Changes</vt:lpstr>
      <vt:lpstr>Expectations: Spring 2015</vt:lpstr>
      <vt:lpstr>Expectations: Spring 2015</vt:lpstr>
      <vt:lpstr>PowerPoint Presentation</vt:lpstr>
      <vt:lpstr>Integrated University Department Information System</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Munieshwar Ramdass</cp:lastModifiedBy>
  <cp:revision>15</cp:revision>
  <dcterms:modified xsi:type="dcterms:W3CDTF">2014-12-03T02:45:42Z</dcterms:modified>
</cp:coreProperties>
</file>