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80" r:id="rId2"/>
    <p:sldId id="256" r:id="rId3"/>
    <p:sldId id="262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5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4755B-21D1-43AF-BEE5-FF030E16E2FC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0BF1-4FB8-4FFD-A7C2-F75085E1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9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–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2757" y="2253343"/>
            <a:ext cx="106788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Opportunity: Combine Systems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Registrar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Bursar</a:t>
            </a:r>
          </a:p>
          <a:p>
            <a:endParaRPr lang="en-US" sz="2800" dirty="0"/>
          </a:p>
          <a:p>
            <a:r>
              <a:rPr lang="en-US" sz="2800" dirty="0" smtClean="0"/>
              <a:t>Make the IUDIS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Enable use for all users: Students, Professors, and Officials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Have one system take care of everything under a single database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All departments and university systems will have the same info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Departments will share information throughout the school as 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25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–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106385"/>
            <a:ext cx="4865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Registrar</a:t>
            </a:r>
          </a:p>
          <a:p>
            <a:r>
              <a:rPr lang="en-US" sz="2400" dirty="0" smtClean="0"/>
              <a:t>Pros: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Has most of user’s information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Both accurate and inaccurate</a:t>
            </a:r>
          </a:p>
          <a:p>
            <a:endParaRPr lang="en-US" sz="2400" dirty="0" smtClean="0"/>
          </a:p>
          <a:p>
            <a:r>
              <a:rPr lang="en-US" sz="2400" dirty="0" smtClean="0"/>
              <a:t>Cons: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No live financial information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Poor inaccurate info management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Used too frequently for ID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89766" y="2090057"/>
            <a:ext cx="486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Bursar</a:t>
            </a:r>
          </a:p>
          <a:p>
            <a:r>
              <a:rPr lang="en-US" sz="2400" dirty="0" smtClean="0"/>
              <a:t>Pros: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Live financial information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Better for user ID</a:t>
            </a:r>
          </a:p>
          <a:p>
            <a:endParaRPr lang="en-US" sz="2400" dirty="0" smtClean="0"/>
          </a:p>
          <a:p>
            <a:r>
              <a:rPr lang="en-US" sz="2400" dirty="0" smtClean="0"/>
              <a:t>Cons: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Only minimal info provided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817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2041071"/>
            <a:ext cx="1074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Most organizations use the traditional disembodied system</a:t>
            </a:r>
          </a:p>
          <a:p>
            <a:endParaRPr lang="en-US" sz="2800" dirty="0"/>
          </a:p>
          <a:p>
            <a:r>
              <a:rPr lang="en-US" sz="2800" dirty="0" smtClean="0"/>
              <a:t>Closest Analogy: Amazon’s website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User can enter information about his/her self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User can enter information about his business (if seller)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User can add payment options to his/her account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User can make payments and run his/her business on one web app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User can be a regular buyer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354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Design</a:t>
            </a:r>
            <a:endParaRPr lang="en-US" dirty="0"/>
          </a:p>
        </p:txBody>
      </p:sp>
      <p:sp>
        <p:nvSpPr>
          <p:cNvPr id="4" name="Shape 74"/>
          <p:cNvSpPr txBox="1">
            <a:spLocks/>
          </p:cNvSpPr>
          <p:nvPr/>
        </p:nvSpPr>
        <p:spPr>
          <a:xfrm>
            <a:off x="261258" y="1967593"/>
            <a:ext cx="5894614" cy="43515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" sz="2400" dirty="0" smtClean="0">
                <a:latin typeface="+mj-lt"/>
              </a:rPr>
              <a:t>1. Administrators/Officials must be able to create/modify/delete/view class.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endParaRPr lang="en" sz="2400" dirty="0" smtClean="0">
              <a:latin typeface="+mj-lt"/>
            </a:endParaRPr>
          </a:p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" sz="2400" dirty="0" smtClean="0">
                <a:latin typeface="+mj-lt"/>
              </a:rPr>
              <a:t>2. Administrators/Officials must be able to create/modify/delete/view any user account.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endParaRPr lang="en" sz="2400" dirty="0" smtClean="0">
              <a:latin typeface="+mj-lt"/>
            </a:endParaRPr>
          </a:p>
          <a:p>
            <a:pPr>
              <a:buFont typeface="Calibri" panose="020F0502020204030204" pitchFamily="34" charset="0"/>
              <a:buNone/>
            </a:pPr>
            <a:r>
              <a:rPr lang="en" sz="2400" dirty="0" smtClean="0">
                <a:latin typeface="+mj-lt"/>
              </a:rPr>
              <a:t>3. </a:t>
            </a:r>
            <a:r>
              <a:rPr lang="en-US" sz="2400" dirty="0" smtClean="0">
                <a:latin typeface="+mj-lt"/>
              </a:rPr>
              <a:t>There must be a way to update a student’s transcript and disclose them to the appropriate student.</a:t>
            </a:r>
            <a:endParaRPr lang="en" sz="2400" dirty="0" smtClean="0">
              <a:latin typeface="+mj-lt"/>
            </a:endParaRPr>
          </a:p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endParaRPr lang="en" sz="2400" dirty="0" smtClean="0">
              <a:latin typeface="+mj-lt"/>
            </a:endParaRPr>
          </a:p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" sz="2400" dirty="0" smtClean="0">
                <a:latin typeface="+mj-lt"/>
              </a:rPr>
              <a:t>4. Officials from university system must be able to handle all expenses.</a:t>
            </a:r>
            <a:endParaRPr lang="en" sz="2400" dirty="0">
              <a:latin typeface="+mj-lt"/>
            </a:endParaRPr>
          </a:p>
        </p:txBody>
      </p:sp>
      <p:sp>
        <p:nvSpPr>
          <p:cNvPr id="5" name="Shape 75"/>
          <p:cNvSpPr txBox="1">
            <a:spLocks/>
          </p:cNvSpPr>
          <p:nvPr/>
        </p:nvSpPr>
        <p:spPr>
          <a:xfrm>
            <a:off x="6126480" y="1967593"/>
            <a:ext cx="5940334" cy="47271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" sz="2400" dirty="0" smtClean="0">
                <a:latin typeface="+mj-lt"/>
                <a:ea typeface="Times New Roman"/>
                <a:cs typeface="Times New Roman"/>
                <a:sym typeface="Times New Roman"/>
              </a:rPr>
              <a:t>5. There must be a payable and receivable system.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2400" dirty="0" smtClean="0">
              <a:latin typeface="+mj-lt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400" dirty="0" smtClean="0">
                <a:latin typeface="+mj-lt"/>
                <a:ea typeface="Times New Roman"/>
                <a:cs typeface="Times New Roman"/>
                <a:sym typeface="Times New Roman"/>
              </a:rPr>
              <a:t>6. The use of the integrated university’s emailing and mailing system will be used.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2400" dirty="0" smtClean="0">
              <a:latin typeface="+mj-lt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400" dirty="0" smtClean="0">
                <a:latin typeface="+mj-lt"/>
                <a:ea typeface="Times New Roman"/>
                <a:cs typeface="Times New Roman"/>
                <a:sym typeface="Times New Roman"/>
              </a:rPr>
              <a:t>7. Administrators must have access to entire IUDIS and its database.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endParaRPr lang="en" sz="2400" dirty="0" smtClean="0">
              <a:latin typeface="+mj-lt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" sz="2400" dirty="0" smtClean="0">
                <a:latin typeface="+mj-lt"/>
                <a:ea typeface="Times New Roman"/>
                <a:cs typeface="Times New Roman"/>
                <a:sym typeface="Times New Roman"/>
              </a:rPr>
              <a:t>8. There must be a way for users to login and logout.</a:t>
            </a:r>
            <a:endParaRPr lang="en" sz="24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29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2" y="-13257"/>
            <a:ext cx="6966857" cy="687125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1306286" y="2563586"/>
            <a:ext cx="370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Component Architecture</a:t>
            </a:r>
            <a:endParaRPr lang="en-US" sz="2400" dirty="0"/>
          </a:p>
          <a:p>
            <a:r>
              <a:rPr lang="en-US" sz="2400" dirty="0" smtClean="0"/>
              <a:t>RAS Section 6.3.2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197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220686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system to manage</a:t>
            </a:r>
          </a:p>
          <a:p>
            <a:endParaRPr lang="en-US" sz="2800" dirty="0" smtClean="0"/>
          </a:p>
          <a:p>
            <a:r>
              <a:rPr lang="en-US" sz="2800" dirty="0" smtClean="0"/>
              <a:t>Fast access to all user information</a:t>
            </a:r>
          </a:p>
          <a:p>
            <a:endParaRPr lang="en-US" sz="2800" dirty="0" smtClean="0"/>
          </a:p>
          <a:p>
            <a:r>
              <a:rPr lang="en-US" sz="2800" dirty="0" smtClean="0"/>
              <a:t>Easy update for all information</a:t>
            </a:r>
          </a:p>
          <a:p>
            <a:r>
              <a:rPr lang="en-US" sz="2800" dirty="0" smtClean="0"/>
              <a:t>	Efficient and consistent updates</a:t>
            </a:r>
          </a:p>
          <a:p>
            <a:endParaRPr lang="en-US" sz="2800" dirty="0" smtClean="0"/>
          </a:p>
          <a:p>
            <a:r>
              <a:rPr lang="en-US" sz="2800" dirty="0" smtClean="0"/>
              <a:t>No information differences from disembodied system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No confusion from separate systems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696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44928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more time: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Implement the rest of the use cases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Beautify the interface as it was a requirement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Add a higher level of security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Combining the Registrar and Bursar may introduce security risks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Gaining access by illegal means allows attacker to read all information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Makes work easier for attacker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Otherwise, information would be separated in the traditional model</a:t>
            </a:r>
          </a:p>
        </p:txBody>
      </p:sp>
    </p:spTree>
    <p:extLst>
      <p:ext uri="{BB962C8B-B14F-4D97-AF65-F5344CB8AC3E}">
        <p14:creationId xmlns:p14="http://schemas.microsoft.com/office/powerpoint/2010/main" val="423078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Implementation 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237014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Right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Management Plan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Design</a:t>
            </a:r>
          </a:p>
          <a:p>
            <a:endParaRPr lang="en-US" sz="2400" dirty="0"/>
          </a:p>
          <a:p>
            <a:r>
              <a:rPr lang="en-US" sz="2400" dirty="0" smtClean="0"/>
              <a:t>Wrong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Did not follow the plan entirely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Distribution of work (not democratic)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Members are not familiar with each other’s progressions</a:t>
            </a:r>
          </a:p>
          <a:p>
            <a:endParaRPr lang="en-US" sz="2400" dirty="0"/>
          </a:p>
          <a:p>
            <a:r>
              <a:rPr lang="en-US" sz="2400" dirty="0" smtClean="0"/>
              <a:t>Possible Changes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Work on a single computer for everything with all members present</a:t>
            </a:r>
          </a:p>
        </p:txBody>
      </p:sp>
    </p:spTree>
    <p:extLst>
      <p:ext uri="{BB962C8B-B14F-4D97-AF65-F5344CB8AC3E}">
        <p14:creationId xmlns:p14="http://schemas.microsoft.com/office/powerpoint/2010/main" val="71591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9" b="1190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Refer to Demo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Integrated University Department 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2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Integrated University Department 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3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7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</a:t>
            </a:r>
            <a:endParaRPr lang="en-US" dirty="0"/>
          </a:p>
        </p:txBody>
      </p:sp>
      <p:sp>
        <p:nvSpPr>
          <p:cNvPr id="3" name="Shape 50"/>
          <p:cNvSpPr txBox="1">
            <a:spLocks/>
          </p:cNvSpPr>
          <p:nvPr/>
        </p:nvSpPr>
        <p:spPr>
          <a:xfrm>
            <a:off x="1097280" y="1600201"/>
            <a:ext cx="100584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3200" dirty="0" smtClean="0"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200" b="1" dirty="0" smtClean="0">
                <a:latin typeface="+mj-lt"/>
              </a:rPr>
              <a:t>Integrated University Department Information System</a:t>
            </a:r>
          </a:p>
          <a:p>
            <a:pPr>
              <a:buFont typeface="Calibri" panose="020F0502020204030204" pitchFamily="34" charset="0"/>
              <a:buNone/>
            </a:pPr>
            <a:endParaRPr lang="en-US" sz="3200" dirty="0" smtClean="0">
              <a:latin typeface="+mj-lt"/>
              <a:ea typeface="Times New Roman"/>
              <a:cs typeface="Times New Roman"/>
              <a:sym typeface="Times New Roman"/>
            </a:endParaRPr>
          </a:p>
          <a:p>
            <a:pPr>
              <a:buFont typeface="Calibri" panose="020F0502020204030204" pitchFamily="34" charset="0"/>
              <a:buNone/>
            </a:pPr>
            <a:r>
              <a:rPr lang="en-US" sz="3200" dirty="0" smtClean="0">
                <a:latin typeface="+mj-lt"/>
                <a:ea typeface="Times New Roman"/>
                <a:cs typeface="Times New Roman"/>
                <a:sym typeface="Times New Roman"/>
              </a:rPr>
              <a:t>Solution to a Disembodied University</a:t>
            </a:r>
          </a:p>
          <a:p>
            <a:pPr marL="1219170" indent="-507987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667" dirty="0" smtClean="0">
                <a:latin typeface="+mj-lt"/>
                <a:ea typeface="Times New Roman"/>
                <a:cs typeface="Times New Roman"/>
                <a:sym typeface="Times New Roman"/>
              </a:rPr>
              <a:t>Aggregate Department’s Finances using a Tallying System</a:t>
            </a:r>
          </a:p>
          <a:p>
            <a:pPr marL="1219170" indent="-507987">
              <a:buClr>
                <a:srgbClr val="222222"/>
              </a:buClr>
              <a:buFont typeface="Arial" panose="020B0604020202020204" pitchFamily="34" charset="0"/>
              <a:buChar char="•"/>
            </a:pPr>
            <a:r>
              <a:rPr lang="en-US" sz="2667" dirty="0" smtClean="0">
                <a:latin typeface="+mj-lt"/>
                <a:ea typeface="Times New Roman"/>
                <a:cs typeface="Times New Roman"/>
                <a:sym typeface="Times New Roman"/>
              </a:rPr>
              <a:t>Conducts Minute Operations that interconnects Department to the larger University System</a:t>
            </a:r>
            <a:endParaRPr lang="en-US" sz="2667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78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7396" y="2051222"/>
            <a:ext cx="4959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NYU </a:t>
            </a:r>
            <a:r>
              <a:rPr lang="en-US" sz="2400" dirty="0"/>
              <a:t>SOE </a:t>
            </a:r>
            <a:r>
              <a:rPr lang="en-US" sz="2400" dirty="0" smtClean="0"/>
              <a:t>CS-UY-4523 </a:t>
            </a:r>
            <a:r>
              <a:rPr lang="en-US" sz="2400" dirty="0"/>
              <a:t>Team </a:t>
            </a:r>
            <a:r>
              <a:rPr lang="en-US" sz="2400" dirty="0" smtClean="0"/>
              <a:t>B6</a:t>
            </a:r>
          </a:p>
          <a:p>
            <a:endParaRPr lang="en-US" sz="2400" dirty="0"/>
          </a:p>
          <a:p>
            <a:r>
              <a:rPr lang="en-US" sz="2400" dirty="0" smtClean="0"/>
              <a:t>Project Manager/Advisor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Professor Fred Strauss</a:t>
            </a:r>
          </a:p>
          <a:p>
            <a:endParaRPr lang="en-US" sz="2400" dirty="0"/>
          </a:p>
          <a:p>
            <a:r>
              <a:rPr lang="en-US" sz="2400" dirty="0" smtClean="0"/>
              <a:t>Majors: Computer Science, BS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5871" y="2041071"/>
            <a:ext cx="49998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Munieshwar “Kevin” Ramdass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Programmer, Author, Reviewer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Coordinator (April)</a:t>
            </a:r>
          </a:p>
          <a:p>
            <a:endParaRPr lang="en-US" sz="2400" dirty="0"/>
          </a:p>
          <a:p>
            <a:r>
              <a:rPr lang="en-US" sz="2400" dirty="0" smtClean="0"/>
              <a:t>Ajay Shenoy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Programmer, Author, Reviewer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Coordinator (March)</a:t>
            </a:r>
          </a:p>
          <a:p>
            <a:endParaRPr lang="en-US" sz="2400" dirty="0"/>
          </a:p>
          <a:p>
            <a:r>
              <a:rPr lang="en-US" sz="2400" dirty="0" smtClean="0"/>
              <a:t>August Tan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Programmer, Author, Reviewer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Coordinator (February)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341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097280" y="1600201"/>
            <a:ext cx="4389120" cy="49675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 smtClean="0"/>
          </a:p>
          <a:p>
            <a:r>
              <a:rPr lang="en-US" sz="2400" dirty="0" smtClean="0"/>
              <a:t>Problem</a:t>
            </a:r>
          </a:p>
          <a:p>
            <a:pPr lvl="1"/>
            <a:r>
              <a:rPr lang="en-US" sz="2400" dirty="0" smtClean="0"/>
              <a:t>Status Quo</a:t>
            </a:r>
          </a:p>
          <a:p>
            <a:pPr lvl="1"/>
            <a:r>
              <a:rPr lang="en-US" sz="2400" dirty="0" smtClean="0"/>
              <a:t>Observations</a:t>
            </a:r>
          </a:p>
          <a:p>
            <a:pPr lvl="1"/>
            <a:r>
              <a:rPr lang="en-US" sz="2400" dirty="0" smtClean="0"/>
              <a:t>Scenario</a:t>
            </a:r>
          </a:p>
          <a:p>
            <a:endParaRPr lang="en-US" sz="2400" dirty="0" smtClean="0"/>
          </a:p>
          <a:p>
            <a:r>
              <a:rPr lang="en-US" sz="2400" dirty="0" smtClean="0"/>
              <a:t>Requirements</a:t>
            </a:r>
          </a:p>
          <a:p>
            <a:pPr lvl="1"/>
            <a:r>
              <a:rPr lang="en-US" sz="2400" dirty="0" smtClean="0"/>
              <a:t>Insight – Requirements</a:t>
            </a:r>
          </a:p>
          <a:p>
            <a:pPr lvl="1"/>
            <a:r>
              <a:rPr lang="en-US" sz="2400" dirty="0" smtClean="0"/>
              <a:t>Opportunity – Analysis</a:t>
            </a:r>
          </a:p>
          <a:p>
            <a:pPr lvl="1"/>
            <a:r>
              <a:rPr lang="en-US" sz="2400" dirty="0" smtClean="0"/>
              <a:t>Analogy</a:t>
            </a:r>
            <a:endParaRPr lang="en-US" sz="24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705600" y="1600201"/>
            <a:ext cx="4450080" cy="496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 smtClean="0"/>
          </a:p>
          <a:p>
            <a:pPr marL="0" indent="0">
              <a:buNone/>
            </a:pPr>
            <a:r>
              <a:rPr lang="en-US" sz="2400" dirty="0" smtClean="0"/>
              <a:t>Solution</a:t>
            </a:r>
          </a:p>
          <a:p>
            <a:pPr lvl="1"/>
            <a:r>
              <a:rPr lang="en-US" sz="2400" dirty="0" smtClean="0"/>
              <a:t>Design</a:t>
            </a:r>
          </a:p>
          <a:p>
            <a:pPr lvl="1"/>
            <a:r>
              <a:rPr lang="en-US" sz="2400" dirty="0" smtClean="0"/>
              <a:t>Advantage</a:t>
            </a:r>
          </a:p>
          <a:p>
            <a:pPr lvl="1"/>
            <a:r>
              <a:rPr lang="en-US" sz="2400" dirty="0" smtClean="0"/>
              <a:t>Future Work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Summary</a:t>
            </a:r>
            <a:endParaRPr lang="en-US" sz="2400" dirty="0"/>
          </a:p>
          <a:p>
            <a:pPr lvl="1"/>
            <a:r>
              <a:rPr lang="en-US" sz="2400" dirty="0" smtClean="0"/>
              <a:t>Post Implementation Review</a:t>
            </a:r>
            <a:endParaRPr lang="en-US" sz="2400" dirty="0"/>
          </a:p>
          <a:p>
            <a:pPr lvl="1"/>
            <a:r>
              <a:rPr lang="en-US" sz="2400" dirty="0" smtClean="0"/>
              <a:t>Questions/Answers</a:t>
            </a:r>
            <a:endParaRPr lang="en-US" sz="2400" dirty="0"/>
          </a:p>
          <a:p>
            <a:pPr lvl="1"/>
            <a:r>
              <a:rPr lang="en-US" sz="2400" dirty="0" smtClean="0"/>
              <a:t>Demonstration</a:t>
            </a:r>
            <a:endParaRPr lang="en-US" sz="24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015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024743"/>
            <a:ext cx="50585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Traditional Organizations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Separate Information System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Separate Bursar System</a:t>
            </a:r>
          </a:p>
          <a:p>
            <a:endParaRPr lang="en-US" sz="2800" dirty="0"/>
          </a:p>
          <a:p>
            <a:r>
              <a:rPr lang="en-US" sz="2800" dirty="0" smtClean="0"/>
              <a:t>Universities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Separate Registrar System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Separate Bursar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92687" y="3755571"/>
            <a:ext cx="33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anose="05000000000000000000" pitchFamily="2" charset="2"/>
              </a:rPr>
              <a:t> Focus for the IUDIS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209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0971" y="2367643"/>
            <a:ext cx="9914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Issues with the Traditional Set Up: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Slow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Systems might not necessarily share the same database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Updates must be done separately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Inefficient/Inconsistent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An update to one system requires an update to the other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Confusing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Information might be different on separate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95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1" y="2220686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Munieshwar’s</a:t>
            </a:r>
            <a:r>
              <a:rPr lang="en-US" sz="2400" dirty="0" smtClean="0"/>
              <a:t> Information in NYU’s Traditional System:</a:t>
            </a:r>
          </a:p>
          <a:p>
            <a:r>
              <a:rPr lang="en-US" sz="2400" dirty="0" smtClean="0"/>
              <a:t>NYU’s Registrar – Albert (Technically the main system)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Official Name:		Munieshwar Ramdass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Public Name:		Munieshwar (Kevin</a:t>
            </a:r>
            <a:r>
              <a:rPr lang="en-US" sz="2400" dirty="0"/>
              <a:t>)</a:t>
            </a:r>
            <a:r>
              <a:rPr lang="en-US" sz="2400" dirty="0" smtClean="0"/>
              <a:t> Ramdass </a:t>
            </a:r>
            <a:r>
              <a:rPr lang="en-US" sz="2400" dirty="0" smtClean="0">
                <a:sym typeface="Wingdings" panose="05000000000000000000" pitchFamily="2" charset="2"/>
              </a:rPr>
              <a:t> Rarely Seen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		Kevin Ramdass </a:t>
            </a:r>
            <a:r>
              <a:rPr lang="en-US" sz="2400" dirty="0" smtClean="0">
                <a:sym typeface="Wingdings" panose="05000000000000000000" pitchFamily="2" charset="2"/>
              </a:rPr>
              <a:t> Usually the case on Roster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Financial Info:		Not current/updated/live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NYU’s Bursar (Technically the separated system)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Official Name:		Munieshwar Ramdass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Public Name:		Munieshwar Ramdass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Financial Info:		Current/updated/live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54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– 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3386" y="2334986"/>
            <a:ext cx="103196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Despite the previous slides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Diploma might read:			“Munieshwar” “Kevin” Ramdass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					Ramdass “Kevin” “Munieshwar”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Due to Registrar confusion</a:t>
            </a:r>
          </a:p>
          <a:p>
            <a:endParaRPr lang="en-US" sz="2800" dirty="0"/>
          </a:p>
          <a:p>
            <a:r>
              <a:rPr lang="en-US" sz="2800" dirty="0" smtClean="0"/>
              <a:t>NYU Bursar has less flaws (in our opinion)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Should a system be designed/built, it should be like the Bursar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It should also include registrar functionality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2702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</TotalTime>
  <Words>308</Words>
  <Application>Microsoft Office PowerPoint</Application>
  <PresentationFormat>Widescreen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Integrated University Department Information System</vt:lpstr>
      <vt:lpstr>The Software</vt:lpstr>
      <vt:lpstr>The Team</vt:lpstr>
      <vt:lpstr>Overview</vt:lpstr>
      <vt:lpstr>Status Quo</vt:lpstr>
      <vt:lpstr>Observations</vt:lpstr>
      <vt:lpstr>Scenario</vt:lpstr>
      <vt:lpstr>Insight – Requirements</vt:lpstr>
      <vt:lpstr>Opportunity – Analysis</vt:lpstr>
      <vt:lpstr>Opportunity – Analysis</vt:lpstr>
      <vt:lpstr>Analogy</vt:lpstr>
      <vt:lpstr>Solution – Design</vt:lpstr>
      <vt:lpstr>Solution – Design</vt:lpstr>
      <vt:lpstr>Advantage</vt:lpstr>
      <vt:lpstr>Future Work</vt:lpstr>
      <vt:lpstr>Post Implementation Review</vt:lpstr>
      <vt:lpstr>Questions?</vt:lpstr>
      <vt:lpstr>Demonstration</vt:lpstr>
      <vt:lpstr>Integrated University Department Information System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University Department Information System</dc:title>
  <dc:creator>Munieshwar Ramdass</dc:creator>
  <cp:lastModifiedBy>Munieshwar Ramdass</cp:lastModifiedBy>
  <cp:revision>24</cp:revision>
  <dcterms:created xsi:type="dcterms:W3CDTF">2015-04-26T14:57:38Z</dcterms:created>
  <dcterms:modified xsi:type="dcterms:W3CDTF">2015-04-26T20:12:34Z</dcterms:modified>
</cp:coreProperties>
</file>