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719"/>
  </p:normalViewPr>
  <p:slideViewPr>
    <p:cSldViewPr snapToGrid="0">
      <p:cViewPr varScale="1">
        <p:scale>
          <a:sx n="102" d="100"/>
          <a:sy n="102" d="100"/>
        </p:scale>
        <p:origin x="2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lly.bergen/Documents/Kelly%20Personal/Personal%20Profile/Untitled/Portfolio/Python/cpt_booked_vs_av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lly.bergen/Documents/Kelly%20Personal/Personal%20Profile/Untitled/Portfolio/Python/cpt_booked_vs_av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lly.bergen/Documents/Kelly%20Personal/Personal%20Profile/Untitled/Portfolio/Python/cpt_booked_vs_av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lly.bergen/Documents/Kelly%20Personal/Personal%20Profile/Untitled/Portfolio/Python/cpt_booked_vs_av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lly.bergen/Documents/Kelly%20Personal/Personal%20Profile/Untitled/Portfolio/Python/cpt_booked_vs_av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lly.bergen/Documents/Kelly%20Personal/Personal%20Profile/Untitled/Portfolio/Python/cpt_booked_vs_av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Late Time &amp; Surgeries by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Sheet11!$B$35</c:f>
              <c:strCache>
                <c:ptCount val="1"/>
                <c:pt idx="0">
                  <c:v>Avg Late Time</c:v>
                </c:pt>
              </c:strCache>
            </c:strRef>
          </c:tx>
          <c:spPr>
            <a:solidFill>
              <a:srgbClr val="9FC8BE"/>
            </a:solidFill>
            <a:ln>
              <a:noFill/>
            </a:ln>
            <a:effectLst/>
          </c:spPr>
          <c:invertIfNegative val="0"/>
          <c:cat>
            <c:strRef>
              <c:f>Sheet11!$A$36:$A$45</c:f>
              <c:strCache>
                <c:ptCount val="10"/>
                <c:pt idx="0">
                  <c:v>Orthopedics</c:v>
                </c:pt>
                <c:pt idx="1">
                  <c:v>Vascular</c:v>
                </c:pt>
                <c:pt idx="2">
                  <c:v>Urology</c:v>
                </c:pt>
                <c:pt idx="3">
                  <c:v>Podiatry</c:v>
                </c:pt>
                <c:pt idx="4">
                  <c:v>Pediatrics</c:v>
                </c:pt>
                <c:pt idx="5">
                  <c:v>General</c:v>
                </c:pt>
                <c:pt idx="6">
                  <c:v>ENT</c:v>
                </c:pt>
                <c:pt idx="7">
                  <c:v>OBGYN</c:v>
                </c:pt>
                <c:pt idx="8">
                  <c:v>Plastic</c:v>
                </c:pt>
                <c:pt idx="9">
                  <c:v>Ophthalmology</c:v>
                </c:pt>
              </c:strCache>
            </c:strRef>
          </c:cat>
          <c:val>
            <c:numRef>
              <c:f>Sheet11!$B$36:$B$45</c:f>
              <c:numCache>
                <c:formatCode>General</c:formatCode>
                <c:ptCount val="10"/>
                <c:pt idx="0">
                  <c:v>74.526480000000006</c:v>
                </c:pt>
                <c:pt idx="1">
                  <c:v>64.751445000000004</c:v>
                </c:pt>
                <c:pt idx="2">
                  <c:v>60.424869999999999</c:v>
                </c:pt>
                <c:pt idx="3">
                  <c:v>54.621951000000003</c:v>
                </c:pt>
                <c:pt idx="4">
                  <c:v>52.2</c:v>
                </c:pt>
                <c:pt idx="5">
                  <c:v>36.666666999999997</c:v>
                </c:pt>
                <c:pt idx="6">
                  <c:v>31.619288999999998</c:v>
                </c:pt>
                <c:pt idx="7">
                  <c:v>16.25</c:v>
                </c:pt>
                <c:pt idx="8">
                  <c:v>9.2270529999999997</c:v>
                </c:pt>
                <c:pt idx="9">
                  <c:v>-12.443114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9-3946-BD7A-DCCD971B2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1435663"/>
        <c:axId val="1791354271"/>
      </c:barChart>
      <c:lineChart>
        <c:grouping val="standard"/>
        <c:varyColors val="0"/>
        <c:ser>
          <c:idx val="1"/>
          <c:order val="1"/>
          <c:tx>
            <c:strRef>
              <c:f>Sheet11!$C$35</c:f>
              <c:strCache>
                <c:ptCount val="1"/>
                <c:pt idx="0">
                  <c:v>Surgeries</c:v>
                </c:pt>
              </c:strCache>
            </c:strRef>
          </c:tx>
          <c:spPr>
            <a:ln w="28575" cap="rnd">
              <a:solidFill>
                <a:srgbClr val="0F40AE"/>
              </a:solidFill>
              <a:round/>
            </a:ln>
            <a:effectLst/>
          </c:spPr>
          <c:marker>
            <c:symbol val="none"/>
          </c:marker>
          <c:cat>
            <c:strRef>
              <c:f>Sheet11!$A$36:$A$45</c:f>
              <c:strCache>
                <c:ptCount val="10"/>
                <c:pt idx="0">
                  <c:v>Orthopedics</c:v>
                </c:pt>
                <c:pt idx="1">
                  <c:v>Vascular</c:v>
                </c:pt>
                <c:pt idx="2">
                  <c:v>Urology</c:v>
                </c:pt>
                <c:pt idx="3">
                  <c:v>Podiatry</c:v>
                </c:pt>
                <c:pt idx="4">
                  <c:v>Pediatrics</c:v>
                </c:pt>
                <c:pt idx="5">
                  <c:v>General</c:v>
                </c:pt>
                <c:pt idx="6">
                  <c:v>ENT</c:v>
                </c:pt>
                <c:pt idx="7">
                  <c:v>OBGYN</c:v>
                </c:pt>
                <c:pt idx="8">
                  <c:v>Plastic</c:v>
                </c:pt>
                <c:pt idx="9">
                  <c:v>Ophthalmology</c:v>
                </c:pt>
              </c:strCache>
            </c:strRef>
          </c:cat>
          <c:val>
            <c:numRef>
              <c:f>Sheet11!$C$36:$C$45</c:f>
              <c:numCache>
                <c:formatCode>General</c:formatCode>
                <c:ptCount val="10"/>
                <c:pt idx="0">
                  <c:v>321</c:v>
                </c:pt>
                <c:pt idx="1">
                  <c:v>173</c:v>
                </c:pt>
                <c:pt idx="2">
                  <c:v>193</c:v>
                </c:pt>
                <c:pt idx="3">
                  <c:v>246</c:v>
                </c:pt>
                <c:pt idx="4">
                  <c:v>220</c:v>
                </c:pt>
                <c:pt idx="5">
                  <c:v>117</c:v>
                </c:pt>
                <c:pt idx="6">
                  <c:v>197</c:v>
                </c:pt>
                <c:pt idx="7">
                  <c:v>164</c:v>
                </c:pt>
                <c:pt idx="8">
                  <c:v>207</c:v>
                </c:pt>
                <c:pt idx="9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F9-3946-BD7A-DCCD971B2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8286016"/>
        <c:axId val="1408282768"/>
      </c:lineChart>
      <c:catAx>
        <c:axId val="1791435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354271"/>
        <c:crosses val="autoZero"/>
        <c:auto val="1"/>
        <c:lblAlgn val="ctr"/>
        <c:lblOffset val="100"/>
        <c:noMultiLvlLbl val="0"/>
      </c:catAx>
      <c:valAx>
        <c:axId val="179135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435663"/>
        <c:crosses val="autoZero"/>
        <c:crossBetween val="between"/>
      </c:valAx>
      <c:valAx>
        <c:axId val="140828276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286016"/>
        <c:crosses val="max"/>
        <c:crossBetween val="between"/>
      </c:valAx>
      <c:catAx>
        <c:axId val="1408286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08282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842177336528583E-2"/>
          <c:y val="0.8254250598790116"/>
          <c:w val="0.52329149073757086"/>
          <c:h val="8.9064100076451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Time Over Schedule by End</a:t>
            </a:r>
            <a:r>
              <a:rPr lang="en-US" baseline="0"/>
              <a:t> of Day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FC8BE"/>
            </a:solidFill>
            <a:ln>
              <a:noFill/>
            </a:ln>
            <a:effectLst/>
          </c:spPr>
          <c:invertIfNegative val="0"/>
          <c:val>
            <c:numRef>
              <c:f>Sheet13!$C$2:$C$9</c:f>
              <c:numCache>
                <c:formatCode>General</c:formatCode>
                <c:ptCount val="8"/>
                <c:pt idx="0">
                  <c:v>59.967742000000001</c:v>
                </c:pt>
                <c:pt idx="1">
                  <c:v>137.25806499999999</c:v>
                </c:pt>
                <c:pt idx="2">
                  <c:v>88</c:v>
                </c:pt>
                <c:pt idx="3">
                  <c:v>56.806452</c:v>
                </c:pt>
                <c:pt idx="4">
                  <c:v>80.822581</c:v>
                </c:pt>
                <c:pt idx="5">
                  <c:v>23.016128999999999</c:v>
                </c:pt>
                <c:pt idx="6">
                  <c:v>109.532258</c:v>
                </c:pt>
                <c:pt idx="7">
                  <c:v>64.096773999999996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DD-354D-87A9-F7831ECBD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3045696"/>
        <c:axId val="86466668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0F40AE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Sheet13!$D$2:$D$9</c:f>
              <c:numCache>
                <c:formatCode>General</c:formatCode>
                <c:ptCount val="8"/>
                <c:pt idx="0">
                  <c:v>76.485714000000002</c:v>
                </c:pt>
                <c:pt idx="1">
                  <c:v>76.485714000000002</c:v>
                </c:pt>
                <c:pt idx="2">
                  <c:v>76.485714000000002</c:v>
                </c:pt>
                <c:pt idx="3">
                  <c:v>76.485714000000002</c:v>
                </c:pt>
                <c:pt idx="4">
                  <c:v>76.485714000000002</c:v>
                </c:pt>
                <c:pt idx="5">
                  <c:v>76.485714000000002</c:v>
                </c:pt>
                <c:pt idx="6">
                  <c:v>76.485714000000002</c:v>
                </c:pt>
                <c:pt idx="7">
                  <c:v>76.485714000000002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DD-354D-87A9-F7831ECBD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045696"/>
        <c:axId val="864666688"/>
      </c:lineChart>
      <c:catAx>
        <c:axId val="883045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666688"/>
        <c:crosses val="autoZero"/>
        <c:auto val="1"/>
        <c:lblAlgn val="ctr"/>
        <c:lblOffset val="100"/>
        <c:noMultiLvlLbl val="0"/>
      </c:catAx>
      <c:valAx>
        <c:axId val="86466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04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F40AE"/>
            </a:solidFill>
            <a:ln>
              <a:noFill/>
            </a:ln>
            <a:effectLst/>
          </c:spPr>
          <c:invertIfNegative val="0"/>
          <c:cat>
            <c:strRef>
              <c:f>Sheet12!$F$10:$F$12</c:f>
              <c:strCache>
                <c:ptCount val="3"/>
                <c:pt idx="0">
                  <c:v>Over 10 min late</c:v>
                </c:pt>
                <c:pt idx="1">
                  <c:v>Within 10 min</c:v>
                </c:pt>
                <c:pt idx="2">
                  <c:v>Over 10 min early</c:v>
                </c:pt>
              </c:strCache>
            </c:strRef>
          </c:cat>
          <c:val>
            <c:numRef>
              <c:f>Sheet12!$G$10:$G$12</c:f>
              <c:numCache>
                <c:formatCode>General</c:formatCode>
                <c:ptCount val="3"/>
                <c:pt idx="0">
                  <c:v>671</c:v>
                </c:pt>
                <c:pt idx="1">
                  <c:v>1029</c:v>
                </c:pt>
                <c:pt idx="2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4-A34A-9CA2-AA08666A6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9788512"/>
        <c:axId val="79805024"/>
      </c:barChart>
      <c:catAx>
        <c:axId val="79788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05024"/>
        <c:crosses val="autoZero"/>
        <c:auto val="1"/>
        <c:lblAlgn val="ctr"/>
        <c:lblOffset val="100"/>
        <c:noMultiLvlLbl val="0"/>
      </c:catAx>
      <c:valAx>
        <c:axId val="7980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Surgeries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8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Sheet1!$AD$1</c:f>
              <c:strCache>
                <c:ptCount val="1"/>
                <c:pt idx="0">
                  <c:v>Booked Time</c:v>
                </c:pt>
              </c:strCache>
            </c:strRef>
          </c:tx>
          <c:spPr>
            <a:solidFill>
              <a:srgbClr val="9FC8BE"/>
            </a:solidFill>
            <a:ln>
              <a:noFill/>
            </a:ln>
            <a:effectLst/>
          </c:spPr>
          <c:dLbls>
            <c:delete val="1"/>
          </c:dLbls>
          <c:val>
            <c:numRef>
              <c:f>Sheet1!$AD$2:$AD$32</c:f>
              <c:numCache>
                <c:formatCode>General</c:formatCode>
                <c:ptCount val="31"/>
                <c:pt idx="0">
                  <c:v>180</c:v>
                </c:pt>
                <c:pt idx="1">
                  <c:v>150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  <c:pt idx="10">
                  <c:v>90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90</c:v>
                </c:pt>
                <c:pt idx="15">
                  <c:v>90</c:v>
                </c:pt>
                <c:pt idx="16">
                  <c:v>75</c:v>
                </c:pt>
                <c:pt idx="17">
                  <c:v>75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60</c:v>
                </c:pt>
                <c:pt idx="22">
                  <c:v>60</c:v>
                </c:pt>
                <c:pt idx="23">
                  <c:v>60</c:v>
                </c:pt>
                <c:pt idx="24">
                  <c:v>60</c:v>
                </c:pt>
                <c:pt idx="25">
                  <c:v>60</c:v>
                </c:pt>
                <c:pt idx="26">
                  <c:v>60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F4-6C48-88C5-8125885752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34156080"/>
        <c:axId val="473448624"/>
      </c:areaChart>
      <c:barChart>
        <c:barDir val="col"/>
        <c:grouping val="clustered"/>
        <c:varyColors val="0"/>
        <c:ser>
          <c:idx val="1"/>
          <c:order val="1"/>
          <c:tx>
            <c:strRef>
              <c:f>Sheet1!$AE$1</c:f>
              <c:strCache>
                <c:ptCount val="1"/>
                <c:pt idx="0">
                  <c:v>Avg In Room Time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F40A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F4-6C48-88C5-8125885752EE}"/>
              </c:ext>
            </c:extLst>
          </c:dPt>
          <c:dPt>
            <c:idx val="3"/>
            <c:invertIfNegative val="0"/>
            <c:bubble3D val="0"/>
            <c:spPr>
              <a:solidFill>
                <a:srgbClr val="0F40A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F4-6C48-88C5-8125885752EE}"/>
              </c:ext>
            </c:extLst>
          </c:dPt>
          <c:dPt>
            <c:idx val="10"/>
            <c:invertIfNegative val="0"/>
            <c:bubble3D val="0"/>
            <c:spPr>
              <a:solidFill>
                <a:srgbClr val="0F40A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EF4-6C48-88C5-8125885752EE}"/>
              </c:ext>
            </c:extLst>
          </c:dPt>
          <c:dPt>
            <c:idx val="16"/>
            <c:invertIfNegative val="0"/>
            <c:bubble3D val="0"/>
            <c:spPr>
              <a:solidFill>
                <a:srgbClr val="0F40A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EF4-6C48-88C5-8125885752EE}"/>
              </c:ext>
            </c:extLst>
          </c:dPt>
          <c:dPt>
            <c:idx val="18"/>
            <c:invertIfNegative val="0"/>
            <c:bubble3D val="0"/>
            <c:spPr>
              <a:solidFill>
                <a:srgbClr val="0F40A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EF4-6C48-88C5-8125885752EE}"/>
              </c:ext>
            </c:extLst>
          </c:dPt>
          <c:dPt>
            <c:idx val="19"/>
            <c:invertIfNegative val="0"/>
            <c:bubble3D val="0"/>
            <c:spPr>
              <a:solidFill>
                <a:srgbClr val="0F40A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EF4-6C48-88C5-8125885752E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EF4-6C48-88C5-8125885752E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EF4-6C48-88C5-8125885752EE}"/>
                </c:ext>
              </c:extLst>
            </c:dLbl>
            <c:dLbl>
              <c:idx val="2"/>
              <c:layout>
                <c:manualLayout>
                  <c:x val="-9.8039215686274508E-3"/>
                  <c:y val="-5.6074766355140207E-2"/>
                </c:manualLayout>
              </c:layout>
              <c:tx>
                <c:rich>
                  <a:bodyPr/>
                  <a:lstStyle/>
                  <a:p>
                    <a:fld id="{4F6E854F-1507-C841-A1F7-F94FCBE042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3EF4-6C48-88C5-8125885752EE}"/>
                </c:ext>
              </c:extLst>
            </c:dLbl>
            <c:dLbl>
              <c:idx val="3"/>
              <c:layout>
                <c:manualLayout>
                  <c:x val="2.5490196078431372E-2"/>
                  <c:y val="1.4018691588785047E-2"/>
                </c:manualLayout>
              </c:layout>
              <c:tx>
                <c:rich>
                  <a:bodyPr/>
                  <a:lstStyle/>
                  <a:p>
                    <a:fld id="{5D6B5DAD-1669-4D49-8A72-1EAA1AFC44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3EF4-6C48-88C5-8125885752E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EF4-6C48-88C5-8125885752E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EF4-6C48-88C5-8125885752E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EF4-6C48-88C5-8125885752E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EF4-6C48-88C5-8125885752E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EF4-6C48-88C5-8125885752E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EF4-6C48-88C5-8125885752E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B6AA401-B1BA-3A45-9DDE-DBBB8A2AC8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EF4-6C48-88C5-8125885752EE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EF4-6C48-88C5-8125885752EE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EF4-6C48-88C5-8125885752EE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EF4-6C48-88C5-8125885752EE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EF4-6C48-88C5-8125885752EE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EF4-6C48-88C5-8125885752EE}"/>
                </c:ext>
              </c:extLst>
            </c:dLbl>
            <c:dLbl>
              <c:idx val="16"/>
              <c:layout>
                <c:manualLayout>
                  <c:x val="-6.6666666666666666E-2"/>
                  <c:y val="-0.1168224299065421"/>
                </c:manualLayout>
              </c:layout>
              <c:tx>
                <c:rich>
                  <a:bodyPr/>
                  <a:lstStyle/>
                  <a:p>
                    <a:fld id="{20C838AA-7990-B641-9542-C0538F9382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3EF4-6C48-88C5-8125885752EE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EF4-6C48-88C5-8125885752EE}"/>
                </c:ext>
              </c:extLst>
            </c:dLbl>
            <c:dLbl>
              <c:idx val="18"/>
              <c:layout>
                <c:manualLayout>
                  <c:x val="-1.5686274509803921E-2"/>
                  <c:y val="-7.0093457943925228E-2"/>
                </c:manualLayout>
              </c:layout>
              <c:tx>
                <c:rich>
                  <a:bodyPr/>
                  <a:lstStyle/>
                  <a:p>
                    <a:fld id="{EA880FA3-E019-944C-9BDE-DB5453759D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EF4-6C48-88C5-8125885752EE}"/>
                </c:ext>
              </c:extLst>
            </c:dLbl>
            <c:dLbl>
              <c:idx val="19"/>
              <c:layout>
                <c:manualLayout>
                  <c:x val="2.1568627450980392E-2"/>
                  <c:y val="4.6728971962616819E-3"/>
                </c:manualLayout>
              </c:layout>
              <c:tx>
                <c:rich>
                  <a:bodyPr/>
                  <a:lstStyle/>
                  <a:p>
                    <a:fld id="{FF8FED6F-2712-F846-9B18-5120684DBE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EF4-6C48-88C5-8125885752EE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EF4-6C48-88C5-8125885752EE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EF4-6C48-88C5-8125885752EE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EF4-6C48-88C5-8125885752EE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EF4-6C48-88C5-8125885752EE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EF4-6C48-88C5-8125885752EE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EF4-6C48-88C5-8125885752EE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EF4-6C48-88C5-8125885752E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EF4-6C48-88C5-8125885752EE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EF4-6C48-88C5-8125885752EE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3EF4-6C48-88C5-8125885752EE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3EF4-6C48-88C5-8125885752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Sheet1!$AE$2:$AE$32</c:f>
              <c:numCache>
                <c:formatCode>0.00</c:formatCode>
                <c:ptCount val="31"/>
                <c:pt idx="0">
                  <c:v>157</c:v>
                </c:pt>
                <c:pt idx="1">
                  <c:v>68</c:v>
                </c:pt>
                <c:pt idx="2">
                  <c:v>143.08536585365849</c:v>
                </c:pt>
                <c:pt idx="3">
                  <c:v>138</c:v>
                </c:pt>
                <c:pt idx="4">
                  <c:v>129.5</c:v>
                </c:pt>
                <c:pt idx="5">
                  <c:v>126.7619047619048</c:v>
                </c:pt>
                <c:pt idx="6">
                  <c:v>115.4352941176471</c:v>
                </c:pt>
                <c:pt idx="7">
                  <c:v>112.0116279069767</c:v>
                </c:pt>
                <c:pt idx="8">
                  <c:v>111.5</c:v>
                </c:pt>
                <c:pt idx="9">
                  <c:v>111</c:v>
                </c:pt>
                <c:pt idx="10">
                  <c:v>132</c:v>
                </c:pt>
                <c:pt idx="11">
                  <c:v>104</c:v>
                </c:pt>
                <c:pt idx="12">
                  <c:v>91.904761904761898</c:v>
                </c:pt>
                <c:pt idx="13">
                  <c:v>87</c:v>
                </c:pt>
                <c:pt idx="14">
                  <c:v>86</c:v>
                </c:pt>
                <c:pt idx="15">
                  <c:v>80</c:v>
                </c:pt>
                <c:pt idx="16">
                  <c:v>92.315789473684205</c:v>
                </c:pt>
                <c:pt idx="17">
                  <c:v>72</c:v>
                </c:pt>
                <c:pt idx="18">
                  <c:v>84</c:v>
                </c:pt>
                <c:pt idx="19">
                  <c:v>83.5</c:v>
                </c:pt>
                <c:pt idx="20">
                  <c:v>77</c:v>
                </c:pt>
                <c:pt idx="21">
                  <c:v>73.473214285714292</c:v>
                </c:pt>
                <c:pt idx="22">
                  <c:v>71.5</c:v>
                </c:pt>
                <c:pt idx="23">
                  <c:v>70</c:v>
                </c:pt>
                <c:pt idx="24">
                  <c:v>70</c:v>
                </c:pt>
                <c:pt idx="25">
                  <c:v>67.615384615384613</c:v>
                </c:pt>
                <c:pt idx="26">
                  <c:v>65</c:v>
                </c:pt>
                <c:pt idx="27">
                  <c:v>63.94701986754967</c:v>
                </c:pt>
                <c:pt idx="28">
                  <c:v>63</c:v>
                </c:pt>
                <c:pt idx="29">
                  <c:v>60</c:v>
                </c:pt>
                <c:pt idx="30">
                  <c:v>59.60526315789474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Sheet1!$AA$2:$AA$32</c15:f>
                <c15:dlblRangeCache>
                  <c:ptCount val="31"/>
                  <c:pt idx="0">
                    <c:v>15773</c:v>
                  </c:pt>
                  <c:pt idx="1">
                    <c:v>28297</c:v>
                  </c:pt>
                  <c:pt idx="2">
                    <c:v>27445</c:v>
                  </c:pt>
                  <c:pt idx="3">
                    <c:v>27130</c:v>
                  </c:pt>
                  <c:pt idx="4">
                    <c:v>43775</c:v>
                  </c:pt>
                  <c:pt idx="5">
                    <c:v>26735</c:v>
                  </c:pt>
                  <c:pt idx="6">
                    <c:v>28296</c:v>
                  </c:pt>
                  <c:pt idx="7">
                    <c:v>14060</c:v>
                  </c:pt>
                  <c:pt idx="8">
                    <c:v>58562</c:v>
                  </c:pt>
                  <c:pt idx="9">
                    <c:v>30400</c:v>
                  </c:pt>
                  <c:pt idx="10">
                    <c:v>28110</c:v>
                  </c:pt>
                  <c:pt idx="11">
                    <c:v>55873</c:v>
                  </c:pt>
                  <c:pt idx="12">
                    <c:v>26045</c:v>
                  </c:pt>
                  <c:pt idx="13">
                    <c:v>26356</c:v>
                  </c:pt>
                  <c:pt idx="14">
                    <c:v>30520</c:v>
                  </c:pt>
                  <c:pt idx="15">
                    <c:v>47562</c:v>
                  </c:pt>
                  <c:pt idx="16">
                    <c:v>36901</c:v>
                  </c:pt>
                  <c:pt idx="17">
                    <c:v>57460</c:v>
                  </c:pt>
                  <c:pt idx="18">
                    <c:v>28055</c:v>
                  </c:pt>
                  <c:pt idx="19">
                    <c:v>28285</c:v>
                  </c:pt>
                  <c:pt idx="20">
                    <c:v>28289</c:v>
                  </c:pt>
                  <c:pt idx="21">
                    <c:v>29877</c:v>
                  </c:pt>
                  <c:pt idx="22">
                    <c:v>28060</c:v>
                  </c:pt>
                  <c:pt idx="23">
                    <c:v>64721</c:v>
                  </c:pt>
                  <c:pt idx="24">
                    <c:v>69436</c:v>
                  </c:pt>
                  <c:pt idx="25">
                    <c:v>28820</c:v>
                  </c:pt>
                  <c:pt idx="26">
                    <c:v>55250</c:v>
                  </c:pt>
                  <c:pt idx="27">
                    <c:v>42826</c:v>
                  </c:pt>
                  <c:pt idx="28">
                    <c:v>17110</c:v>
                  </c:pt>
                  <c:pt idx="29">
                    <c:v>69421</c:v>
                  </c:pt>
                  <c:pt idx="30">
                    <c:v>52353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6-3EF4-6C48-88C5-8125885752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2"/>
        <c:axId val="1434156080"/>
        <c:axId val="473448624"/>
      </c:barChart>
      <c:catAx>
        <c:axId val="1434156080"/>
        <c:scaling>
          <c:orientation val="minMax"/>
        </c:scaling>
        <c:delete val="1"/>
        <c:axPos val="b"/>
        <c:majorTickMark val="none"/>
        <c:minorTickMark val="none"/>
        <c:tickLblPos val="nextTo"/>
        <c:crossAx val="473448624"/>
        <c:crosses val="autoZero"/>
        <c:auto val="1"/>
        <c:lblAlgn val="ctr"/>
        <c:lblOffset val="100"/>
        <c:noMultiLvlLbl val="0"/>
      </c:catAx>
      <c:valAx>
        <c:axId val="473448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15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Sheet3!$J$57</c:f>
              <c:strCache>
                <c:ptCount val="1"/>
                <c:pt idx="0">
                  <c:v>Avg TAT Required (Min)</c:v>
                </c:pt>
              </c:strCache>
            </c:strRef>
          </c:tx>
          <c:spPr>
            <a:solidFill>
              <a:srgbClr val="9FC8BE"/>
            </a:solidFill>
            <a:ln>
              <a:noFill/>
            </a:ln>
            <a:effectLst/>
          </c:spPr>
          <c:invertIfNegative val="0"/>
          <c:cat>
            <c:strRef>
              <c:f>Sheet3!$I$58:$I$67</c:f>
              <c:strCache>
                <c:ptCount val="10"/>
                <c:pt idx="0">
                  <c:v>Urology</c:v>
                </c:pt>
                <c:pt idx="1">
                  <c:v>Podiatry</c:v>
                </c:pt>
                <c:pt idx="2">
                  <c:v>OBGYN</c:v>
                </c:pt>
                <c:pt idx="3">
                  <c:v>General</c:v>
                </c:pt>
                <c:pt idx="4">
                  <c:v>Orthopedics</c:v>
                </c:pt>
                <c:pt idx="5">
                  <c:v>Vascular</c:v>
                </c:pt>
                <c:pt idx="6">
                  <c:v>ENT</c:v>
                </c:pt>
                <c:pt idx="7">
                  <c:v>Plastic</c:v>
                </c:pt>
                <c:pt idx="8">
                  <c:v>Pediatrics</c:v>
                </c:pt>
                <c:pt idx="9">
                  <c:v>Ophthalmology</c:v>
                </c:pt>
              </c:strCache>
            </c:strRef>
          </c:cat>
          <c:val>
            <c:numRef>
              <c:f>Sheet3!$J$58:$J$67</c:f>
              <c:numCache>
                <c:formatCode>General</c:formatCode>
                <c:ptCount val="10"/>
                <c:pt idx="0">
                  <c:v>34.350648999999997</c:v>
                </c:pt>
                <c:pt idx="1">
                  <c:v>33.918478</c:v>
                </c:pt>
                <c:pt idx="2">
                  <c:v>33</c:v>
                </c:pt>
                <c:pt idx="3">
                  <c:v>32.5</c:v>
                </c:pt>
                <c:pt idx="4">
                  <c:v>32.449153000000003</c:v>
                </c:pt>
                <c:pt idx="5">
                  <c:v>31.895522</c:v>
                </c:pt>
                <c:pt idx="6">
                  <c:v>30.790849999999999</c:v>
                </c:pt>
                <c:pt idx="7">
                  <c:v>29.875862000000001</c:v>
                </c:pt>
                <c:pt idx="8">
                  <c:v>27</c:v>
                </c:pt>
                <c:pt idx="9">
                  <c:v>21.211604000000001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AE-F04D-912C-2F5D3E5A5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9026335"/>
        <c:axId val="1939589743"/>
      </c:barChart>
      <c:lineChart>
        <c:grouping val="standard"/>
        <c:varyColors val="0"/>
        <c:ser>
          <c:idx val="1"/>
          <c:order val="1"/>
          <c:tx>
            <c:strRef>
              <c:f>Sheet3!$L$57</c:f>
              <c:strCache>
                <c:ptCount val="1"/>
                <c:pt idx="0">
                  <c:v>Scheduled TAT</c:v>
                </c:pt>
              </c:strCache>
            </c:strRef>
          </c:tx>
          <c:spPr>
            <a:ln w="28575" cap="rnd">
              <a:solidFill>
                <a:srgbClr val="0F40AE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Sheet3!$I$58:$I$67</c:f>
              <c:strCache>
                <c:ptCount val="10"/>
                <c:pt idx="0">
                  <c:v>Urology</c:v>
                </c:pt>
                <c:pt idx="1">
                  <c:v>Podiatry</c:v>
                </c:pt>
                <c:pt idx="2">
                  <c:v>OBGYN</c:v>
                </c:pt>
                <c:pt idx="3">
                  <c:v>General</c:v>
                </c:pt>
                <c:pt idx="4">
                  <c:v>Orthopedics</c:v>
                </c:pt>
                <c:pt idx="5">
                  <c:v>Vascular</c:v>
                </c:pt>
                <c:pt idx="6">
                  <c:v>ENT</c:v>
                </c:pt>
                <c:pt idx="7">
                  <c:v>Plastic</c:v>
                </c:pt>
                <c:pt idx="8">
                  <c:v>Pediatrics</c:v>
                </c:pt>
                <c:pt idx="9">
                  <c:v>Ophthalmology</c:v>
                </c:pt>
              </c:strCache>
            </c:strRef>
          </c:cat>
          <c:val>
            <c:numRef>
              <c:f>Sheet3!$L$58:$L$67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AE-F04D-912C-2F5D3E5A5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9026335"/>
        <c:axId val="1939589743"/>
      </c:lineChart>
      <c:catAx>
        <c:axId val="193902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589743"/>
        <c:crosses val="autoZero"/>
        <c:auto val="1"/>
        <c:lblAlgn val="ctr"/>
        <c:lblOffset val="100"/>
        <c:noMultiLvlLbl val="0"/>
      </c:catAx>
      <c:valAx>
        <c:axId val="193958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026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F40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Sheet1!$Y$61:$Y$63</c:f>
              <c:strCache>
                <c:ptCount val="3"/>
                <c:pt idx="0">
                  <c:v>Prior Surgery Ended Late</c:v>
                </c:pt>
                <c:pt idx="1">
                  <c:v>First Surgery of the Day</c:v>
                </c:pt>
                <c:pt idx="2">
                  <c:v>Prior Surgery Ended On Time</c:v>
                </c:pt>
              </c:strCache>
            </c:strRef>
          </c:cat>
          <c:val>
            <c:numRef>
              <c:f>Sheet1!$Z$61:$Z$63</c:f>
              <c:numCache>
                <c:formatCode>0</c:formatCode>
                <c:ptCount val="3"/>
                <c:pt idx="0">
                  <c:v>33.001244</c:v>
                </c:pt>
                <c:pt idx="1">
                  <c:v>28.885081</c:v>
                </c:pt>
                <c:pt idx="2">
                  <c:v>24.486702000000001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60-1842-AC69-E39C5E808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axId val="811215936"/>
        <c:axId val="799755504"/>
      </c:barChart>
      <c:catAx>
        <c:axId val="81121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755504"/>
        <c:crosses val="autoZero"/>
        <c:auto val="1"/>
        <c:lblAlgn val="ctr"/>
        <c:lblOffset val="100"/>
        <c:noMultiLvlLbl val="0"/>
      </c:catAx>
      <c:valAx>
        <c:axId val="79975550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Turn Around Time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crossAx val="81121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EB6C-016B-9FD6-EECE-027605E4F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0832B-8BDF-97E3-3E70-A12A1A8F7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557D5-705F-7130-AC28-7AF30C11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FC1F-F3AA-E018-3228-5DA23A50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86D3-03E0-D012-8B53-30A51642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2586-BF17-97F3-C848-11BF4D21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11243-0319-E910-5745-FE230A856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F9C8-B759-255C-9F53-95F62489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0625-9214-E629-0629-ECDBE29B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9FCCE-F2AF-F43D-70C2-9E1053A2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90CA7-8C9A-2356-D4A7-7CAFEA964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E8444-0A63-FD18-B93F-DCB15700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BC38-7B31-4BA4-791A-770BB44D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0E8C6-FE73-6A93-FEBC-4EA6D692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3851-A941-8F25-E7FF-5B8DDF5D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B2D0-AF1A-6351-44C8-57051300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6A34-5C57-C2ED-1ED7-CB585078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F84A-DCB7-43D5-4BAF-6A88D483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C2DA-BB9B-689C-D292-28714441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29FF-88A6-CA26-5455-36B1A99A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5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657A-8D26-D450-4D65-4F3EE8E2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4B8C8-BAF6-5B90-7C05-88BAD6C8B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35C1-6389-53A3-C13F-913BC846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596A-04C6-9B34-B159-CBD46C2D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BF01D-115A-FF4E-DE64-C97CA48D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5BDB-8B26-F209-6357-CDEE5A60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D1CC-BBC4-08F7-80DA-2958C018C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9736A-18C7-BB38-3808-5C7CEA6AA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F84E-97EB-4D67-20EC-8B4B4D9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24923-E677-0583-11F8-2B6E5BA7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77C8F-62E1-FD3F-25BF-34077F82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8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6832-E288-AEF6-AE97-E0764DEA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0267-8704-E901-15F9-130FBD6C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AB29B-3648-2726-7FA6-04919B76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1774B-3A4F-43B2-80E2-59BE44661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FCB5D-9DBD-2463-3CE3-4B5397DB0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8693B-33FA-7C92-B50B-C9D1A4A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09C76-5B0E-4C8A-A381-429AEB07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593F0-C571-3BCB-D6C7-E44CC9DD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B4DC-12EF-A1F2-4A1E-88D04998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B26F5-4047-A1CF-9E48-91248A90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4E337-0D3E-7BE9-BDBA-BD2631BF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98404-96E9-16E4-2446-7656FBC4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3A8EE-96EE-003A-6585-5C8DA539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DE31F-D3D6-034C-05A6-843F4516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CA8FF-C4EF-6C88-A7DD-D0BFC396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3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796A-F792-513E-71D5-61E7EF67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C2FA-E32F-7E67-B316-D1E22063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0BCD6-9E81-DA65-96FA-FE422C52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47194-5423-7746-C115-EAE77733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F3894-0DB0-DD59-03C7-32B402CD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4C2E-451A-836B-DF0F-16D7ECE0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D412-8B78-AE35-26B8-6D7D2F41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B8336-DB71-879D-2974-F041C932B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E4AAD-6913-36BF-6FDD-6DAB541B4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A989C-3231-4131-C01A-04E251E5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D77AF-0F8E-CB2B-1E52-31832595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3028-5B92-D1EF-8B31-70904129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ECB25-7636-2710-306F-DA6E47DD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D18C4-B5D0-37D4-3777-6FDCA245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8B87-1BF3-DC97-07E5-0485A4889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591A-DF75-F547-8D95-A230EA6DB0EC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7963F-7C60-9444-3356-236A388F7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2A521-93EB-F830-612F-C6FC11AC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1AAF7-ACC0-894E-A3EA-955E8E66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513C-7577-B41D-CE37-DF4F11F80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Eleanor Health</a:t>
            </a:r>
            <a:br>
              <a:rPr lang="en-US" dirty="0"/>
            </a:br>
            <a:r>
              <a:rPr lang="en-US" b="1" dirty="0"/>
              <a:t>Take Home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457BD-75DE-393E-7E69-F6D808EF4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Kelly Bergen</a:t>
            </a:r>
          </a:p>
          <a:p>
            <a:r>
              <a:rPr lang="en-US" dirty="0"/>
              <a:t>Jan 2024</a:t>
            </a:r>
          </a:p>
        </p:txBody>
      </p:sp>
    </p:spTree>
    <p:extLst>
      <p:ext uri="{BB962C8B-B14F-4D97-AF65-F5344CB8AC3E}">
        <p14:creationId xmlns:p14="http://schemas.microsoft.com/office/powerpoint/2010/main" val="222811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8205-064D-BE8A-4A78-1C515D17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+mn-lt"/>
              </a:rPr>
              <a:t>OR Schedule Adherence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8C07-9668-96D9-1BB1-974216979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285"/>
            <a:ext cx="5257800" cy="2661009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In Q1-2022, Surgeries ran an average of 38 min late, varying by service from 75 min late (Orthopedics) to 12 min early (Ophthalmology).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</a:rPr>
              <a:t>Excluding Ophthalmology*: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89% of surgical cases ran &gt;5 min past their scheduled end time. 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Once a case ran over, all subsequent surgeries in the same OR on the same day  were also &gt;5 min late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E1248-1082-2556-0820-DA25E8361ECB}"/>
              </a:ext>
            </a:extLst>
          </p:cNvPr>
          <p:cNvSpPr txBox="1"/>
          <p:nvPr/>
        </p:nvSpPr>
        <p:spPr>
          <a:xfrm>
            <a:off x="838200" y="4347511"/>
            <a:ext cx="4861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As a result of surgeries running late, ORs don’t wheel out their last patient until 76 min after the last surgery is scheduled to end (on avg)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This varies up to over 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hrs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depending on the suite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5A2E943-2FCD-674A-91B5-39A820A50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213280"/>
              </p:ext>
            </p:extLst>
          </p:nvPr>
        </p:nvGraphicFramePr>
        <p:xfrm>
          <a:off x="6557854" y="733872"/>
          <a:ext cx="5257800" cy="3267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5AA5D2-BB88-CF6A-ED48-7419614C8EAC}"/>
              </a:ext>
            </a:extLst>
          </p:cNvPr>
          <p:cNvSpPr txBox="1"/>
          <p:nvPr/>
        </p:nvSpPr>
        <p:spPr>
          <a:xfrm>
            <a:off x="11076422" y="5086174"/>
            <a:ext cx="55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F40AE"/>
                </a:solidFill>
              </a:rPr>
              <a:t>Avg.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DDFAD-E650-1EAB-3CEC-57F58B34D9ED}"/>
              </a:ext>
            </a:extLst>
          </p:cNvPr>
          <p:cNvSpPr txBox="1"/>
          <p:nvPr/>
        </p:nvSpPr>
        <p:spPr>
          <a:xfrm>
            <a:off x="376346" y="6416058"/>
            <a:ext cx="7026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*Ophthalmology excluded from remaining analysis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833C83-5911-00EF-5836-42DB25AFB0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430602"/>
              </p:ext>
            </p:extLst>
          </p:nvPr>
        </p:nvGraphicFramePr>
        <p:xfrm>
          <a:off x="6557854" y="3853074"/>
          <a:ext cx="49149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41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618F19-A73C-3366-A8C6-D198C0DC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4308"/>
            <a:ext cx="10358480" cy="99933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OR Schedule Adherence Improvement Area: </a:t>
            </a:r>
            <a:r>
              <a:rPr lang="en-US" sz="3600" b="1" dirty="0">
                <a:latin typeface="+mn-lt"/>
              </a:rPr>
              <a:t>Booked Times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595FFF7-55E7-8522-4AF6-9A99706C9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679666"/>
              </p:ext>
            </p:extLst>
          </p:nvPr>
        </p:nvGraphicFramePr>
        <p:xfrm>
          <a:off x="5348886" y="1523206"/>
          <a:ext cx="6374626" cy="28746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9666">
                  <a:extLst>
                    <a:ext uri="{9D8B030D-6E8A-4147-A177-3AD203B41FA5}">
                      <a16:colId xmlns:a16="http://schemas.microsoft.com/office/drawing/2014/main" val="252107556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2032138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993836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25032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1913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CPT Code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Booked Min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Avg In Room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Avg Min over Booked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77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28110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Partial ostectomy, fifth metatarsal head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42.00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801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28055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Neurectomy, intrinsic musculature of foot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24.00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4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28285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Correction, hammertoe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23.50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07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27445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Arthroplasty, knee, hinge prothesis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23.09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78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27130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Arthroplasty, hip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18.00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45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36901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AV fistula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17.32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6636148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770C52-006E-B6FB-A2D6-A38BF90EE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23206"/>
            <a:ext cx="4333461" cy="3811588"/>
          </a:xfrm>
        </p:spPr>
        <p:txBody>
          <a:bodyPr/>
          <a:lstStyle/>
          <a:p>
            <a:r>
              <a:rPr lang="en-US" sz="1800" b="0" dirty="0"/>
              <a:t>Only 56% of surgeries are are completed within 10 min of their booked time. </a:t>
            </a:r>
          </a:p>
          <a:p>
            <a:endParaRPr lang="en-US" sz="1800" dirty="0"/>
          </a:p>
          <a:p>
            <a:r>
              <a:rPr lang="en-US" sz="1800" b="0" dirty="0"/>
              <a:t>Increasing booked times on the 6 procedures with the biggest discrepancy would increase the number of surgeries completed within 10 min to 62%.</a:t>
            </a:r>
          </a:p>
          <a:p>
            <a:endParaRPr lang="en-US" dirty="0"/>
          </a:p>
        </p:txBody>
      </p:sp>
      <p:graphicFrame>
        <p:nvGraphicFramePr>
          <p:cNvPr id="11" name="Content Placeholder 30">
            <a:extLst>
              <a:ext uri="{FF2B5EF4-FFF2-40B4-BE49-F238E27FC236}">
                <a16:creationId xmlns:a16="http://schemas.microsoft.com/office/drawing/2014/main" id="{4000BCA4-C4BF-5024-519E-4C2C43054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606291"/>
              </p:ext>
            </p:extLst>
          </p:nvPr>
        </p:nvGraphicFramePr>
        <p:xfrm>
          <a:off x="839787" y="4012885"/>
          <a:ext cx="3932237" cy="2643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0E3A027-B99A-2BCF-9318-7E09109A24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675078"/>
              </p:ext>
            </p:extLst>
          </p:nvPr>
        </p:nvGraphicFramePr>
        <p:xfrm>
          <a:off x="5348886" y="4397850"/>
          <a:ext cx="6374626" cy="2295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090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D818-FFF3-2276-B775-684FBCC8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+mn-lt"/>
              </a:rPr>
              <a:t>OR Schedule Adherence Improvement Area: </a:t>
            </a:r>
            <a:r>
              <a:rPr lang="en-US" sz="2900" b="1" dirty="0">
                <a:latin typeface="+mn-lt"/>
              </a:rPr>
              <a:t>Turn Around Times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8B3ED49-CFE1-68D8-8827-AF21C7CE8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000" b="0" dirty="0"/>
              <a:t>The standard time between scheduled surgeries is 15 min. Most Services require &gt;30min. </a:t>
            </a:r>
            <a:endParaRPr lang="en-US" sz="2000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7363246D-9526-D436-81AB-1F38D259A2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256233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BA24D29-9AB4-50D4-CFEB-5F59A33F8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6825" y="1681163"/>
            <a:ext cx="5183188" cy="82391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b="0" dirty="0"/>
              <a:t>When the prior procedure runs late, the turn around time increases an average of 8 min per surgery. </a:t>
            </a:r>
          </a:p>
        </p:txBody>
      </p:sp>
      <p:graphicFrame>
        <p:nvGraphicFramePr>
          <p:cNvPr id="42" name="Content Placeholder 41">
            <a:extLst>
              <a:ext uri="{FF2B5EF4-FFF2-40B4-BE49-F238E27FC236}">
                <a16:creationId xmlns:a16="http://schemas.microsoft.com/office/drawing/2014/main" id="{25DB100E-54F0-0D05-F3D6-E1CBB78BE31D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767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8205-064D-BE8A-4A78-1C515D17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Recommendations</a:t>
            </a:r>
            <a:endParaRPr lang="en-US" sz="36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6747FC-23B6-7A3B-9369-B0E425E5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874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Immediate:</a:t>
            </a:r>
          </a:p>
          <a:p>
            <a:r>
              <a:rPr lang="en-US" dirty="0"/>
              <a:t>Increase the time between anticipated wheel out and the next surgery scheduled wheel in from 15 min to 30 min</a:t>
            </a:r>
          </a:p>
          <a:p>
            <a:r>
              <a:rPr lang="en-US" dirty="0"/>
              <a:t>Monitor and adjust the booked time for CPT Codes that regularly run late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Next Steps:</a:t>
            </a:r>
          </a:p>
          <a:p>
            <a:r>
              <a:rPr lang="en-US" dirty="0"/>
              <a:t>Evaluate whether there are specific patient characteristics that impact surgeries running late (ex. age, comorbidities)</a:t>
            </a:r>
          </a:p>
          <a:p>
            <a:r>
              <a:rPr lang="en-US" dirty="0"/>
              <a:t>Assess training opportunities for staff. Particularly if the OR techs and EVS staff vary significantly in the time it takes to clean and prep between cases</a:t>
            </a:r>
          </a:p>
        </p:txBody>
      </p:sp>
    </p:spTree>
    <p:extLst>
      <p:ext uri="{BB962C8B-B14F-4D97-AF65-F5344CB8AC3E}">
        <p14:creationId xmlns:p14="http://schemas.microsoft.com/office/powerpoint/2010/main" val="310919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7FCD-1BD6-12AD-4927-E78E1113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70D-4271-6A2B-3446-975907EB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Ophthalmology exclusion rationale – Ophthalmology only performs cataract removal, which is a substantially shorter (avg 36 min) procedure than all other specialties.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As a result, they perform up to 12 procedures a day while regularly finishing on time, or early. </a:t>
            </a:r>
          </a:p>
          <a:p>
            <a:r>
              <a:rPr lang="en-US" b="1" dirty="0"/>
              <a:t>Late Time: </a:t>
            </a:r>
            <a:r>
              <a:rPr lang="en-US" dirty="0"/>
              <a:t>Time from when the procedure was supposed to end (OR Scheduled + Booked Time) to when it actually ended (Wheels Out). </a:t>
            </a:r>
          </a:p>
          <a:p>
            <a:r>
              <a:rPr lang="en-US" b="1" dirty="0"/>
              <a:t>Ended Late: </a:t>
            </a:r>
            <a:r>
              <a:rPr lang="en-US" dirty="0"/>
              <a:t>Surgeries with Late Time &gt; 5 min</a:t>
            </a:r>
          </a:p>
          <a:p>
            <a:r>
              <a:rPr lang="en-US" b="1" dirty="0"/>
              <a:t>Turn Around Time: </a:t>
            </a:r>
            <a:r>
              <a:rPr lang="en-US" dirty="0"/>
              <a:t>Time from wheels out to next surgery wheels in.</a:t>
            </a:r>
          </a:p>
          <a:p>
            <a:r>
              <a:rPr lang="en-US" b="1" dirty="0"/>
              <a:t>Scheduled Turn Around Time: </a:t>
            </a:r>
            <a:r>
              <a:rPr lang="en-US" dirty="0"/>
              <a:t>Time from OR Scheduled + Booked Time to next surgery OR Scheduled.</a:t>
            </a:r>
          </a:p>
        </p:txBody>
      </p:sp>
    </p:spTree>
    <p:extLst>
      <p:ext uri="{BB962C8B-B14F-4D97-AF65-F5344CB8AC3E}">
        <p14:creationId xmlns:p14="http://schemas.microsoft.com/office/powerpoint/2010/main" val="35281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{A855A9DE-9199-144D-A65B-6ADC471FCB41}tf10001063</Template>
  <TotalTime>1761</TotalTime>
  <Words>529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Eleanor Health Take Home Assessment</vt:lpstr>
      <vt:lpstr>OR Schedule Adherence</vt:lpstr>
      <vt:lpstr>OR Schedule Adherence Improvement Area: Booked Times</vt:lpstr>
      <vt:lpstr>OR Schedule Adherence Improvement Area: Turn Around Times</vt:lpstr>
      <vt:lpstr>Recommendations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Bergen</dc:creator>
  <cp:lastModifiedBy>Kelly Bergen</cp:lastModifiedBy>
  <cp:revision>2</cp:revision>
  <dcterms:created xsi:type="dcterms:W3CDTF">2024-01-05T21:20:31Z</dcterms:created>
  <dcterms:modified xsi:type="dcterms:W3CDTF">2024-01-07T02:42:04Z</dcterms:modified>
</cp:coreProperties>
</file>