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</p:sldMasterIdLst>
  <p:sldIdLst>
    <p:sldId id="256" r:id="rId2"/>
    <p:sldId id="257" r:id="rId3"/>
  </p:sldIdLst>
  <p:sldSz cx="15119350" cy="2138362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40" y="-3354"/>
      </p:cViewPr>
      <p:guideLst>
        <p:guide orient="horz" pos="6735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89919" y="3499590"/>
            <a:ext cx="11339513" cy="7444669"/>
          </a:xfrm>
        </p:spPr>
        <p:txBody>
          <a:bodyPr anchor="b"/>
          <a:lstStyle>
            <a:lvl1pPr algn="ctr">
              <a:defRPr sz="744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2976"/>
            </a:lvl1pPr>
            <a:lvl2pPr marL="566974" indent="0" algn="ctr">
              <a:buNone/>
              <a:defRPr sz="2480"/>
            </a:lvl2pPr>
            <a:lvl3pPr marL="1133947" indent="0" algn="ctr">
              <a:buNone/>
              <a:defRPr sz="2232"/>
            </a:lvl3pPr>
            <a:lvl4pPr marL="1700921" indent="0" algn="ctr">
              <a:buNone/>
              <a:defRPr sz="1984"/>
            </a:lvl4pPr>
            <a:lvl5pPr marL="2267895" indent="0" algn="ctr">
              <a:buNone/>
              <a:defRPr sz="1984"/>
            </a:lvl5pPr>
            <a:lvl6pPr marL="2834869" indent="0" algn="ctr">
              <a:buNone/>
              <a:defRPr sz="1984"/>
            </a:lvl6pPr>
            <a:lvl7pPr marL="3401842" indent="0" algn="ctr">
              <a:buNone/>
              <a:defRPr sz="1984"/>
            </a:lvl7pPr>
            <a:lvl8pPr marL="3968816" indent="0" algn="ctr">
              <a:buNone/>
              <a:defRPr sz="1984"/>
            </a:lvl8pPr>
            <a:lvl9pPr marL="4535790" indent="0" algn="ctr">
              <a:buNone/>
              <a:defRPr sz="1984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95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03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819785" y="1138480"/>
            <a:ext cx="3260110" cy="1812163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39455" y="1138480"/>
            <a:ext cx="9591338" cy="1812163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63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28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31581" y="5331060"/>
            <a:ext cx="13040439" cy="8894992"/>
          </a:xfrm>
        </p:spPr>
        <p:txBody>
          <a:bodyPr anchor="b"/>
          <a:lstStyle>
            <a:lvl1pPr>
              <a:defRPr sz="744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31581" y="14310202"/>
            <a:ext cx="13040439" cy="4677666"/>
          </a:xfrm>
        </p:spPr>
        <p:txBody>
          <a:bodyPr/>
          <a:lstStyle>
            <a:lvl1pPr marL="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1pPr>
            <a:lvl2pPr marL="566974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2pPr>
            <a:lvl3pPr marL="1133947" indent="0">
              <a:buNone/>
              <a:defRPr sz="2232">
                <a:solidFill>
                  <a:schemeClr val="tx1">
                    <a:tint val="75000"/>
                  </a:schemeClr>
                </a:solidFill>
              </a:defRPr>
            </a:lvl3pPr>
            <a:lvl4pPr marL="1700921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4pPr>
            <a:lvl5pPr marL="226789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5pPr>
            <a:lvl6pPr marL="2834869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6pPr>
            <a:lvl7pPr marL="340184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7pPr>
            <a:lvl8pPr marL="3968816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8pPr>
            <a:lvl9pPr marL="453579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61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43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1425" y="1138482"/>
            <a:ext cx="13040439" cy="413317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1425" y="5241960"/>
            <a:ext cx="6396193" cy="2569003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974" indent="0">
              <a:buNone/>
              <a:defRPr sz="2480" b="1"/>
            </a:lvl2pPr>
            <a:lvl3pPr marL="1133947" indent="0">
              <a:buNone/>
              <a:defRPr sz="2232" b="1"/>
            </a:lvl3pPr>
            <a:lvl4pPr marL="1700921" indent="0">
              <a:buNone/>
              <a:defRPr sz="1984" b="1"/>
            </a:lvl4pPr>
            <a:lvl5pPr marL="2267895" indent="0">
              <a:buNone/>
              <a:defRPr sz="1984" b="1"/>
            </a:lvl5pPr>
            <a:lvl6pPr marL="2834869" indent="0">
              <a:buNone/>
              <a:defRPr sz="1984" b="1"/>
            </a:lvl6pPr>
            <a:lvl7pPr marL="3401842" indent="0">
              <a:buNone/>
              <a:defRPr sz="1984" b="1"/>
            </a:lvl7pPr>
            <a:lvl8pPr marL="3968816" indent="0">
              <a:buNone/>
              <a:defRPr sz="1984" b="1"/>
            </a:lvl8pPr>
            <a:lvl9pPr marL="4535790" indent="0">
              <a:buNone/>
              <a:defRPr sz="1984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1425" y="7810963"/>
            <a:ext cx="6396193" cy="1148875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7654171" y="5241960"/>
            <a:ext cx="6427693" cy="2569003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974" indent="0">
              <a:buNone/>
              <a:defRPr sz="2480" b="1"/>
            </a:lvl2pPr>
            <a:lvl3pPr marL="1133947" indent="0">
              <a:buNone/>
              <a:defRPr sz="2232" b="1"/>
            </a:lvl3pPr>
            <a:lvl4pPr marL="1700921" indent="0">
              <a:buNone/>
              <a:defRPr sz="1984" b="1"/>
            </a:lvl4pPr>
            <a:lvl5pPr marL="2267895" indent="0">
              <a:buNone/>
              <a:defRPr sz="1984" b="1"/>
            </a:lvl5pPr>
            <a:lvl6pPr marL="2834869" indent="0">
              <a:buNone/>
              <a:defRPr sz="1984" b="1"/>
            </a:lvl6pPr>
            <a:lvl7pPr marL="3401842" indent="0">
              <a:buNone/>
              <a:defRPr sz="1984" b="1"/>
            </a:lvl7pPr>
            <a:lvl8pPr marL="3968816" indent="0">
              <a:buNone/>
              <a:defRPr sz="1984" b="1"/>
            </a:lvl8pPr>
            <a:lvl9pPr marL="4535790" indent="0">
              <a:buNone/>
              <a:defRPr sz="1984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7654171" y="7810963"/>
            <a:ext cx="6427693" cy="1148875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17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reeform 11"/>
          <p:cNvSpPr/>
          <p:nvPr userDrawn="1"/>
        </p:nvSpPr>
        <p:spPr bwMode="auto">
          <a:xfrm flipV="1">
            <a:off x="96" y="2217544"/>
            <a:ext cx="2246004" cy="1583988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97948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8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3" cy="4989513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27693" y="3078847"/>
            <a:ext cx="7654171" cy="15196234"/>
          </a:xfrm>
        </p:spPr>
        <p:txBody>
          <a:bodyPr/>
          <a:lstStyle>
            <a:lvl1pPr>
              <a:defRPr sz="3968"/>
            </a:lvl1pPr>
            <a:lvl2pPr>
              <a:defRPr sz="3472"/>
            </a:lvl2pPr>
            <a:lvl3pPr>
              <a:defRPr sz="2976"/>
            </a:lvl3pPr>
            <a:lvl4pPr>
              <a:defRPr sz="2480"/>
            </a:lvl4pPr>
            <a:lvl5pPr>
              <a:defRPr sz="2480"/>
            </a:lvl5pPr>
            <a:lvl6pPr>
              <a:defRPr sz="2480"/>
            </a:lvl6pPr>
            <a:lvl7pPr>
              <a:defRPr sz="2480"/>
            </a:lvl7pPr>
            <a:lvl8pPr>
              <a:defRPr sz="2480"/>
            </a:lvl8pPr>
            <a:lvl9pPr>
              <a:defRPr sz="248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3" cy="11884743"/>
          </a:xfrm>
        </p:spPr>
        <p:txBody>
          <a:bodyPr/>
          <a:lstStyle>
            <a:lvl1pPr marL="0" indent="0">
              <a:buNone/>
              <a:defRPr sz="1984"/>
            </a:lvl1pPr>
            <a:lvl2pPr marL="566974" indent="0">
              <a:buNone/>
              <a:defRPr sz="1736"/>
            </a:lvl2pPr>
            <a:lvl3pPr marL="1133947" indent="0">
              <a:buNone/>
              <a:defRPr sz="1488"/>
            </a:lvl3pPr>
            <a:lvl4pPr marL="1700921" indent="0">
              <a:buNone/>
              <a:defRPr sz="1240"/>
            </a:lvl4pPr>
            <a:lvl5pPr marL="2267895" indent="0">
              <a:buNone/>
              <a:defRPr sz="1240"/>
            </a:lvl5pPr>
            <a:lvl6pPr marL="2834869" indent="0">
              <a:buNone/>
              <a:defRPr sz="1240"/>
            </a:lvl6pPr>
            <a:lvl7pPr marL="3401842" indent="0">
              <a:buNone/>
              <a:defRPr sz="1240"/>
            </a:lvl7pPr>
            <a:lvl8pPr marL="3968816" indent="0">
              <a:buNone/>
              <a:defRPr sz="1240"/>
            </a:lvl8pPr>
            <a:lvl9pPr marL="4535790" indent="0">
              <a:buNone/>
              <a:defRPr sz="124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15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3" cy="4989513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427693" y="3078847"/>
            <a:ext cx="7654171" cy="15196234"/>
          </a:xfrm>
        </p:spPr>
        <p:txBody>
          <a:bodyPr/>
          <a:lstStyle>
            <a:lvl1pPr marL="0" indent="0">
              <a:buNone/>
              <a:defRPr sz="3968"/>
            </a:lvl1pPr>
            <a:lvl2pPr marL="566974" indent="0">
              <a:buNone/>
              <a:defRPr sz="3472"/>
            </a:lvl2pPr>
            <a:lvl3pPr marL="1133947" indent="0">
              <a:buNone/>
              <a:defRPr sz="2976"/>
            </a:lvl3pPr>
            <a:lvl4pPr marL="1700921" indent="0">
              <a:buNone/>
              <a:defRPr sz="2480"/>
            </a:lvl4pPr>
            <a:lvl5pPr marL="2267895" indent="0">
              <a:buNone/>
              <a:defRPr sz="2480"/>
            </a:lvl5pPr>
            <a:lvl6pPr marL="2834869" indent="0">
              <a:buNone/>
              <a:defRPr sz="2480"/>
            </a:lvl6pPr>
            <a:lvl7pPr marL="3401842" indent="0">
              <a:buNone/>
              <a:defRPr sz="2480"/>
            </a:lvl7pPr>
            <a:lvl8pPr marL="3968816" indent="0">
              <a:buNone/>
              <a:defRPr sz="2480"/>
            </a:lvl8pPr>
            <a:lvl9pPr marL="4535790" indent="0">
              <a:buNone/>
              <a:defRPr sz="248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3" cy="11884743"/>
          </a:xfrm>
        </p:spPr>
        <p:txBody>
          <a:bodyPr/>
          <a:lstStyle>
            <a:lvl1pPr marL="0" indent="0">
              <a:buNone/>
              <a:defRPr sz="1984"/>
            </a:lvl1pPr>
            <a:lvl2pPr marL="566974" indent="0">
              <a:buNone/>
              <a:defRPr sz="1736"/>
            </a:lvl2pPr>
            <a:lvl3pPr marL="1133947" indent="0">
              <a:buNone/>
              <a:defRPr sz="1488"/>
            </a:lvl3pPr>
            <a:lvl4pPr marL="1700921" indent="0">
              <a:buNone/>
              <a:defRPr sz="1240"/>
            </a:lvl4pPr>
            <a:lvl5pPr marL="2267895" indent="0">
              <a:buNone/>
              <a:defRPr sz="1240"/>
            </a:lvl5pPr>
            <a:lvl6pPr marL="2834869" indent="0">
              <a:buNone/>
              <a:defRPr sz="1240"/>
            </a:lvl6pPr>
            <a:lvl7pPr marL="3401842" indent="0">
              <a:buNone/>
              <a:defRPr sz="1240"/>
            </a:lvl7pPr>
            <a:lvl8pPr marL="3968816" indent="0">
              <a:buNone/>
              <a:defRPr sz="1240"/>
            </a:lvl8pPr>
            <a:lvl9pPr marL="4535790" indent="0">
              <a:buNone/>
              <a:defRPr sz="124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61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39456" y="1138482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39455" y="19819454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008285" y="19819454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4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99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</p:sldLayoutIdLst>
  <p:txStyles>
    <p:titleStyle>
      <a:lvl1pPr algn="l" defTabSz="1133947" rtl="0" eaLnBrk="1" latinLnBrk="0" hangingPunct="1">
        <a:lnSpc>
          <a:spcPct val="90000"/>
        </a:lnSpc>
        <a:spcBef>
          <a:spcPct val="0"/>
        </a:spcBef>
        <a:buNone/>
        <a:defRPr sz="54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87" indent="-283487" algn="l" defTabSz="1133947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3472" kern="1200">
          <a:solidFill>
            <a:schemeClr val="tx1"/>
          </a:solidFill>
          <a:latin typeface="+mn-lt"/>
          <a:ea typeface="+mn-ea"/>
          <a:cs typeface="+mn-cs"/>
        </a:defRPr>
      </a:lvl1pPr>
      <a:lvl2pPr marL="850461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417434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984408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551382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3118355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685329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4252303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819277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1pPr>
      <a:lvl2pPr marL="566974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2pPr>
      <a:lvl3pPr marL="1133947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3pPr>
      <a:lvl4pPr marL="1700921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267895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2834869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401842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3968816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535790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041424" y="1826002"/>
            <a:ext cx="13040439" cy="2569003"/>
          </a:xfrm>
        </p:spPr>
        <p:txBody>
          <a:bodyPr/>
          <a:lstStyle/>
          <a:p>
            <a:r>
              <a:rPr lang="en-GB" dirty="0" smtClean="0"/>
              <a:t>Conception and realization of a distributed and automated computer vision pipeline</a:t>
            </a:r>
            <a:endParaRPr lang="en-GB" dirty="0"/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224"/>
            <a:ext cx="4210050" cy="1662970"/>
          </a:xfrm>
        </p:spPr>
      </p:pic>
      <p:sp>
        <p:nvSpPr>
          <p:cNvPr id="15" name="Rechteck 14"/>
          <p:cNvSpPr/>
          <p:nvPr/>
        </p:nvSpPr>
        <p:spPr>
          <a:xfrm>
            <a:off x="1041423" y="3875821"/>
            <a:ext cx="13040439" cy="2441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Inhaltsplatzhalter 3"/>
          <p:cNvSpPr txBox="1">
            <a:spLocks/>
          </p:cNvSpPr>
          <p:nvPr/>
        </p:nvSpPr>
        <p:spPr>
          <a:xfrm>
            <a:off x="1041422" y="4395006"/>
            <a:ext cx="6706914" cy="44667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83487" indent="-283487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Char char="•"/>
              <a:defRPr sz="34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0461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17434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4408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1382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18355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85329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2303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19277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/>
              <a:t>Project Context</a:t>
            </a:r>
          </a:p>
          <a:p>
            <a:pPr marL="457200" indent="-457200"/>
            <a:r>
              <a:rPr lang="en-GB" dirty="0" smtClean="0"/>
              <a:t>Detecting vehicles in video footage using Computer Vision and Artificial Intelligence</a:t>
            </a:r>
          </a:p>
          <a:p>
            <a:pPr marL="457200" indent="-457200"/>
            <a:r>
              <a:rPr lang="en-GB" dirty="0" smtClean="0"/>
              <a:t>Tracking vehicles throughout the video to determine speed, size, acceleration, class, position</a:t>
            </a:r>
            <a:r>
              <a:rPr lang="en-GB" dirty="0"/>
              <a:t> </a:t>
            </a:r>
            <a:r>
              <a:rPr lang="en-GB" dirty="0" smtClean="0"/>
              <a:t>and lane changes</a:t>
            </a:r>
          </a:p>
          <a:p>
            <a:pPr marL="457200" indent="-457200"/>
            <a:r>
              <a:rPr lang="en-GB" dirty="0" smtClean="0"/>
              <a:t>Export data for further traffic flow analysis (in other projects or for the customer)</a:t>
            </a:r>
            <a:endParaRPr lang="en-GB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Main Goal</a:t>
            </a:r>
            <a:endParaRPr lang="en-GB" dirty="0" smtClean="0"/>
          </a:p>
          <a:p>
            <a:pPr marL="457200" indent="-457200"/>
            <a:r>
              <a:rPr lang="en-GB" dirty="0" smtClean="0"/>
              <a:t>Automate manual workflow that distributes the workload onto servers and collects the data</a:t>
            </a:r>
            <a:endParaRPr lang="en-GB" dirty="0"/>
          </a:p>
        </p:txBody>
      </p:sp>
      <p:sp>
        <p:nvSpPr>
          <p:cNvPr id="23" name="Inhaltsplatzhalter 3"/>
          <p:cNvSpPr txBox="1">
            <a:spLocks/>
          </p:cNvSpPr>
          <p:nvPr/>
        </p:nvSpPr>
        <p:spPr>
          <a:xfrm>
            <a:off x="8286750" y="8861727"/>
            <a:ext cx="6211084" cy="52992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83487" indent="-283487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Char char="•"/>
              <a:defRPr sz="34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0461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17434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4408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1382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18355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85329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2303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19277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Further </a:t>
            </a:r>
            <a:r>
              <a:rPr lang="en-GB" b="1" dirty="0" smtClean="0"/>
              <a:t>Requirements </a:t>
            </a:r>
            <a:r>
              <a:rPr lang="en-GB" b="1" dirty="0"/>
              <a:t>and </a:t>
            </a:r>
            <a:r>
              <a:rPr lang="en-GB" b="1" dirty="0" smtClean="0"/>
              <a:t>Objectives</a:t>
            </a:r>
          </a:p>
          <a:p>
            <a:pPr marL="457200" indent="-457200"/>
            <a:r>
              <a:rPr lang="en-GB" dirty="0" smtClean="0"/>
              <a:t>Handle large files (4k video footage) </a:t>
            </a:r>
            <a:r>
              <a:rPr lang="en-GB" dirty="0"/>
              <a:t>and multiple projects</a:t>
            </a:r>
            <a:endParaRPr lang="en-GB" dirty="0" smtClean="0"/>
          </a:p>
          <a:p>
            <a:pPr marL="457200" indent="-457200"/>
            <a:r>
              <a:rPr lang="en-GB" dirty="0" smtClean="0"/>
              <a:t>Representation as multi-stage pipeline that can be paused at any stage and investigated, to re-do stages with optimized parameters</a:t>
            </a:r>
          </a:p>
          <a:p>
            <a:pPr marL="457200" indent="-457200"/>
            <a:r>
              <a:rPr lang="en-GB" dirty="0" smtClean="0"/>
              <a:t>Consider specific hardware requirements for CV and AI for each pipeline stage</a:t>
            </a:r>
          </a:p>
          <a:p>
            <a:pPr marL="457200" indent="-457200"/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Architecture, Design and Technologies</a:t>
            </a:r>
            <a:endParaRPr lang="en-GB" b="1" dirty="0"/>
          </a:p>
          <a:p>
            <a:pPr marL="457200" indent="-457200"/>
            <a:r>
              <a:rPr lang="en-GB" u="sng" dirty="0"/>
              <a:t>Decentralized</a:t>
            </a:r>
            <a:r>
              <a:rPr lang="en-GB" dirty="0"/>
              <a:t> </a:t>
            </a:r>
            <a:r>
              <a:rPr lang="en-GB" dirty="0" smtClean="0"/>
              <a:t>decision making</a:t>
            </a:r>
          </a:p>
          <a:p>
            <a:pPr marL="457200" indent="-457200"/>
            <a:r>
              <a:rPr lang="en-GB" u="sng" dirty="0" smtClean="0"/>
              <a:t>Resilient</a:t>
            </a:r>
            <a:r>
              <a:rPr lang="en-GB" dirty="0" smtClean="0"/>
              <a:t> against node failures</a:t>
            </a:r>
          </a:p>
          <a:p>
            <a:pPr marL="457200" indent="-457200"/>
            <a:r>
              <a:rPr lang="en-GB" dirty="0" smtClean="0"/>
              <a:t>Shared network </a:t>
            </a:r>
            <a:r>
              <a:rPr lang="en-GB" dirty="0" err="1" smtClean="0"/>
              <a:t>filesystem</a:t>
            </a:r>
            <a:endParaRPr lang="en-GB" dirty="0"/>
          </a:p>
          <a:p>
            <a:pPr marL="457200" indent="-457200"/>
            <a:r>
              <a:rPr lang="en-GB" dirty="0" smtClean="0"/>
              <a:t>Docker</a:t>
            </a:r>
            <a:endParaRPr lang="en-GB" dirty="0"/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337" y="4391480"/>
            <a:ext cx="5211621" cy="3596753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459" y="5415374"/>
            <a:ext cx="3328403" cy="18722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2388" y="425536"/>
            <a:ext cx="2375447" cy="1163969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3"/>
          <a:stretch/>
        </p:blipFill>
        <p:spPr>
          <a:xfrm>
            <a:off x="957944" y="8861727"/>
            <a:ext cx="6908454" cy="5444425"/>
          </a:xfrm>
          <a:prstGeom prst="rect">
            <a:avLst/>
          </a:prstGeom>
        </p:spPr>
      </p:pic>
      <p:pic>
        <p:nvPicPr>
          <p:cNvPr id="36" name="Inhaltsplatzhalter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1422" y="11564820"/>
            <a:ext cx="580154" cy="772433"/>
          </a:xfrm>
          <a:prstGeom prst="rect">
            <a:avLst/>
          </a:prstGeom>
        </p:spPr>
      </p:pic>
      <p:sp>
        <p:nvSpPr>
          <p:cNvPr id="37" name="Textfeld 36"/>
          <p:cNvSpPr txBox="1"/>
          <p:nvPr/>
        </p:nvSpPr>
        <p:spPr>
          <a:xfrm>
            <a:off x="5623524" y="513449"/>
            <a:ext cx="3876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Supervisor:	</a:t>
            </a:r>
            <a:r>
              <a:rPr lang="en-GB" dirty="0" err="1" smtClean="0"/>
              <a:t>Dr.</a:t>
            </a:r>
            <a:r>
              <a:rPr lang="en-GB" dirty="0" smtClean="0"/>
              <a:t> Paul </a:t>
            </a:r>
            <a:r>
              <a:rPr lang="en-GB" dirty="0" err="1" smtClean="0"/>
              <a:t>Kyberd</a:t>
            </a:r>
            <a:endParaRPr lang="en-GB" dirty="0" smtClean="0"/>
          </a:p>
          <a:p>
            <a:r>
              <a:rPr lang="en-GB" dirty="0" smtClean="0"/>
              <a:t>Student:		Michael Watzko</a:t>
            </a:r>
          </a:p>
          <a:p>
            <a:r>
              <a:rPr lang="en-GB" dirty="0" smtClean="0"/>
              <a:t>Student ID:	1841795</a:t>
            </a:r>
            <a:endParaRPr lang="en-GB" dirty="0"/>
          </a:p>
        </p:txBody>
      </p:sp>
      <p:sp>
        <p:nvSpPr>
          <p:cNvPr id="40" name="Inhaltsplatzhalter 3"/>
          <p:cNvSpPr txBox="1">
            <a:spLocks/>
          </p:cNvSpPr>
          <p:nvPr/>
        </p:nvSpPr>
        <p:spPr>
          <a:xfrm>
            <a:off x="979133" y="16920640"/>
            <a:ext cx="6824977" cy="20498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83487" indent="-283487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Char char="•"/>
              <a:defRPr sz="34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0461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17434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4408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1382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18355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85329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2303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19277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/>
              <a:t>Results</a:t>
            </a:r>
          </a:p>
          <a:p>
            <a:pPr marL="457200" indent="-457200"/>
            <a:r>
              <a:rPr lang="en-GB" dirty="0" smtClean="0"/>
              <a:t>Time savings because of higher hardware utilization due to automatic stage execution</a:t>
            </a:r>
          </a:p>
          <a:p>
            <a:pPr marL="457200" indent="-457200"/>
            <a:r>
              <a:rPr lang="en-GB" dirty="0" smtClean="0"/>
              <a:t>Creation of a distributed and synchronous </a:t>
            </a:r>
            <a:r>
              <a:rPr lang="en-GB" dirty="0" err="1" smtClean="0"/>
              <a:t>EventSystem</a:t>
            </a:r>
            <a:r>
              <a:rPr lang="en-GB" dirty="0" smtClean="0"/>
              <a:t> with timeout based </a:t>
            </a:r>
            <a:r>
              <a:rPr lang="en-GB" dirty="0" err="1" smtClean="0"/>
              <a:t>mutex</a:t>
            </a:r>
            <a:r>
              <a:rPr lang="en-GB" dirty="0" smtClean="0"/>
              <a:t> </a:t>
            </a:r>
            <a:r>
              <a:rPr lang="en-GB" dirty="0" err="1" smtClean="0"/>
              <a:t>ontop</a:t>
            </a:r>
            <a:endParaRPr lang="en-GB" dirty="0"/>
          </a:p>
        </p:txBody>
      </p:sp>
      <p:pic>
        <p:nvPicPr>
          <p:cNvPr id="48" name="Grafik 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0" y="16634950"/>
            <a:ext cx="6386514" cy="3932691"/>
          </a:xfrm>
          <a:prstGeom prst="rect">
            <a:avLst/>
          </a:prstGeom>
        </p:spPr>
      </p:pic>
      <p:pic>
        <p:nvPicPr>
          <p:cNvPr id="49" name="Grafik 4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4" y="19049215"/>
            <a:ext cx="6916248" cy="1518426"/>
          </a:xfrm>
          <a:prstGeom prst="rect">
            <a:avLst/>
          </a:prstGeom>
        </p:spPr>
      </p:pic>
      <p:sp>
        <p:nvSpPr>
          <p:cNvPr id="52" name="Inhaltsplatzhalter 3"/>
          <p:cNvSpPr txBox="1">
            <a:spLocks/>
          </p:cNvSpPr>
          <p:nvPr/>
        </p:nvSpPr>
        <p:spPr>
          <a:xfrm>
            <a:off x="1041422" y="14671096"/>
            <a:ext cx="6824977" cy="18736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83487" indent="-283487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Char char="•"/>
              <a:defRPr sz="34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0461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17434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4408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1382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18355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85329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2303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19277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/>
              <a:t>Challenges and Experimental Work</a:t>
            </a:r>
          </a:p>
          <a:p>
            <a:pPr marL="457200" indent="-457200"/>
            <a:r>
              <a:rPr lang="en-GB" dirty="0" smtClean="0"/>
              <a:t>Finding a fitting network </a:t>
            </a:r>
            <a:r>
              <a:rPr lang="en-GB" dirty="0" err="1" smtClean="0"/>
              <a:t>filesystem</a:t>
            </a:r>
            <a:endParaRPr lang="en-GB" dirty="0" smtClean="0"/>
          </a:p>
          <a:p>
            <a:pPr marL="457200" indent="-457200"/>
            <a:r>
              <a:rPr lang="en-GB" dirty="0" smtClean="0"/>
              <a:t>Communication and coordination</a:t>
            </a:r>
          </a:p>
          <a:p>
            <a:pPr marL="457200" indent="-457200"/>
            <a:r>
              <a:rPr lang="en-GB" dirty="0" smtClean="0"/>
              <a:t>Finding the most fitting execution node for a job</a:t>
            </a:r>
          </a:p>
        </p:txBody>
      </p:sp>
      <p:sp>
        <p:nvSpPr>
          <p:cNvPr id="53" name="Inhaltsplatzhalter 3"/>
          <p:cNvSpPr txBox="1">
            <a:spLocks/>
          </p:cNvSpPr>
          <p:nvPr/>
        </p:nvSpPr>
        <p:spPr>
          <a:xfrm>
            <a:off x="8286750" y="16094111"/>
            <a:ext cx="6824977" cy="363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83487" indent="-283487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Char char="•"/>
              <a:defRPr sz="34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0461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17434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4408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1382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18355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85329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2303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19277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/>
              <a:t>Project Progress</a:t>
            </a:r>
            <a:endParaRPr lang="en-GB" dirty="0"/>
          </a:p>
        </p:txBody>
      </p:sp>
      <p:pic>
        <p:nvPicPr>
          <p:cNvPr id="54" name="Inhaltsplatzhalter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3763" y="13033173"/>
            <a:ext cx="1694071" cy="2255536"/>
          </a:xfrm>
          <a:prstGeom prst="rect">
            <a:avLst/>
          </a:prstGeom>
        </p:spPr>
      </p:pic>
      <p:sp>
        <p:nvSpPr>
          <p:cNvPr id="55" name="Textfeld 54"/>
          <p:cNvSpPr txBox="1"/>
          <p:nvPr/>
        </p:nvSpPr>
        <p:spPr>
          <a:xfrm>
            <a:off x="11964184" y="15331836"/>
            <a:ext cx="2533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/>
              <a:t>Frederick Winslow Taylor</a:t>
            </a:r>
          </a:p>
          <a:p>
            <a:pPr algn="r"/>
            <a:r>
              <a:rPr lang="de-DE" sz="1400" dirty="0" smtClean="0"/>
              <a:t>1856 - 1915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76097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626" y="19696150"/>
            <a:ext cx="4088998" cy="1685925"/>
          </a:xfrm>
          <a:prstGeom prst="rect">
            <a:avLst/>
          </a:prstGeom>
        </p:spPr>
      </p:pic>
      <p:pic>
        <p:nvPicPr>
          <p:cNvPr id="13" name="Inhaltsplatzhalter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862" y="20001583"/>
            <a:ext cx="1038014" cy="1382042"/>
          </a:xfrm>
          <a:prstGeom prst="rect">
            <a:avLst/>
          </a:prstGeom>
        </p:spPr>
      </p:pic>
      <p:sp>
        <p:nvSpPr>
          <p:cNvPr id="14" name="Inhaltsplatzhalter 3"/>
          <p:cNvSpPr txBox="1">
            <a:spLocks/>
          </p:cNvSpPr>
          <p:nvPr/>
        </p:nvSpPr>
        <p:spPr>
          <a:xfrm>
            <a:off x="457980" y="6525866"/>
            <a:ext cx="6706914" cy="510146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83487" indent="-283487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Char char="•"/>
              <a:defRPr sz="34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0461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17434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4408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1382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18355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85329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2303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19277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/>
              <a:t>Challenges and Experimental Work</a:t>
            </a:r>
          </a:p>
          <a:p>
            <a:pPr marL="457200" indent="-457200"/>
            <a:r>
              <a:rPr lang="en-GB" dirty="0" smtClean="0"/>
              <a:t>Finding a fitting network </a:t>
            </a:r>
            <a:r>
              <a:rPr lang="en-GB" dirty="0" err="1" smtClean="0"/>
              <a:t>filesystem</a:t>
            </a:r>
            <a:endParaRPr lang="en-GB" dirty="0" smtClean="0"/>
          </a:p>
          <a:p>
            <a:pPr marL="1024174" lvl="1" indent="-457200"/>
            <a:r>
              <a:rPr lang="en-GB" dirty="0" smtClean="0"/>
              <a:t>Some require big installation overhead</a:t>
            </a:r>
          </a:p>
          <a:p>
            <a:pPr marL="1024174" lvl="1" indent="-457200"/>
            <a:r>
              <a:rPr lang="en-GB" dirty="0" smtClean="0"/>
              <a:t>Truly decentralised </a:t>
            </a:r>
            <a:r>
              <a:rPr lang="en-GB" dirty="0" err="1" smtClean="0"/>
              <a:t>filesystems</a:t>
            </a:r>
            <a:r>
              <a:rPr lang="en-GB" dirty="0" smtClean="0"/>
              <a:t> are rare</a:t>
            </a:r>
          </a:p>
          <a:p>
            <a:pPr marL="1024174" lvl="1" indent="-457200"/>
            <a:r>
              <a:rPr lang="en-GB" dirty="0" smtClean="0"/>
              <a:t>Tons of different centralized network </a:t>
            </a:r>
            <a:r>
              <a:rPr lang="en-GB" dirty="0" err="1" smtClean="0"/>
              <a:t>filesystems</a:t>
            </a:r>
            <a:endParaRPr lang="en-GB" dirty="0" smtClean="0"/>
          </a:p>
          <a:p>
            <a:pPr marL="1024174" lvl="1" indent="-457200"/>
            <a:r>
              <a:rPr lang="en-GB" dirty="0" smtClean="0"/>
              <a:t>Some provide site awareness or replication services</a:t>
            </a:r>
          </a:p>
          <a:p>
            <a:pPr marL="457200" indent="-457200"/>
            <a:r>
              <a:rPr lang="en-GB" dirty="0" smtClean="0"/>
              <a:t>How to manage separate execution history from project and pipeline template</a:t>
            </a:r>
          </a:p>
          <a:p>
            <a:pPr marL="457200" indent="-457200"/>
            <a:r>
              <a:rPr lang="en-GB" dirty="0" smtClean="0"/>
              <a:t>Can you use a shared </a:t>
            </a:r>
            <a:r>
              <a:rPr lang="en-GB" dirty="0" err="1" smtClean="0"/>
              <a:t>filesystem</a:t>
            </a:r>
            <a:r>
              <a:rPr lang="en-GB" dirty="0" smtClean="0"/>
              <a:t> for communication and coordination to strip down external (system) dependencies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smtClean="0"/>
              <a:t>Results</a:t>
            </a:r>
          </a:p>
          <a:p>
            <a:pPr marL="457200" indent="-457200"/>
            <a:r>
              <a:rPr lang="en-GB" dirty="0" smtClean="0"/>
              <a:t>Synchronous </a:t>
            </a:r>
            <a:r>
              <a:rPr lang="en-GB" dirty="0" err="1" smtClean="0"/>
              <a:t>EventSystem</a:t>
            </a:r>
            <a:r>
              <a:rPr lang="en-GB" dirty="0" smtClean="0"/>
              <a:t> with </a:t>
            </a:r>
            <a:r>
              <a:rPr lang="en-GB" dirty="0" err="1" smtClean="0"/>
              <a:t>Boradcast</a:t>
            </a:r>
            <a:r>
              <a:rPr lang="en-GB" dirty="0" smtClean="0"/>
              <a:t> functionality based on files on a shared </a:t>
            </a:r>
            <a:r>
              <a:rPr lang="en-GB" dirty="0" err="1" smtClean="0"/>
              <a:t>filesystem</a:t>
            </a:r>
            <a:endParaRPr lang="en-GB" dirty="0" smtClean="0"/>
          </a:p>
          <a:p>
            <a:pPr marL="457200" indent="-457200"/>
            <a:r>
              <a:rPr lang="en-GB" dirty="0" smtClean="0"/>
              <a:t>Implementations of a timeout </a:t>
            </a:r>
            <a:r>
              <a:rPr lang="en-GB" dirty="0" err="1" smtClean="0"/>
              <a:t>Mutex</a:t>
            </a:r>
            <a:r>
              <a:rPr lang="en-GB" dirty="0" smtClean="0"/>
              <a:t> on-top of the </a:t>
            </a:r>
            <a:r>
              <a:rPr lang="en-GB" dirty="0" err="1" smtClean="0"/>
              <a:t>EventSystem</a:t>
            </a:r>
            <a:r>
              <a:rPr lang="en-GB" dirty="0" smtClean="0"/>
              <a:t> to lock projects throughout the whole system</a:t>
            </a:r>
            <a:endParaRPr lang="en-GB" dirty="0"/>
          </a:p>
        </p:txBody>
      </p:sp>
      <p:sp>
        <p:nvSpPr>
          <p:cNvPr id="16" name="Inhaltsplatzhalter 3"/>
          <p:cNvSpPr txBox="1">
            <a:spLocks/>
          </p:cNvSpPr>
          <p:nvPr/>
        </p:nvSpPr>
        <p:spPr>
          <a:xfrm>
            <a:off x="1041423" y="15525508"/>
            <a:ext cx="6706914" cy="5447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83487" indent="-283487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Char char="•"/>
              <a:defRPr sz="34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0461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17434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4408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1382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18355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85329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2303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19277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/>
              <a:t>Challenges and Experimental Work</a:t>
            </a:r>
          </a:p>
          <a:p>
            <a:pPr marL="457200" indent="-457200"/>
            <a:r>
              <a:rPr lang="en-GB" dirty="0" smtClean="0"/>
              <a:t>Finding a fitting network </a:t>
            </a:r>
            <a:r>
              <a:rPr lang="en-GB" dirty="0" err="1" smtClean="0"/>
              <a:t>filesystem</a:t>
            </a:r>
            <a:endParaRPr lang="en-GB" dirty="0" smtClean="0"/>
          </a:p>
          <a:p>
            <a:pPr marL="457200" indent="-457200"/>
            <a:r>
              <a:rPr lang="en-GB" dirty="0" smtClean="0"/>
              <a:t>Solely depend on a shared </a:t>
            </a:r>
            <a:r>
              <a:rPr lang="en-GB" dirty="0" err="1" smtClean="0"/>
              <a:t>filesystem</a:t>
            </a:r>
            <a:r>
              <a:rPr lang="en-GB" dirty="0" smtClean="0"/>
              <a:t> for communication and coordination to strip down external (system) dependencies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smtClean="0"/>
              <a:t>Results</a:t>
            </a:r>
          </a:p>
          <a:p>
            <a:pPr marL="457200" indent="-457200"/>
            <a:r>
              <a:rPr lang="en-GB" dirty="0" smtClean="0"/>
              <a:t>Synchronous </a:t>
            </a:r>
            <a:r>
              <a:rPr lang="en-GB" dirty="0" err="1" smtClean="0"/>
              <a:t>EventSystem</a:t>
            </a:r>
            <a:r>
              <a:rPr lang="en-GB" dirty="0" smtClean="0"/>
              <a:t> with </a:t>
            </a:r>
            <a:r>
              <a:rPr lang="en-GB" dirty="0" err="1" smtClean="0"/>
              <a:t>Boradcast</a:t>
            </a:r>
            <a:r>
              <a:rPr lang="en-GB" dirty="0" smtClean="0"/>
              <a:t> functionality based on files on a shared </a:t>
            </a:r>
            <a:r>
              <a:rPr lang="en-GB" dirty="0" err="1" smtClean="0"/>
              <a:t>filesystem</a:t>
            </a:r>
            <a:endParaRPr lang="en-GB" dirty="0" smtClean="0"/>
          </a:p>
          <a:p>
            <a:pPr marL="457200" indent="-457200"/>
            <a:r>
              <a:rPr lang="en-GB" dirty="0" smtClean="0"/>
              <a:t>Implementation of a timeout based </a:t>
            </a:r>
            <a:r>
              <a:rPr lang="en-GB" dirty="0" err="1" smtClean="0"/>
              <a:t>mutex</a:t>
            </a:r>
            <a:r>
              <a:rPr lang="en-GB" dirty="0" smtClean="0"/>
              <a:t> on-top of the </a:t>
            </a:r>
            <a:r>
              <a:rPr lang="en-GB" dirty="0" err="1" smtClean="0"/>
              <a:t>EventSystem</a:t>
            </a:r>
            <a:r>
              <a:rPr lang="en-GB" dirty="0" smtClean="0"/>
              <a:t> to lock projects throughout the whole system</a:t>
            </a:r>
          </a:p>
          <a:p>
            <a:pPr marL="457200" indent="-457200"/>
            <a:r>
              <a:rPr lang="en-GB" dirty="0" smtClean="0"/>
              <a:t>Much more time efficient because of higher hardware utilization due to automatic stage execution</a:t>
            </a:r>
            <a:endParaRPr lang="en-GB" dirty="0"/>
          </a:p>
        </p:txBody>
      </p:sp>
      <p:sp>
        <p:nvSpPr>
          <p:cNvPr id="17" name="Inhaltsplatzhalter 3"/>
          <p:cNvSpPr txBox="1">
            <a:spLocks/>
          </p:cNvSpPr>
          <p:nvPr/>
        </p:nvSpPr>
        <p:spPr>
          <a:xfrm>
            <a:off x="8286750" y="8692557"/>
            <a:ext cx="6211084" cy="62898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83487" indent="-283487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Char char="•"/>
              <a:defRPr sz="34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0461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17434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4408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1382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18355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85329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2303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19277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Further </a:t>
            </a:r>
            <a:r>
              <a:rPr lang="en-GB" b="1" dirty="0" smtClean="0"/>
              <a:t>Requirements </a:t>
            </a:r>
            <a:r>
              <a:rPr lang="en-GB" b="1" dirty="0"/>
              <a:t>and </a:t>
            </a:r>
            <a:r>
              <a:rPr lang="en-GB" b="1" dirty="0" smtClean="0"/>
              <a:t>Objectives</a:t>
            </a:r>
          </a:p>
          <a:p>
            <a:pPr marL="457200" indent="-457200"/>
            <a:r>
              <a:rPr lang="en-GB" dirty="0" smtClean="0"/>
              <a:t>Automatically distribute jobs onto computing nodes</a:t>
            </a:r>
          </a:p>
          <a:p>
            <a:pPr marL="457200" indent="-457200"/>
            <a:r>
              <a:rPr lang="en-GB" dirty="0" smtClean="0"/>
              <a:t>Handle large files (4k video footage) </a:t>
            </a:r>
            <a:r>
              <a:rPr lang="en-GB" dirty="0"/>
              <a:t>and multiple projects</a:t>
            </a:r>
            <a:endParaRPr lang="en-GB" dirty="0" smtClean="0"/>
          </a:p>
          <a:p>
            <a:pPr marL="457200" indent="-457200"/>
            <a:r>
              <a:rPr lang="en-GB" dirty="0" smtClean="0"/>
              <a:t>Representation as multi-stage pipeline that can be paused at any stage and investigated, to re-do stages with optimized parameters</a:t>
            </a:r>
          </a:p>
          <a:p>
            <a:pPr marL="457200" indent="-457200"/>
            <a:r>
              <a:rPr lang="en-GB" dirty="0" smtClean="0"/>
              <a:t>Consider specific hardware requirements for CV and AI</a:t>
            </a:r>
          </a:p>
          <a:p>
            <a:pPr marL="457200" indent="-457200"/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Architecture, Design and Technologies</a:t>
            </a:r>
            <a:endParaRPr lang="en-GB" b="1" dirty="0"/>
          </a:p>
          <a:p>
            <a:pPr marL="457200" indent="-457200"/>
            <a:r>
              <a:rPr lang="en-GB" u="sng" dirty="0"/>
              <a:t>Decentralized</a:t>
            </a:r>
            <a:r>
              <a:rPr lang="en-GB" dirty="0"/>
              <a:t> </a:t>
            </a:r>
            <a:r>
              <a:rPr lang="en-GB" dirty="0" smtClean="0"/>
              <a:t>decision making</a:t>
            </a:r>
          </a:p>
          <a:p>
            <a:pPr marL="457200" indent="-457200"/>
            <a:r>
              <a:rPr lang="en-GB" u="sng" dirty="0" smtClean="0"/>
              <a:t>Resilient</a:t>
            </a:r>
            <a:r>
              <a:rPr lang="en-GB" dirty="0" smtClean="0"/>
              <a:t> against node failures</a:t>
            </a:r>
          </a:p>
          <a:p>
            <a:pPr marL="457200" indent="-457200"/>
            <a:r>
              <a:rPr lang="en-GB" dirty="0" smtClean="0"/>
              <a:t>Shared network </a:t>
            </a:r>
            <a:r>
              <a:rPr lang="en-GB" dirty="0" err="1" smtClean="0"/>
              <a:t>filesystem</a:t>
            </a:r>
            <a:r>
              <a:rPr lang="en-GB" dirty="0" smtClean="0"/>
              <a:t> for data, configuration and coordination</a:t>
            </a:r>
          </a:p>
          <a:p>
            <a:pPr marL="457200" indent="-457200"/>
            <a:r>
              <a:rPr lang="en-GB" dirty="0" smtClean="0"/>
              <a:t>Docker for easy installation of additional compute nodes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554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448</Words>
  <Application>Microsoft Office PowerPoint</Application>
  <PresentationFormat>Benutzerdefiniert</PresentationFormat>
  <Paragraphs>62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Conception and realization of a distributed and automated computer vision pipeline</vt:lpstr>
      <vt:lpstr>PowerPoint-Präsentation</vt:lpstr>
    </vt:vector>
  </TitlesOfParts>
  <Company>IT-Designers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Watzko</dc:creator>
  <cp:lastModifiedBy>Michael Watzko</cp:lastModifiedBy>
  <cp:revision>144</cp:revision>
  <cp:lastPrinted>2020-02-19T17:36:44Z</cp:lastPrinted>
  <dcterms:created xsi:type="dcterms:W3CDTF">2020-02-17T11:01:05Z</dcterms:created>
  <dcterms:modified xsi:type="dcterms:W3CDTF">2020-02-20T17:28:56Z</dcterms:modified>
</cp:coreProperties>
</file>