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4938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0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6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4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reeform 11"/>
          <p:cNvSpPr/>
          <p:nvPr userDrawn="1"/>
        </p:nvSpPr>
        <p:spPr bwMode="auto">
          <a:xfrm flipV="1">
            <a:off x="96" y="2217544"/>
            <a:ext cx="2246004" cy="158398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794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6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99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feil nach unten 62"/>
          <p:cNvSpPr/>
          <p:nvPr/>
        </p:nvSpPr>
        <p:spPr>
          <a:xfrm rot="17043736">
            <a:off x="7966392" y="12259674"/>
            <a:ext cx="1257300" cy="436292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Pfeil nach unten 61"/>
          <p:cNvSpPr/>
          <p:nvPr/>
        </p:nvSpPr>
        <p:spPr>
          <a:xfrm rot="3627304">
            <a:off x="8619954" y="5772117"/>
            <a:ext cx="1257300" cy="421553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41424" y="1826002"/>
            <a:ext cx="13040439" cy="2569003"/>
          </a:xfrm>
        </p:spPr>
        <p:txBody>
          <a:bodyPr/>
          <a:lstStyle/>
          <a:p>
            <a:r>
              <a:rPr lang="en-GB" dirty="0" smtClean="0"/>
              <a:t>Conception and realization of a distributed and automated computer vision pipeline</a:t>
            </a:r>
            <a:endParaRPr lang="en-GB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24"/>
            <a:ext cx="4210050" cy="1662970"/>
          </a:xfrm>
        </p:spPr>
      </p:pic>
      <p:sp>
        <p:nvSpPr>
          <p:cNvPr id="15" name="Rechteck 14"/>
          <p:cNvSpPr/>
          <p:nvPr/>
        </p:nvSpPr>
        <p:spPr>
          <a:xfrm>
            <a:off x="1041423" y="3875821"/>
            <a:ext cx="13040439" cy="2441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3"/>
          <p:cNvSpPr txBox="1">
            <a:spLocks/>
          </p:cNvSpPr>
          <p:nvPr/>
        </p:nvSpPr>
        <p:spPr>
          <a:xfrm>
            <a:off x="1041422" y="4395006"/>
            <a:ext cx="6706914" cy="4466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Context</a:t>
            </a:r>
          </a:p>
          <a:p>
            <a:pPr marL="457200" indent="-457200"/>
            <a:r>
              <a:rPr lang="en-GB" dirty="0" smtClean="0"/>
              <a:t>Detecting vehicles in video footage using Computer Vision and Artificial Intelligence</a:t>
            </a:r>
          </a:p>
          <a:p>
            <a:pPr marL="457200" indent="-457200"/>
            <a:r>
              <a:rPr lang="en-GB" dirty="0" smtClean="0"/>
              <a:t>Tracking vehicles throughout the video to determine speed, size, acceleration, class, position</a:t>
            </a:r>
            <a:r>
              <a:rPr lang="en-GB" dirty="0"/>
              <a:t> </a:t>
            </a:r>
            <a:r>
              <a:rPr lang="en-GB" dirty="0" smtClean="0"/>
              <a:t>and lane changes</a:t>
            </a:r>
          </a:p>
          <a:p>
            <a:pPr marL="457200" indent="-457200"/>
            <a:r>
              <a:rPr lang="en-GB" dirty="0" smtClean="0"/>
              <a:t>Export data for further traffic flow analysis (in other projects or for the customer)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Main Goal</a:t>
            </a:r>
            <a:endParaRPr lang="en-GB" dirty="0" smtClean="0"/>
          </a:p>
          <a:p>
            <a:pPr marL="457200" indent="-457200"/>
            <a:r>
              <a:rPr lang="en-GB" dirty="0" smtClean="0"/>
              <a:t>Automate manual workflow that distributes the workload onto servers and collects the data</a:t>
            </a:r>
            <a:endParaRPr lang="en-GB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8286750" y="8861727"/>
            <a:ext cx="6211084" cy="5299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Handle large files (4k video footage) </a:t>
            </a:r>
            <a:r>
              <a:rPr lang="en-GB" dirty="0"/>
              <a:t>and multiple projects</a:t>
            </a:r>
            <a:endParaRPr lang="en-GB" dirty="0" smtClean="0"/>
          </a:p>
          <a:p>
            <a:pPr marL="457200" indent="-457200"/>
            <a:r>
              <a:rPr lang="en-GB" dirty="0" smtClean="0"/>
              <a:t>Representation as multi-stage pipeline that can be paused at any stage and investigated, to re-do stages with optimized parameters</a:t>
            </a:r>
          </a:p>
          <a:p>
            <a:pPr marL="457200" indent="-457200"/>
            <a:r>
              <a:rPr lang="en-GB" dirty="0" smtClean="0"/>
              <a:t>Consider specific hardware requirements for CV and AI for each pipeline stage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u="sng" dirty="0"/>
              <a:t>Decentralized</a:t>
            </a:r>
            <a:r>
              <a:rPr lang="en-GB" dirty="0"/>
              <a:t>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u="sng" dirty="0" smtClean="0"/>
              <a:t>Resilient</a:t>
            </a:r>
            <a:r>
              <a:rPr lang="en-GB" dirty="0" smtClean="0"/>
              <a:t>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endParaRPr lang="en-GB" dirty="0"/>
          </a:p>
          <a:p>
            <a:pPr marL="457200" indent="-457200"/>
            <a:r>
              <a:rPr lang="en-GB" dirty="0" smtClean="0"/>
              <a:t>Docker</a:t>
            </a:r>
            <a:endParaRPr lang="en-GB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37" y="4391480"/>
            <a:ext cx="5211621" cy="359675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9" y="5441377"/>
            <a:ext cx="3328403" cy="1820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388" y="425536"/>
            <a:ext cx="2375447" cy="1163969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"/>
          <a:stretch/>
        </p:blipFill>
        <p:spPr>
          <a:xfrm>
            <a:off x="957944" y="8861727"/>
            <a:ext cx="6908454" cy="5444425"/>
          </a:xfrm>
          <a:prstGeom prst="rect">
            <a:avLst/>
          </a:prstGeom>
        </p:spPr>
      </p:pic>
      <p:pic>
        <p:nvPicPr>
          <p:cNvPr id="36" name="Inhaltsplatzhalter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1422" y="11564820"/>
            <a:ext cx="580154" cy="772433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5623524" y="513449"/>
            <a:ext cx="387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Supervisor:	</a:t>
            </a:r>
            <a:r>
              <a:rPr lang="en-GB" dirty="0" err="1" smtClean="0"/>
              <a:t>Dr.</a:t>
            </a:r>
            <a:r>
              <a:rPr lang="en-GB" dirty="0" smtClean="0"/>
              <a:t> Paul </a:t>
            </a:r>
            <a:r>
              <a:rPr lang="en-GB" dirty="0" err="1" smtClean="0"/>
              <a:t>Kyberd</a:t>
            </a:r>
            <a:endParaRPr lang="en-GB" dirty="0" smtClean="0"/>
          </a:p>
          <a:p>
            <a:r>
              <a:rPr lang="en-GB" dirty="0" smtClean="0"/>
              <a:t>Student:		Michael Watzko</a:t>
            </a:r>
          </a:p>
          <a:p>
            <a:r>
              <a:rPr lang="en-GB" dirty="0" smtClean="0"/>
              <a:t>Student ID:	1841795</a:t>
            </a:r>
            <a:endParaRPr lang="en-GB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979133" y="16920640"/>
            <a:ext cx="6824977" cy="2049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Time savings because of higher hardware utilization due to automatic stage execution</a:t>
            </a:r>
          </a:p>
          <a:p>
            <a:pPr marL="457200" indent="-457200"/>
            <a:r>
              <a:rPr lang="en-GB" dirty="0" smtClean="0"/>
              <a:t>Creation of a distributed and 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timeout based </a:t>
            </a:r>
            <a:r>
              <a:rPr lang="en-GB" err="1" smtClean="0"/>
              <a:t>mutex</a:t>
            </a:r>
            <a:r>
              <a:rPr lang="en-GB" smtClean="0"/>
              <a:t> on top</a:t>
            </a:r>
            <a:endParaRPr lang="en-GB" dirty="0"/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6634950"/>
            <a:ext cx="6386514" cy="3932691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4" y="19049215"/>
            <a:ext cx="6916248" cy="1518426"/>
          </a:xfrm>
          <a:prstGeom prst="rect">
            <a:avLst/>
          </a:prstGeom>
        </p:spPr>
      </p:pic>
      <p:sp>
        <p:nvSpPr>
          <p:cNvPr id="52" name="Inhaltsplatzhalter 3"/>
          <p:cNvSpPr txBox="1">
            <a:spLocks/>
          </p:cNvSpPr>
          <p:nvPr/>
        </p:nvSpPr>
        <p:spPr>
          <a:xfrm>
            <a:off x="1041422" y="14671096"/>
            <a:ext cx="6824977" cy="1873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Communication and coordination</a:t>
            </a:r>
          </a:p>
          <a:p>
            <a:pPr marL="457200" indent="-457200"/>
            <a:r>
              <a:rPr lang="en-GB" dirty="0" smtClean="0"/>
              <a:t>Finding the most fitting execution node for a job</a:t>
            </a:r>
          </a:p>
        </p:txBody>
      </p:sp>
      <p:sp>
        <p:nvSpPr>
          <p:cNvPr id="53" name="Inhaltsplatzhalter 3"/>
          <p:cNvSpPr txBox="1">
            <a:spLocks/>
          </p:cNvSpPr>
          <p:nvPr/>
        </p:nvSpPr>
        <p:spPr>
          <a:xfrm>
            <a:off x="8286750" y="16094111"/>
            <a:ext cx="6824977" cy="363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Progress</a:t>
            </a:r>
            <a:endParaRPr lang="en-GB" dirty="0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9" y="14096391"/>
            <a:ext cx="3235946" cy="1820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09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26" y="19696150"/>
            <a:ext cx="4088998" cy="1685925"/>
          </a:xfrm>
          <a:prstGeom prst="rect">
            <a:avLst/>
          </a:prstGeom>
        </p:spPr>
      </p:pic>
      <p:pic>
        <p:nvPicPr>
          <p:cNvPr id="13" name="Inhaltsplatzhalter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862" y="20001583"/>
            <a:ext cx="1038014" cy="1382042"/>
          </a:xfrm>
          <a:prstGeom prst="rect">
            <a:avLst/>
          </a:prstGeom>
        </p:spPr>
      </p:pic>
      <p:sp>
        <p:nvSpPr>
          <p:cNvPr id="14" name="Inhaltsplatzhalter 3"/>
          <p:cNvSpPr txBox="1">
            <a:spLocks/>
          </p:cNvSpPr>
          <p:nvPr/>
        </p:nvSpPr>
        <p:spPr>
          <a:xfrm>
            <a:off x="457980" y="6525866"/>
            <a:ext cx="6706914" cy="5101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require big installation overhead</a:t>
            </a:r>
          </a:p>
          <a:p>
            <a:pPr marL="1024174" lvl="1" indent="-457200"/>
            <a:r>
              <a:rPr lang="en-GB" dirty="0" smtClean="0"/>
              <a:t>Truly decentralised </a:t>
            </a:r>
            <a:r>
              <a:rPr lang="en-GB" dirty="0" err="1" smtClean="0"/>
              <a:t>filesystems</a:t>
            </a:r>
            <a:r>
              <a:rPr lang="en-GB" dirty="0" smtClean="0"/>
              <a:t> are rare</a:t>
            </a:r>
          </a:p>
          <a:p>
            <a:pPr marL="1024174" lvl="1" indent="-457200"/>
            <a:r>
              <a:rPr lang="en-GB" dirty="0" smtClean="0"/>
              <a:t>Tons of different centralized network </a:t>
            </a:r>
            <a:r>
              <a:rPr lang="en-GB" dirty="0" err="1" smtClean="0"/>
              <a:t>filesystems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provide site awareness or replication services</a:t>
            </a:r>
          </a:p>
          <a:p>
            <a:pPr marL="457200" indent="-457200"/>
            <a:r>
              <a:rPr lang="en-GB" dirty="0" smtClean="0"/>
              <a:t>How to manage separate execution history from project and pipeline template</a:t>
            </a:r>
          </a:p>
          <a:p>
            <a:pPr marL="457200" indent="-457200"/>
            <a:r>
              <a:rPr lang="en-GB" dirty="0" smtClean="0"/>
              <a:t>Can you use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Implementations of a timeout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  <a:endParaRPr lang="en-GB" dirty="0"/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1041423" y="15525508"/>
            <a:ext cx="6706914" cy="5447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Solely depend on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 of a timeout based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</a:p>
          <a:p>
            <a:pPr marL="457200" indent="-457200"/>
            <a:r>
              <a:rPr lang="en-GB" dirty="0" smtClean="0"/>
              <a:t>Much more time efficient because of higher hardware utilization due to automatic stage execution</a:t>
            </a:r>
            <a:endParaRPr lang="en-GB" dirty="0"/>
          </a:p>
        </p:txBody>
      </p:sp>
      <p:sp>
        <p:nvSpPr>
          <p:cNvPr id="17" name="Inhaltsplatzhalter 3"/>
          <p:cNvSpPr txBox="1">
            <a:spLocks/>
          </p:cNvSpPr>
          <p:nvPr/>
        </p:nvSpPr>
        <p:spPr>
          <a:xfrm>
            <a:off x="8286750" y="8692557"/>
            <a:ext cx="6211084" cy="6289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Automatically distribute jobs onto computing nodes</a:t>
            </a:r>
          </a:p>
          <a:p>
            <a:pPr marL="457200" indent="-457200"/>
            <a:r>
              <a:rPr lang="en-GB" dirty="0" smtClean="0"/>
              <a:t>Handle large files (4k video footage) </a:t>
            </a:r>
            <a:r>
              <a:rPr lang="en-GB" dirty="0"/>
              <a:t>and multiple projects</a:t>
            </a:r>
            <a:endParaRPr lang="en-GB" dirty="0" smtClean="0"/>
          </a:p>
          <a:p>
            <a:pPr marL="457200" indent="-457200"/>
            <a:r>
              <a:rPr lang="en-GB" dirty="0" smtClean="0"/>
              <a:t>Representation as multi-stage pipeline that can be paused at any stage and investigated, to re-do stages with optimized parameters</a:t>
            </a:r>
          </a:p>
          <a:p>
            <a:pPr marL="457200" indent="-457200"/>
            <a:r>
              <a:rPr lang="en-GB" dirty="0" smtClean="0"/>
              <a:t>Consider specific hardware requirements for CV and AI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u="sng" dirty="0"/>
              <a:t>Decentralized</a:t>
            </a:r>
            <a:r>
              <a:rPr lang="en-GB" dirty="0"/>
              <a:t>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u="sng" dirty="0" smtClean="0"/>
              <a:t>Resilient</a:t>
            </a:r>
            <a:r>
              <a:rPr lang="en-GB" dirty="0" smtClean="0"/>
              <a:t>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r>
              <a:rPr lang="en-GB" dirty="0" smtClean="0"/>
              <a:t> for data, configuration and coordination</a:t>
            </a:r>
          </a:p>
          <a:p>
            <a:pPr marL="457200" indent="-457200"/>
            <a:r>
              <a:rPr lang="en-GB" dirty="0" smtClean="0"/>
              <a:t>Docker for easy installation of additional compute 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Office PowerPoint</Application>
  <PresentationFormat>Benutzerdefiniert</PresentationFormat>
  <Paragraphs>60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Conception and realization of a distributed and automated computer vision pipeline</vt:lpstr>
      <vt:lpstr>PowerPoint-Präsentation</vt:lpstr>
    </vt:vector>
  </TitlesOfParts>
  <Company>IT-Designers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Watzko</dc:creator>
  <cp:lastModifiedBy>Michael Watzko</cp:lastModifiedBy>
  <cp:revision>147</cp:revision>
  <cp:lastPrinted>2020-02-19T17:36:44Z</cp:lastPrinted>
  <dcterms:created xsi:type="dcterms:W3CDTF">2020-02-17T11:01:05Z</dcterms:created>
  <dcterms:modified xsi:type="dcterms:W3CDTF">2020-02-20T17:57:07Z</dcterms:modified>
</cp:coreProperties>
</file>