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5119350" cy="213836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639576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41480" y="6583680"/>
            <a:ext cx="639576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8920" y="524196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41480" y="658368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318920" y="658368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2059200" cy="122508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04000" y="5241960"/>
            <a:ext cx="2059200" cy="122508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366520" y="5241960"/>
            <a:ext cx="2059200" cy="122508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041480" y="6583680"/>
            <a:ext cx="2059200" cy="122508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04000" y="6583680"/>
            <a:ext cx="2059200" cy="122508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366520" y="6583680"/>
            <a:ext cx="2059200" cy="1225080"/>
          </a:xfrm>
          <a:prstGeom prst="rect">
            <a:avLst/>
          </a:prstGeom>
        </p:spPr>
        <p:txBody>
          <a:bodyPr lIns="0" rIns="0" tIns="0" bIns="0">
            <a:normAutofit fontScale="47000"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41480" y="5241960"/>
            <a:ext cx="6395760" cy="256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6395760" cy="256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3120840" cy="256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318920" y="5241960"/>
            <a:ext cx="3120840" cy="256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41480" y="1138320"/>
            <a:ext cx="13039920" cy="191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318920" y="5241960"/>
            <a:ext cx="3120840" cy="256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041480" y="658368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3120840" cy="256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318920" y="524196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318920" y="658368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318920" y="5241960"/>
            <a:ext cx="312084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41480" y="6583680"/>
            <a:ext cx="6395760" cy="122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41480" y="1138320"/>
            <a:ext cx="13039920" cy="41328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546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54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41480" y="5241960"/>
            <a:ext cx="6395760" cy="25686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2980" spc="-1" strike="noStrike">
                <a:solidFill>
                  <a:srgbClr val="000000"/>
                </a:solidFill>
                <a:latin typeface="Calibri"/>
              </a:rPr>
              <a:t>Formatvorlagen des Textmasters bearbeiten</a:t>
            </a:r>
            <a:endParaRPr b="0" lang="de-DE" sz="2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41480" y="7810920"/>
            <a:ext cx="6395760" cy="11488320"/>
          </a:xfrm>
          <a:prstGeom prst="rect">
            <a:avLst/>
          </a:prstGeom>
        </p:spPr>
        <p:txBody>
          <a:bodyPr>
            <a:noAutofit/>
          </a:bodyPr>
          <a:p>
            <a:pPr marL="283320" indent="-28296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Formatvorlagen des Textmasters bearbeiten</a:t>
            </a:r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  <a:p>
            <a:pPr lvl="1" marL="850320" indent="-28296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98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980" spc="-1" strike="noStrike">
              <a:solidFill>
                <a:srgbClr val="000000"/>
              </a:solidFill>
              <a:latin typeface="Calibri"/>
            </a:endParaRPr>
          </a:p>
          <a:p>
            <a:pPr lvl="2" marL="1417320" indent="-28296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8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480" spc="-1" strike="noStrike">
              <a:solidFill>
                <a:srgbClr val="000000"/>
              </a:solidFill>
              <a:latin typeface="Calibri"/>
            </a:endParaRPr>
          </a:p>
          <a:p>
            <a:pPr lvl="3" marL="1984320" indent="-28296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23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2230" spc="-1" strike="noStrike">
              <a:solidFill>
                <a:srgbClr val="000000"/>
              </a:solidFill>
              <a:latin typeface="Calibri"/>
            </a:endParaRPr>
          </a:p>
          <a:p>
            <a:pPr lvl="4" marL="2551320" indent="-28296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23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22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54320" y="5241960"/>
            <a:ext cx="6427440" cy="25686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2980" spc="-1" strike="noStrike">
                <a:solidFill>
                  <a:srgbClr val="000000"/>
                </a:solidFill>
                <a:latin typeface="Calibri"/>
              </a:rPr>
              <a:t>Formatvorlagen des Textmasters bearbeiten</a:t>
            </a:r>
            <a:endParaRPr b="0" lang="de-DE" sz="2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54320" y="7810920"/>
            <a:ext cx="6427440" cy="11488320"/>
          </a:xfrm>
          <a:prstGeom prst="rect">
            <a:avLst/>
          </a:prstGeom>
        </p:spPr>
        <p:txBody>
          <a:bodyPr>
            <a:noAutofit/>
          </a:bodyPr>
          <a:p>
            <a:pPr marL="283320" indent="-28296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Formatvorlagen des Textmasters bearbeiten</a:t>
            </a:r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  <a:p>
            <a:pPr lvl="1" marL="850320" indent="-28296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98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980" spc="-1" strike="noStrike">
              <a:solidFill>
                <a:srgbClr val="000000"/>
              </a:solidFill>
              <a:latin typeface="Calibri"/>
            </a:endParaRPr>
          </a:p>
          <a:p>
            <a:pPr lvl="2" marL="1417320" indent="-28296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8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480" spc="-1" strike="noStrike">
              <a:solidFill>
                <a:srgbClr val="000000"/>
              </a:solidFill>
              <a:latin typeface="Calibri"/>
            </a:endParaRPr>
          </a:p>
          <a:p>
            <a:pPr lvl="3" marL="1984320" indent="-28296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23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2230" spc="-1" strike="noStrike">
              <a:solidFill>
                <a:srgbClr val="000000"/>
              </a:solidFill>
              <a:latin typeface="Calibri"/>
            </a:endParaRPr>
          </a:p>
          <a:p>
            <a:pPr lvl="4" marL="2551320" indent="-28296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23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22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039320" y="19819440"/>
            <a:ext cx="3401640" cy="1137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1955719-A2DB-4061-BF7C-D746F8A25478}" type="datetime">
              <a:rPr b="0" lang="de-DE" sz="1490" spc="-1" strike="noStrike">
                <a:solidFill>
                  <a:srgbClr val="8b8b8b"/>
                </a:solidFill>
                <a:latin typeface="Calibri"/>
              </a:rPr>
              <a:t>19.02.20</a:t>
            </a:fld>
            <a:endParaRPr b="0" lang="de-DE" sz="149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008320" y="19819440"/>
            <a:ext cx="5102280" cy="1137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77960" y="19819440"/>
            <a:ext cx="3401640" cy="11379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C41DA6-403A-4440-A7ED-2412FE5C6D57}" type="slidenum">
              <a:rPr b="0" lang="de-DE" sz="149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49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041480" y="1825920"/>
            <a:ext cx="13039920" cy="2568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5460" spc="-1" strike="noStrike">
                <a:solidFill>
                  <a:srgbClr val="000000"/>
                </a:solidFill>
                <a:latin typeface="Calibri Light"/>
              </a:rPr>
              <a:t>Conception and realization of a distributed and automated computer vision pipeline</a:t>
            </a:r>
            <a:endParaRPr b="0" lang="de-DE" sz="546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Inhaltsplatzhalter 11" descr=""/>
          <p:cNvPicPr/>
          <p:nvPr/>
        </p:nvPicPr>
        <p:blipFill>
          <a:blip r:embed="rId1"/>
          <a:stretch/>
        </p:blipFill>
        <p:spPr>
          <a:xfrm>
            <a:off x="0" y="176400"/>
            <a:ext cx="4209840" cy="16624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1041480" y="3875760"/>
            <a:ext cx="13039920" cy="2437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041480" y="4394880"/>
            <a:ext cx="6706440" cy="44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45000"/>
          </a:bodyPr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Project context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Detecting vehicles in video footage using Computer Vision and Artificial Intelligence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Tracking vehicles throughout the video to determine speed, size, acceleration, class, position and lane changes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Export data for further traffic flow analysis (in other projects or for the customer)</a:t>
            </a: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Main Goal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Automate manual workflow that distributes the workload onto servers and collects the data</a:t>
            </a:r>
            <a:endParaRPr b="0" lang="de-DE" sz="347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8286840" y="8692560"/>
            <a:ext cx="6210720" cy="62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43000"/>
          </a:bodyPr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Further Requirements and Objectives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Automatically distribute jobs onto computing nodes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Handle large files (4k video footage) and multiple projects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Representation as multi-stage pipeline that can be paused at any stage and investigated, to re-do stages with optimized parameters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Consider specific hardware requirements for CV and AI</a:t>
            </a: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Architecture, Design and Technologies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 u="sng">
                <a:solidFill>
                  <a:srgbClr val="000000"/>
                </a:solidFill>
                <a:uFillTx/>
                <a:latin typeface="Calibri"/>
              </a:rPr>
              <a:t>Decentralized</a:t>
            </a: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 decision making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 u="sng">
                <a:solidFill>
                  <a:srgbClr val="000000"/>
                </a:solidFill>
                <a:uFillTx/>
                <a:latin typeface="Calibri"/>
              </a:rPr>
              <a:t>Resilient</a:t>
            </a: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 against node failures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Shared network filesystem for data, configuration and coordination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Docker for easy installation of additional compute nodes</a:t>
            </a:r>
            <a:endParaRPr b="0" lang="de-DE" sz="3470" spc="-1" strike="noStrike">
              <a:latin typeface="Arial"/>
            </a:endParaRPr>
          </a:p>
        </p:txBody>
      </p:sp>
      <p:pic>
        <p:nvPicPr>
          <p:cNvPr id="49" name="Grafik 28" descr=""/>
          <p:cNvPicPr/>
          <p:nvPr/>
        </p:nvPicPr>
        <p:blipFill>
          <a:blip r:embed="rId2"/>
          <a:stretch/>
        </p:blipFill>
        <p:spPr>
          <a:xfrm>
            <a:off x="8563320" y="4391640"/>
            <a:ext cx="5211360" cy="3596400"/>
          </a:xfrm>
          <a:prstGeom prst="rect">
            <a:avLst/>
          </a:prstGeom>
          <a:ln>
            <a:noFill/>
          </a:ln>
        </p:spPr>
      </p:pic>
      <p:pic>
        <p:nvPicPr>
          <p:cNvPr id="50" name="Grafik 29" descr=""/>
          <p:cNvPicPr/>
          <p:nvPr/>
        </p:nvPicPr>
        <p:blipFill>
          <a:blip r:embed="rId3"/>
          <a:stretch/>
        </p:blipFill>
        <p:spPr>
          <a:xfrm>
            <a:off x="10753560" y="5415480"/>
            <a:ext cx="3328200" cy="18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" name="Grafik 32" descr=""/>
          <p:cNvPicPr/>
          <p:nvPr/>
        </p:nvPicPr>
        <p:blipFill>
          <a:blip r:embed="rId4"/>
          <a:stretch/>
        </p:blipFill>
        <p:spPr>
          <a:xfrm>
            <a:off x="12122280" y="425520"/>
            <a:ext cx="2374920" cy="1163520"/>
          </a:xfrm>
          <a:prstGeom prst="rect">
            <a:avLst/>
          </a:prstGeom>
          <a:ln>
            <a:noFill/>
          </a:ln>
        </p:spPr>
      </p:pic>
      <p:pic>
        <p:nvPicPr>
          <p:cNvPr id="52" name="Grafik 34" descr=""/>
          <p:cNvPicPr/>
          <p:nvPr/>
        </p:nvPicPr>
        <p:blipFill>
          <a:blip r:embed="rId5"/>
          <a:srcRect l="-1223" t="0" r="0" b="0"/>
          <a:stretch/>
        </p:blipFill>
        <p:spPr>
          <a:xfrm>
            <a:off x="957960" y="8861760"/>
            <a:ext cx="6908040" cy="5443920"/>
          </a:xfrm>
          <a:prstGeom prst="rect">
            <a:avLst/>
          </a:prstGeom>
          <a:ln>
            <a:noFill/>
          </a:ln>
        </p:spPr>
      </p:pic>
      <p:pic>
        <p:nvPicPr>
          <p:cNvPr id="53" name="Inhaltsplatzhalter 12" descr=""/>
          <p:cNvPicPr/>
          <p:nvPr/>
        </p:nvPicPr>
        <p:blipFill>
          <a:blip r:embed="rId6"/>
          <a:stretch/>
        </p:blipFill>
        <p:spPr>
          <a:xfrm flipH="1">
            <a:off x="1041480" y="11565000"/>
            <a:ext cx="579960" cy="772200"/>
          </a:xfrm>
          <a:prstGeom prst="rect">
            <a:avLst/>
          </a:prstGeom>
          <a:ln>
            <a:noFill/>
          </a:ln>
        </p:spPr>
      </p:pic>
      <p:sp>
        <p:nvSpPr>
          <p:cNvPr id="54" name="CustomShape 5"/>
          <p:cNvSpPr/>
          <p:nvPr/>
        </p:nvSpPr>
        <p:spPr>
          <a:xfrm>
            <a:off x="5623560" y="513360"/>
            <a:ext cx="3875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Supervisor: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Dr. Paul Kyberd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Student: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Michael Watzko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Student ID: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1841795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1041480" y="15525360"/>
            <a:ext cx="6706440" cy="36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49000"/>
          </a:bodyPr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Challenges and Experimental Work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Finding a fitting network filesystem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Communication and coordination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Finding the most fitting execution node for a stage</a:t>
            </a: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Much more time efficient because of higher hardware utilization due to automatic stage execution</a:t>
            </a:r>
            <a:endParaRPr b="0" lang="de-DE" sz="3470" spc="-1" strike="noStrike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8286840" y="15525360"/>
            <a:ext cx="621072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52000"/>
          </a:bodyPr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Project Progress</a:t>
            </a:r>
            <a:endParaRPr b="0" lang="de-DE" sz="3470" spc="-1" strike="noStrike">
              <a:latin typeface="Arial"/>
            </a:endParaRPr>
          </a:p>
        </p:txBody>
      </p:sp>
      <p:pic>
        <p:nvPicPr>
          <p:cNvPr id="57" name="Grafik 47" descr=""/>
          <p:cNvPicPr/>
          <p:nvPr/>
        </p:nvPicPr>
        <p:blipFill>
          <a:blip r:embed="rId7"/>
          <a:stretch/>
        </p:blipFill>
        <p:spPr>
          <a:xfrm>
            <a:off x="8199000" y="16240680"/>
            <a:ext cx="6386040" cy="393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041480" y="1138320"/>
            <a:ext cx="13039920" cy="4132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7654320" y="5241960"/>
            <a:ext cx="6427440" cy="256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7654320" y="7810920"/>
            <a:ext cx="6427440" cy="1148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de-DE" sz="347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" name="Grafik 11" descr=""/>
          <p:cNvPicPr/>
          <p:nvPr/>
        </p:nvPicPr>
        <p:blipFill>
          <a:blip r:embed="rId1"/>
          <a:stretch/>
        </p:blipFill>
        <p:spPr>
          <a:xfrm>
            <a:off x="6946560" y="19696320"/>
            <a:ext cx="4088520" cy="1685520"/>
          </a:xfrm>
          <a:prstGeom prst="rect">
            <a:avLst/>
          </a:prstGeom>
          <a:ln>
            <a:noFill/>
          </a:ln>
        </p:spPr>
      </p:pic>
      <p:pic>
        <p:nvPicPr>
          <p:cNvPr id="62" name="Inhaltsplatzhalter 12" descr=""/>
          <p:cNvPicPr/>
          <p:nvPr/>
        </p:nvPicPr>
        <p:blipFill>
          <a:blip r:embed="rId2"/>
          <a:stretch/>
        </p:blipFill>
        <p:spPr>
          <a:xfrm>
            <a:off x="14081760" y="20001600"/>
            <a:ext cx="1037520" cy="1381680"/>
          </a:xfrm>
          <a:prstGeom prst="rect">
            <a:avLst/>
          </a:prstGeom>
          <a:ln>
            <a:noFill/>
          </a:ln>
        </p:spPr>
      </p:pic>
      <p:sp>
        <p:nvSpPr>
          <p:cNvPr id="63" name="CustomShape 4"/>
          <p:cNvSpPr/>
          <p:nvPr/>
        </p:nvSpPr>
        <p:spPr>
          <a:xfrm>
            <a:off x="457920" y="6525720"/>
            <a:ext cx="6706440" cy="51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7000"/>
          </a:bodyPr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Challenges and Experimental Work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Finding a fitting network filesystem</a:t>
            </a:r>
            <a:endParaRPr b="0" lang="de-DE" sz="3470" spc="-1" strike="noStrike">
              <a:latin typeface="Arial"/>
            </a:endParaRPr>
          </a:p>
          <a:p>
            <a:pPr lvl="1" marL="1024200" indent="-4568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980" spc="-1" strike="noStrike">
                <a:solidFill>
                  <a:srgbClr val="000000"/>
                </a:solidFill>
                <a:latin typeface="Calibri"/>
              </a:rPr>
              <a:t>Some require big installation overhead</a:t>
            </a:r>
            <a:endParaRPr b="0" lang="de-DE" sz="2980" spc="-1" strike="noStrike">
              <a:latin typeface="Arial"/>
            </a:endParaRPr>
          </a:p>
          <a:p>
            <a:pPr lvl="1" marL="1024200" indent="-4568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980" spc="-1" strike="noStrike">
                <a:solidFill>
                  <a:srgbClr val="000000"/>
                </a:solidFill>
                <a:latin typeface="Calibri"/>
              </a:rPr>
              <a:t>Truly decentralised filesystems are rare</a:t>
            </a:r>
            <a:endParaRPr b="0" lang="de-DE" sz="2980" spc="-1" strike="noStrike">
              <a:latin typeface="Arial"/>
            </a:endParaRPr>
          </a:p>
          <a:p>
            <a:pPr lvl="1" marL="1024200" indent="-4568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980" spc="-1" strike="noStrike">
                <a:solidFill>
                  <a:srgbClr val="000000"/>
                </a:solidFill>
                <a:latin typeface="Calibri"/>
              </a:rPr>
              <a:t>Tons of different centralized network filesystems</a:t>
            </a:r>
            <a:endParaRPr b="0" lang="de-DE" sz="2980" spc="-1" strike="noStrike">
              <a:latin typeface="Arial"/>
            </a:endParaRPr>
          </a:p>
          <a:p>
            <a:pPr lvl="1" marL="1024200" indent="-4568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980" spc="-1" strike="noStrike">
                <a:solidFill>
                  <a:srgbClr val="000000"/>
                </a:solidFill>
                <a:latin typeface="Calibri"/>
              </a:rPr>
              <a:t>Some provide site awareness or replication services</a:t>
            </a:r>
            <a:endParaRPr b="0" lang="de-DE" sz="298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How to manage separate execution history from project and pipeline template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Can you use a shared filesystem for communication and coordination to strip down external (system) dependencies</a:t>
            </a: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Synchronous EventSystem with Boradcast functionality based on files on a shared filesystem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Implementations of a timeout Mutex on-top of the EventSystem to lock projects throughout the whole system</a:t>
            </a:r>
            <a:endParaRPr b="0" lang="de-DE" sz="347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041480" y="15525360"/>
            <a:ext cx="6706440" cy="54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45000"/>
          </a:bodyPr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Challenges and Experimental Work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Finding a fitting network filesystem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Solely depend on a shared filesystem for communication and coordination to strip down external (system) dependencies</a:t>
            </a: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endParaRPr b="0" lang="de-DE" sz="347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239"/>
              </a:spcBef>
            </a:pPr>
            <a:r>
              <a:rPr b="1" lang="de-DE" sz="347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Synchronous EventSystem with Boradcast functionality based on files on a shared filesystem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Implementation of a timeout based mutex on-top of the EventSystem to lock projects throughout the whole system</a:t>
            </a:r>
            <a:endParaRPr b="0" lang="de-DE" sz="347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470" spc="-1" strike="noStrike">
                <a:solidFill>
                  <a:srgbClr val="000000"/>
                </a:solidFill>
                <a:latin typeface="Calibri"/>
              </a:rPr>
              <a:t>Much more time efficient because of higher hardware utilization due to automatic stage execution</a:t>
            </a:r>
            <a:endParaRPr b="0" lang="de-DE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LibreOffice/6.3.4.2$Linux_X86_64 LibreOffice_project/30$Build-2</Application>
  <Words>369</Words>
  <Paragraphs>50</Paragraphs>
  <Company>IT-Designers GmbH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2020-02-17T11:01:05Z</dcterms:created>
  <dc:creator>Michael Watzko</dc:creator>
  <dc:description/>
  <dc:language>de-DE</dc:language>
  <cp:lastModifiedBy>Michael Watzko</cp:lastModifiedBy>
  <cp:lastPrinted>2020-02-19T15:26:14Z</cp:lastPrinted>
  <dcterms:modified xsi:type="dcterms:W3CDTF">2020-02-19T16:46:23Z</dcterms:modified>
  <cp:revision>128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IT-Designers GmbH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