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8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6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4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96" y="2217544"/>
            <a:ext cx="2246004" cy="158398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79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41424" y="1826002"/>
            <a:ext cx="13040439" cy="2569003"/>
          </a:xfrm>
        </p:spPr>
        <p:txBody>
          <a:bodyPr/>
          <a:lstStyle/>
          <a:p>
            <a:r>
              <a:rPr lang="en-GB" dirty="0" smtClean="0"/>
              <a:t>Conception and realization of a distributed and automated computer vision pipeline</a:t>
            </a:r>
            <a:endParaRPr lang="en-GB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62" y="20001583"/>
            <a:ext cx="1038014" cy="1382042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24"/>
            <a:ext cx="4210050" cy="1662970"/>
          </a:xfrm>
        </p:spPr>
      </p:pic>
      <p:sp>
        <p:nvSpPr>
          <p:cNvPr id="15" name="Rechteck 14"/>
          <p:cNvSpPr/>
          <p:nvPr/>
        </p:nvSpPr>
        <p:spPr>
          <a:xfrm>
            <a:off x="1041423" y="3875821"/>
            <a:ext cx="13040439" cy="244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3"/>
          <p:cNvSpPr txBox="1">
            <a:spLocks/>
          </p:cNvSpPr>
          <p:nvPr/>
        </p:nvSpPr>
        <p:spPr>
          <a:xfrm>
            <a:off x="1041422" y="4395005"/>
            <a:ext cx="6706914" cy="412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context</a:t>
            </a:r>
          </a:p>
          <a:p>
            <a:pPr marL="457200" indent="-457200"/>
            <a:r>
              <a:rPr lang="en-GB" dirty="0" smtClean="0"/>
              <a:t>Utilizing Computer Vision and Artificial Intelligence to detect vehicles in video footage</a:t>
            </a:r>
          </a:p>
          <a:p>
            <a:pPr marL="457200" indent="-457200"/>
            <a:r>
              <a:rPr lang="en-GB" dirty="0" smtClean="0"/>
              <a:t>Tracking vehicles throughout the video to determine speed, size, acceleration, class and position</a:t>
            </a:r>
          </a:p>
          <a:p>
            <a:pPr marL="457200" indent="-457200"/>
            <a:r>
              <a:rPr lang="en-GB" dirty="0" smtClean="0"/>
              <a:t>Find lanes, assign vehicles to lanes and detect lane changes </a:t>
            </a:r>
          </a:p>
          <a:p>
            <a:pPr marL="457200" indent="-457200"/>
            <a:r>
              <a:rPr lang="en-GB" dirty="0" smtClean="0"/>
              <a:t>Visualize detected vehicles</a:t>
            </a:r>
          </a:p>
          <a:p>
            <a:pPr marL="457200" indent="-457200"/>
            <a:r>
              <a:rPr lang="en-GB" dirty="0" smtClean="0"/>
              <a:t>Provide data for traffic flow analysis (in other projects or for the customer)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The Goal</a:t>
            </a:r>
            <a:endParaRPr lang="en-GB" dirty="0" smtClean="0"/>
          </a:p>
          <a:p>
            <a:pPr marL="457200" indent="-457200"/>
            <a:r>
              <a:rPr lang="en-GB" dirty="0" smtClean="0"/>
              <a:t>Automate manual and tedious multi-stage process of data extraction and distribute workload onto multiple servers</a:t>
            </a:r>
            <a:endParaRPr lang="en-GB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7718867" y="8692558"/>
            <a:ext cx="6778968" cy="5738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Automatically distribute jobs onto computing nodes</a:t>
            </a:r>
          </a:p>
          <a:p>
            <a:pPr marL="457200" indent="-457200"/>
            <a:r>
              <a:rPr lang="en-GB" dirty="0" smtClean="0"/>
              <a:t>Be able to manage multiple projects simultaneously</a:t>
            </a:r>
          </a:p>
          <a:p>
            <a:pPr marL="457200" indent="-457200"/>
            <a:r>
              <a:rPr lang="en-GB" dirty="0" smtClean="0"/>
              <a:t>Handle large files (4k video footage)</a:t>
            </a:r>
          </a:p>
          <a:p>
            <a:pPr marL="457200" indent="-457200"/>
            <a:r>
              <a:rPr lang="en-GB" dirty="0" smtClean="0"/>
              <a:t>Utilize </a:t>
            </a:r>
            <a:r>
              <a:rPr lang="en-GB" dirty="0"/>
              <a:t>hardware </a:t>
            </a:r>
            <a:r>
              <a:rPr lang="en-GB" dirty="0" smtClean="0"/>
              <a:t>acceleration for CV and AI (some jobs have specific hardware requirements)</a:t>
            </a:r>
          </a:p>
          <a:p>
            <a:pPr marL="457200" indent="-457200"/>
            <a:r>
              <a:rPr lang="en-GB" dirty="0" smtClean="0"/>
              <a:t>Provide a </a:t>
            </a:r>
            <a:r>
              <a:rPr lang="en-GB" dirty="0" err="1" smtClean="0"/>
              <a:t>WebInterface</a:t>
            </a:r>
            <a:r>
              <a:rPr lang="en-GB" dirty="0" smtClean="0"/>
              <a:t> for the user to manage projects, see job progress and compute node usage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dirty="0"/>
              <a:t>Decentralized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dirty="0" smtClean="0"/>
              <a:t>Resilient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r>
              <a:rPr lang="en-GB" dirty="0" smtClean="0"/>
              <a:t> for data, configuration and coordination</a:t>
            </a:r>
          </a:p>
          <a:p>
            <a:pPr marL="457200" indent="-457200"/>
            <a:r>
              <a:rPr lang="en-GB" dirty="0" smtClean="0"/>
              <a:t>Docker for easy installation of additional compute nodes</a:t>
            </a:r>
          </a:p>
          <a:p>
            <a:pPr marL="457200" indent="-457200"/>
            <a:r>
              <a:rPr lang="en-GB" dirty="0" smtClean="0"/>
              <a:t>Implementation in Java, using </a:t>
            </a:r>
            <a:r>
              <a:rPr lang="en-GB" dirty="0" err="1" smtClean="0"/>
              <a:t>SpringBoot</a:t>
            </a:r>
            <a:r>
              <a:rPr lang="en-GB" dirty="0" smtClean="0"/>
              <a:t> to provide a REST </a:t>
            </a:r>
            <a:r>
              <a:rPr lang="en-GB" dirty="0" err="1" smtClean="0"/>
              <a:t>Api</a:t>
            </a:r>
            <a:r>
              <a:rPr lang="en-GB" dirty="0" smtClean="0"/>
              <a:t>, use Typescript and Angular to provide a rich and responsive </a:t>
            </a:r>
            <a:r>
              <a:rPr lang="en-GB" dirty="0" err="1" smtClean="0"/>
              <a:t>WebInterface</a:t>
            </a:r>
            <a:r>
              <a:rPr lang="en-GB" dirty="0" smtClean="0"/>
              <a:t> by utilizing the REST API</a:t>
            </a:r>
            <a:endParaRPr lang="en-GB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14" y="4745405"/>
            <a:ext cx="5211621" cy="359675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936" y="5769299"/>
            <a:ext cx="3328403" cy="1872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89" y="269205"/>
            <a:ext cx="2375447" cy="116396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4" y="8790415"/>
            <a:ext cx="6824975" cy="5444425"/>
          </a:xfrm>
          <a:prstGeom prst="rect">
            <a:avLst/>
          </a:prstGeom>
        </p:spPr>
      </p:pic>
      <p:pic>
        <p:nvPicPr>
          <p:cNvPr id="36" name="Inhaltsplatzhalter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944" y="11493508"/>
            <a:ext cx="580154" cy="772433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5623524" y="513449"/>
            <a:ext cx="38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Supervisor:	</a:t>
            </a:r>
            <a:r>
              <a:rPr lang="en-GB" dirty="0" err="1" smtClean="0"/>
              <a:t>Dr.</a:t>
            </a:r>
            <a:r>
              <a:rPr lang="en-GB" dirty="0" smtClean="0"/>
              <a:t> Paul </a:t>
            </a:r>
            <a:r>
              <a:rPr lang="en-GB" dirty="0" err="1" smtClean="0"/>
              <a:t>Kyberd</a:t>
            </a:r>
            <a:endParaRPr lang="en-GB" dirty="0" smtClean="0"/>
          </a:p>
          <a:p>
            <a:r>
              <a:rPr lang="en-GB" dirty="0" smtClean="0"/>
              <a:t>Student:		Michael Watzko</a:t>
            </a:r>
          </a:p>
          <a:p>
            <a:r>
              <a:rPr lang="en-GB" dirty="0" smtClean="0"/>
              <a:t>Student ID:	1841795</a:t>
            </a:r>
            <a:endParaRPr lang="en-GB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1041422" y="14777205"/>
            <a:ext cx="6330928" cy="5101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require big installation overhead</a:t>
            </a:r>
          </a:p>
          <a:p>
            <a:pPr marL="1024174" lvl="1" indent="-457200"/>
            <a:r>
              <a:rPr lang="en-GB" dirty="0" smtClean="0"/>
              <a:t>Truly decentralised </a:t>
            </a:r>
            <a:r>
              <a:rPr lang="en-GB" dirty="0" err="1" smtClean="0"/>
              <a:t>filesystems</a:t>
            </a:r>
            <a:r>
              <a:rPr lang="en-GB" dirty="0" smtClean="0"/>
              <a:t> are rare</a:t>
            </a:r>
          </a:p>
          <a:p>
            <a:pPr marL="1024174" lvl="1" indent="-457200"/>
            <a:r>
              <a:rPr lang="en-GB" dirty="0" smtClean="0"/>
              <a:t>Tons of different centralized network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provide site awareness or replication services</a:t>
            </a:r>
          </a:p>
          <a:p>
            <a:pPr marL="457200" indent="-457200"/>
            <a:r>
              <a:rPr lang="en-GB" dirty="0" smtClean="0"/>
              <a:t>How to manage separate execution history from project and pipeline template</a:t>
            </a:r>
          </a:p>
          <a:p>
            <a:pPr marL="457200" indent="-457200"/>
            <a:r>
              <a:rPr lang="en-GB" dirty="0" smtClean="0"/>
              <a:t>Can you use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  <p:sp>
        <p:nvSpPr>
          <p:cNvPr id="44" name="Inhaltsplatzhalter 3"/>
          <p:cNvSpPr txBox="1">
            <a:spLocks/>
          </p:cNvSpPr>
          <p:nvPr/>
        </p:nvSpPr>
        <p:spPr>
          <a:xfrm>
            <a:off x="7718867" y="14777206"/>
            <a:ext cx="6778968" cy="4934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Progress</a:t>
            </a:r>
          </a:p>
          <a:p>
            <a:pPr marL="457200" indent="-457200"/>
            <a:r>
              <a:rPr lang="en-GB" dirty="0" smtClean="0"/>
              <a:t>Research: DONE</a:t>
            </a:r>
          </a:p>
          <a:p>
            <a:pPr marL="457200" indent="-457200"/>
            <a:r>
              <a:rPr lang="en-GB" dirty="0" smtClean="0"/>
              <a:t>Experimental Work: DONE</a:t>
            </a:r>
          </a:p>
          <a:p>
            <a:pPr marL="1024174" lvl="1" indent="-457200"/>
            <a:r>
              <a:rPr lang="en-GB" dirty="0" smtClean="0"/>
              <a:t>Using file based events to synchronize, coordinate and communicate between multiple instances</a:t>
            </a:r>
          </a:p>
          <a:p>
            <a:pPr marL="1024174" lvl="1" indent="-457200"/>
            <a:r>
              <a:rPr lang="en-GB" dirty="0" smtClean="0"/>
              <a:t>Creating, starting and monitoring Docker container on the fly where the application has additional hardware requirements</a:t>
            </a:r>
          </a:p>
          <a:p>
            <a:pPr marL="457200" indent="-457200"/>
            <a:r>
              <a:rPr lang="en-GB" dirty="0" smtClean="0"/>
              <a:t>Actual Implementation: FINALIZING (99%)</a:t>
            </a:r>
          </a:p>
          <a:p>
            <a:pPr marL="1024174" lvl="1" indent="-457200"/>
            <a:r>
              <a:rPr lang="en-GB" dirty="0" smtClean="0"/>
              <a:t>Job distribution</a:t>
            </a:r>
          </a:p>
          <a:p>
            <a:pPr marL="1024174" lvl="1" indent="-457200"/>
            <a:r>
              <a:rPr lang="en-GB" dirty="0" smtClean="0"/>
              <a:t>Error resilience (job failure, node failure, timeouts)</a:t>
            </a:r>
          </a:p>
          <a:p>
            <a:pPr marL="1024174" lvl="1" indent="-457200"/>
            <a:r>
              <a:rPr lang="en-GB" dirty="0" smtClean="0"/>
              <a:t>Reacting on User Feedback (missing display of information, quality of life improvements)</a:t>
            </a:r>
          </a:p>
          <a:p>
            <a:pPr marL="457200" indent="-457200"/>
            <a:r>
              <a:rPr lang="en-GB" dirty="0" smtClean="0"/>
              <a:t>Metrics, Analysis and Evaluation (60%)</a:t>
            </a:r>
          </a:p>
          <a:p>
            <a:pPr marL="1024174" lvl="1" indent="-457200"/>
            <a:r>
              <a:rPr lang="en-GB" dirty="0" smtClean="0"/>
              <a:t>Finding fitting comparisons for now automated workflows</a:t>
            </a:r>
          </a:p>
          <a:p>
            <a:pPr marL="457200" indent="-457200"/>
            <a:r>
              <a:rPr lang="en-GB" dirty="0" smtClean="0"/>
              <a:t>Thesis (70%)</a:t>
            </a:r>
          </a:p>
          <a:p>
            <a:pPr marL="1024174" lvl="1" indent="-457200"/>
            <a:r>
              <a:rPr lang="en-GB" dirty="0" smtClean="0"/>
              <a:t>Writing everything down</a:t>
            </a:r>
          </a:p>
        </p:txBody>
      </p:sp>
    </p:spTree>
    <p:extLst>
      <p:ext uri="{BB962C8B-B14F-4D97-AF65-F5344CB8AC3E}">
        <p14:creationId xmlns:p14="http://schemas.microsoft.com/office/powerpoint/2010/main" val="760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abc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3730" y="12544030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Project Plan (timeline)</a:t>
            </a:r>
            <a:endParaRPr lang="en-GB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279423" y="14401834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Description of experimental work</a:t>
            </a:r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>
            <a:off x="1041424" y="11730083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Results, Evaluation and Analysis of the experimental work</a:t>
            </a:r>
            <a:endParaRPr lang="en-GB" dirty="0"/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202223" y="14981536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Conclusion</a:t>
            </a:r>
            <a:endParaRPr lang="en-GB" dirty="0"/>
          </a:p>
        </p:txBody>
      </p:sp>
      <p:sp>
        <p:nvSpPr>
          <p:cNvPr id="11" name="Textplatzhalter 4"/>
          <p:cNvSpPr txBox="1">
            <a:spLocks/>
          </p:cNvSpPr>
          <p:nvPr/>
        </p:nvSpPr>
        <p:spPr>
          <a:xfrm>
            <a:off x="279424" y="13357977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Aims and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Benutzerdefiniert</PresentationFormat>
  <Paragraphs>57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Conception and realization of a distributed and automated computer vision pipeline</vt:lpstr>
      <vt:lpstr>PowerPoint-Präsentation</vt:lpstr>
    </vt:vector>
  </TitlesOfParts>
  <Company>IT-Designers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Watzko</dc:creator>
  <cp:lastModifiedBy>Michael Watzko</cp:lastModifiedBy>
  <cp:revision>101</cp:revision>
  <cp:lastPrinted>2020-02-17T17:32:43Z</cp:lastPrinted>
  <dcterms:created xsi:type="dcterms:W3CDTF">2020-02-17T11:01:05Z</dcterms:created>
  <dcterms:modified xsi:type="dcterms:W3CDTF">2020-02-18T18:12:51Z</dcterms:modified>
</cp:coreProperties>
</file>