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AD3F2-6013-4D66-AEC3-7EB2C2A219C5}" v="2" dt="2023-11-09T10:02:17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e, Keller A" userId="8cc9db0a-9d67-46eb-afb0-2cbcf6692f79" providerId="ADAL" clId="{18DAD3F2-6013-4D66-AEC3-7EB2C2A219C5}"/>
    <pc:docChg chg="modSld">
      <pc:chgData name="Tree, Keller A" userId="8cc9db0a-9d67-46eb-afb0-2cbcf6692f79" providerId="ADAL" clId="{18DAD3F2-6013-4D66-AEC3-7EB2C2A219C5}" dt="2023-11-09T09:58:25.269" v="0"/>
      <pc:docMkLst>
        <pc:docMk/>
      </pc:docMkLst>
      <pc:sldChg chg="addSp delSp modSp">
        <pc:chgData name="Tree, Keller A" userId="8cc9db0a-9d67-46eb-afb0-2cbcf6692f79" providerId="ADAL" clId="{18DAD3F2-6013-4D66-AEC3-7EB2C2A219C5}" dt="2023-11-09T09:58:25.269" v="0"/>
        <pc:sldMkLst>
          <pc:docMk/>
          <pc:sldMk cId="4212705697" sldId="257"/>
        </pc:sldMkLst>
        <pc:spChg chg="del">
          <ac:chgData name="Tree, Keller A" userId="8cc9db0a-9d67-46eb-afb0-2cbcf6692f79" providerId="ADAL" clId="{18DAD3F2-6013-4D66-AEC3-7EB2C2A219C5}" dt="2023-11-09T09:58:25.269" v="0"/>
          <ac:spMkLst>
            <pc:docMk/>
            <pc:sldMk cId="4212705697" sldId="257"/>
            <ac:spMk id="3" creationId="{51662EFD-2D66-4F68-8CE4-7F7B6C319B09}"/>
          </ac:spMkLst>
        </pc:spChg>
        <pc:graphicFrameChg chg="add mod">
          <ac:chgData name="Tree, Keller A" userId="8cc9db0a-9d67-46eb-afb0-2cbcf6692f79" providerId="ADAL" clId="{18DAD3F2-6013-4D66-AEC3-7EB2C2A219C5}" dt="2023-11-09T09:58:25.269" v="0"/>
          <ac:graphicFrameMkLst>
            <pc:docMk/>
            <pc:sldMk cId="4212705697" sldId="257"/>
            <ac:graphicFrameMk id="4" creationId="{98ADBE19-0D25-2960-6340-530A3A778D6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adisoncollege365-my.sharepoint.com/personal/katree_madisoncollege_edu/Documents/Fall%202023%20Courses/Excel%20Intermediate/IL_EX_7-Norther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'[IL_EX_7-Northern.xlsx]Revenue'!$B$2</c:f>
              <c:strCache>
                <c:ptCount val="1"/>
                <c:pt idx="0">
                  <c:v>Jan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'[IL_EX_7-Northern.xlsx]Revenue'!$B$3:$B$5</c:f>
            </c:numRef>
          </c:val>
          <c:extLst>
            <c:ext xmlns:c16="http://schemas.microsoft.com/office/drawing/2014/chart" uri="{C3380CC4-5D6E-409C-BE32-E72D297353CC}">
              <c16:uniqueId val="{00000000-20E6-4B8A-B717-679392F61886}"/>
            </c:ext>
          </c:extLst>
        </c:ser>
        <c:ser>
          <c:idx val="1"/>
          <c:order val="1"/>
          <c:tx>
            <c:strRef>
              <c:f>'[IL_EX_7-Northern.xlsx]Revenue'!$C$2</c:f>
              <c:strCache>
                <c:ptCount val="1"/>
                <c:pt idx="0">
                  <c:v>Feb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'[IL_EX_7-Northern.xlsx]Revenue'!$C$3:$C$5</c:f>
            </c:numRef>
          </c:val>
          <c:extLst>
            <c:ext xmlns:c16="http://schemas.microsoft.com/office/drawing/2014/chart" uri="{C3380CC4-5D6E-409C-BE32-E72D297353CC}">
              <c16:uniqueId val="{00000001-20E6-4B8A-B717-679392F61886}"/>
            </c:ext>
          </c:extLst>
        </c:ser>
        <c:ser>
          <c:idx val="2"/>
          <c:order val="2"/>
          <c:tx>
            <c:strRef>
              <c:f>'[IL_EX_7-Northern.xlsx]Revenue'!$D$2</c:f>
              <c:strCache>
                <c:ptCount val="1"/>
                <c:pt idx="0">
                  <c:v>Mar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'[IL_EX_7-Northern.xlsx]Revenue'!$D$3:$D$5</c:f>
            </c:numRef>
          </c:val>
          <c:extLst>
            <c:ext xmlns:c16="http://schemas.microsoft.com/office/drawing/2014/chart" uri="{C3380CC4-5D6E-409C-BE32-E72D297353CC}">
              <c16:uniqueId val="{00000002-20E6-4B8A-B717-679392F61886}"/>
            </c:ext>
          </c:extLst>
        </c:ser>
        <c:ser>
          <c:idx val="3"/>
          <c:order val="3"/>
          <c:tx>
            <c:strRef>
              <c:f>'[IL_EX_7-Northern.xlsx]Revenue'!$E$2</c:f>
              <c:strCache>
                <c:ptCount val="1"/>
                <c:pt idx="0">
                  <c:v>Apr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'[IL_EX_7-Northern.xlsx]Revenue'!$E$3:$E$5</c:f>
            </c:numRef>
          </c:val>
          <c:extLst>
            <c:ext xmlns:c16="http://schemas.microsoft.com/office/drawing/2014/chart" uri="{C3380CC4-5D6E-409C-BE32-E72D297353CC}">
              <c16:uniqueId val="{00000003-20E6-4B8A-B717-679392F61886}"/>
            </c:ext>
          </c:extLst>
        </c:ser>
        <c:ser>
          <c:idx val="4"/>
          <c:order val="4"/>
          <c:tx>
            <c:strRef>
              <c:f>'[IL_EX_7-Northern.xlsx]Revenue'!$F$2</c:f>
              <c:strCache>
                <c:ptCount val="1"/>
                <c:pt idx="0">
                  <c:v>May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'[IL_EX_7-Northern.xlsx]Revenue'!$F$3:$F$5</c:f>
            </c:numRef>
          </c:val>
          <c:extLst>
            <c:ext xmlns:c16="http://schemas.microsoft.com/office/drawing/2014/chart" uri="{C3380CC4-5D6E-409C-BE32-E72D297353CC}">
              <c16:uniqueId val="{00000004-20E6-4B8A-B717-679392F61886}"/>
            </c:ext>
          </c:extLst>
        </c:ser>
        <c:ser>
          <c:idx val="5"/>
          <c:order val="5"/>
          <c:tx>
            <c:strRef>
              <c:f>'[IL_EX_7-Northern.xlsx]Revenue'!$G$2</c:f>
              <c:strCache>
                <c:ptCount val="1"/>
                <c:pt idx="0">
                  <c:v>Jun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'[IL_EX_7-Northern.xlsx]Revenue'!$G$3:$G$5</c:f>
            </c:numRef>
          </c:val>
          <c:extLst>
            <c:ext xmlns:c16="http://schemas.microsoft.com/office/drawing/2014/chart" uri="{C3380CC4-5D6E-409C-BE32-E72D297353CC}">
              <c16:uniqueId val="{00000005-20E6-4B8A-B717-679392F61886}"/>
            </c:ext>
          </c:extLst>
        </c:ser>
        <c:ser>
          <c:idx val="6"/>
          <c:order val="6"/>
          <c:tx>
            <c:strRef>
              <c:f>'[IL_EX_7-Northern.xlsx]Revenue'!$H$2</c:f>
              <c:strCache>
                <c:ptCount val="1"/>
                <c:pt idx="0">
                  <c:v>Jul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'[IL_EX_7-Northern.xlsx]Revenue'!$H$3:$H$5</c:f>
            </c:numRef>
          </c:val>
          <c:extLst>
            <c:ext xmlns:c16="http://schemas.microsoft.com/office/drawing/2014/chart" uri="{C3380CC4-5D6E-409C-BE32-E72D297353CC}">
              <c16:uniqueId val="{00000006-20E6-4B8A-B717-679392F61886}"/>
            </c:ext>
          </c:extLst>
        </c:ser>
        <c:ser>
          <c:idx val="7"/>
          <c:order val="7"/>
          <c:tx>
            <c:strRef>
              <c:f>'[IL_EX_7-Northern.xlsx]Revenue'!$I$2</c:f>
              <c:strCache>
                <c:ptCount val="1"/>
                <c:pt idx="0">
                  <c:v>Aug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'[IL_EX_7-Northern.xlsx]Revenue'!$I$3:$I$5</c:f>
            </c:numRef>
          </c:val>
          <c:extLst>
            <c:ext xmlns:c16="http://schemas.microsoft.com/office/drawing/2014/chart" uri="{C3380CC4-5D6E-409C-BE32-E72D297353CC}">
              <c16:uniqueId val="{00000007-20E6-4B8A-B717-679392F61886}"/>
            </c:ext>
          </c:extLst>
        </c:ser>
        <c:ser>
          <c:idx val="8"/>
          <c:order val="8"/>
          <c:tx>
            <c:strRef>
              <c:f>'[IL_EX_7-Northern.xlsx]Revenue'!$J$2</c:f>
              <c:strCache>
                <c:ptCount val="1"/>
                <c:pt idx="0">
                  <c:v>Sep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'[IL_EX_7-Northern.xlsx]Revenue'!$J$3:$J$5</c:f>
            </c:numRef>
          </c:val>
          <c:extLst>
            <c:ext xmlns:c16="http://schemas.microsoft.com/office/drawing/2014/chart" uri="{C3380CC4-5D6E-409C-BE32-E72D297353CC}">
              <c16:uniqueId val="{00000008-20E6-4B8A-B717-679392F61886}"/>
            </c:ext>
          </c:extLst>
        </c:ser>
        <c:ser>
          <c:idx val="9"/>
          <c:order val="9"/>
          <c:tx>
            <c:strRef>
              <c:f>'[IL_EX_7-Northern.xlsx]Revenue'!$K$2</c:f>
              <c:strCache>
                <c:ptCount val="1"/>
                <c:pt idx="0">
                  <c:v>Oct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'[IL_EX_7-Northern.xlsx]Revenue'!$K$3:$K$5</c:f>
            </c:numRef>
          </c:val>
          <c:extLst>
            <c:ext xmlns:c16="http://schemas.microsoft.com/office/drawing/2014/chart" uri="{C3380CC4-5D6E-409C-BE32-E72D297353CC}">
              <c16:uniqueId val="{00000009-20E6-4B8A-B717-679392F61886}"/>
            </c:ext>
          </c:extLst>
        </c:ser>
        <c:ser>
          <c:idx val="10"/>
          <c:order val="10"/>
          <c:tx>
            <c:strRef>
              <c:f>'[IL_EX_7-Northern.xlsx]Revenue'!$L$2</c:f>
              <c:strCache>
                <c:ptCount val="1"/>
                <c:pt idx="0">
                  <c:v>Nov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'[IL_EX_7-Northern.xlsx]Revenue'!$L$3:$L$5</c:f>
            </c:numRef>
          </c:val>
          <c:extLst>
            <c:ext xmlns:c16="http://schemas.microsoft.com/office/drawing/2014/chart" uri="{C3380CC4-5D6E-409C-BE32-E72D297353CC}">
              <c16:uniqueId val="{0000000A-20E6-4B8A-B717-679392F61886}"/>
            </c:ext>
          </c:extLst>
        </c:ser>
        <c:ser>
          <c:idx val="11"/>
          <c:order val="11"/>
          <c:tx>
            <c:strRef>
              <c:f>'[IL_EX_7-Northern.xlsx]Revenue'!$M$2</c:f>
              <c:strCache>
                <c:ptCount val="1"/>
                <c:pt idx="0">
                  <c:v>Dec</c:v>
                </c:pt>
              </c:strCache>
            </c:strRef>
          </c:tx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'[IL_EX_7-Northern.xlsx]Revenue'!$M$3:$M$5</c:f>
            </c:numRef>
          </c:val>
          <c:extLst>
            <c:ext xmlns:c16="http://schemas.microsoft.com/office/drawing/2014/chart" uri="{C3380CC4-5D6E-409C-BE32-E72D297353CC}">
              <c16:uniqueId val="{0000000B-20E6-4B8A-B717-679392F61886}"/>
            </c:ext>
          </c:extLst>
        </c:ser>
        <c:ser>
          <c:idx val="12"/>
          <c:order val="12"/>
          <c:tx>
            <c:strRef>
              <c:f>'[IL_EX_7-Northern.xlsx]Revenue'!$N$2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0E6-4B8A-B717-679392F618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0E6-4B8A-B717-679392F618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0E6-4B8A-B717-679392F6188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'[IL_EX_7-Northern.xlsx]Revenue'!$A$3:$A$5</c:f>
              <c:strCache>
                <c:ptCount val="3"/>
                <c:pt idx="0">
                  <c:v>Burlington</c:v>
                </c:pt>
                <c:pt idx="1">
                  <c:v>Concord</c:v>
                </c:pt>
                <c:pt idx="2">
                  <c:v>Augusta</c:v>
                </c:pt>
              </c:strCache>
            </c:strRef>
          </c:cat>
          <c:val>
            <c:numRef>
              <c:f>'[IL_EX_7-Northern.xlsx]Revenue'!$N$3:$N$5</c:f>
              <c:numCache>
                <c:formatCode>_("$"* #,##0_);_("$"* \(#,##0\);_("$"* "-"??_);_(@_)</c:formatCode>
                <c:ptCount val="3"/>
                <c:pt idx="0">
                  <c:v>50217</c:v>
                </c:pt>
                <c:pt idx="1">
                  <c:v>51552</c:v>
                </c:pt>
                <c:pt idx="2">
                  <c:v>55550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0E6-4B8A-B717-679392F61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EA56-1C76-4C67-9EDF-72089245129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0F3C-C018-428D-BD55-BCB13C20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317-DA19-4B4B-AEB7-FFA981C72313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2E73-61B8-42A3-A5CF-ECC5F234F57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8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727-1514-4250-822A-9212AE25DA3F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6E5-FBA3-45E2-801E-CCC4EA278DC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A5DD-3FE6-4593-B270-38ED90C7FF20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4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9D55-2064-4E1B-80A6-1CCC66C0C70B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26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BCC8-796B-47A6-81BF-8556BA9B1DE4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D78E-0C64-446F-ADAA-17309B83CD4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5A8-7570-4AA4-9D02-240B7370E7FE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141E-C025-4DFF-B75C-57AA1CCFFD44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97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AF4344-0C74-4427-B8BB-225A245C4DA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66314BF-3518-48AB-A3B8-36C3B72C5D1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Keller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1928325-DEA7-4F10-BE93-37500883B9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5A69-30A7-46EE-BB8A-AAE3FD0AA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Northern Systems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9E529-C9A3-49FE-BD6D-FB0AB4C68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800" dirty="0">
              <a:latin typeface="+mj-lt"/>
            </a:endParaRPr>
          </a:p>
          <a:p>
            <a:r>
              <a:rPr lang="en-US" sz="4800" dirty="0">
                <a:latin typeface="+mj-lt"/>
              </a:rPr>
              <a:t>Revenue Report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5EEE7-237D-E3A8-1312-433DE461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04D5-9903-445F-BF01-F9491FD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Annual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ADBE19-0D25-2960-6340-530A3A778D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4D609-411F-1B98-A1E9-E313A2A2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Keller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056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Parcel</vt:lpstr>
      <vt:lpstr>Northern Systems Design</vt:lpstr>
      <vt:lpstr>Annual 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Systems Design</dc:title>
  <dc:creator>Your Name</dc:creator>
  <cp:lastModifiedBy>Tree, Keller A</cp:lastModifiedBy>
  <cp:revision>1</cp:revision>
  <dcterms:created xsi:type="dcterms:W3CDTF">2018-09-17T20:24:18Z</dcterms:created>
  <dcterms:modified xsi:type="dcterms:W3CDTF">2023-11-09T10:02:27Z</dcterms:modified>
</cp:coreProperties>
</file>