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76" r:id="rId7"/>
    <p:sldId id="258" r:id="rId8"/>
    <p:sldId id="265" r:id="rId9"/>
    <p:sldId id="261" r:id="rId10"/>
    <p:sldId id="277" r:id="rId11"/>
    <p:sldId id="278" r:id="rId12"/>
    <p:sldId id="286" r:id="rId13"/>
    <p:sldId id="279" r:id="rId14"/>
    <p:sldId id="280" r:id="rId15"/>
    <p:sldId id="288" r:id="rId16"/>
    <p:sldId id="281" r:id="rId17"/>
    <p:sldId id="282" r:id="rId18"/>
    <p:sldId id="283" r:id="rId19"/>
    <p:sldId id="284" r:id="rId20"/>
    <p:sldId id="275" r:id="rId2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718"/>
  </p:normalViewPr>
  <p:slideViewPr>
    <p:cSldViewPr snapToGrid="0">
      <p:cViewPr varScale="1">
        <p:scale>
          <a:sx n="161" d="100"/>
          <a:sy n="161" d="100"/>
        </p:scale>
        <p:origin x="232" y="100"/>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02/04/2023</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02/04/2023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10</a:t>
            </a:fld>
            <a:endParaRPr lang="en-GB"/>
          </a:p>
        </p:txBody>
      </p:sp>
    </p:spTree>
    <p:extLst>
      <p:ext uri="{BB962C8B-B14F-4D97-AF65-F5344CB8AC3E}">
        <p14:creationId xmlns:p14="http://schemas.microsoft.com/office/powerpoint/2010/main" val="179636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11</a:t>
            </a:fld>
            <a:endParaRPr lang="en-GB"/>
          </a:p>
        </p:txBody>
      </p:sp>
    </p:spTree>
    <p:extLst>
      <p:ext uri="{BB962C8B-B14F-4D97-AF65-F5344CB8AC3E}">
        <p14:creationId xmlns:p14="http://schemas.microsoft.com/office/powerpoint/2010/main" val="36720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12</a:t>
            </a:fld>
            <a:endParaRPr lang="en-GB"/>
          </a:p>
        </p:txBody>
      </p:sp>
    </p:spTree>
    <p:extLst>
      <p:ext uri="{BB962C8B-B14F-4D97-AF65-F5344CB8AC3E}">
        <p14:creationId xmlns:p14="http://schemas.microsoft.com/office/powerpoint/2010/main" val="1003895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13</a:t>
            </a:fld>
            <a:endParaRPr lang="en-GB"/>
          </a:p>
        </p:txBody>
      </p:sp>
    </p:spTree>
    <p:extLst>
      <p:ext uri="{BB962C8B-B14F-4D97-AF65-F5344CB8AC3E}">
        <p14:creationId xmlns:p14="http://schemas.microsoft.com/office/powerpoint/2010/main" val="3852414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14</a:t>
            </a:fld>
            <a:endParaRPr lang="en-GB"/>
          </a:p>
        </p:txBody>
      </p:sp>
    </p:spTree>
    <p:extLst>
      <p:ext uri="{BB962C8B-B14F-4D97-AF65-F5344CB8AC3E}">
        <p14:creationId xmlns:p14="http://schemas.microsoft.com/office/powerpoint/2010/main" val="2561438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15</a:t>
            </a:fld>
            <a:endParaRPr lang="en-GB"/>
          </a:p>
        </p:txBody>
      </p:sp>
    </p:spTree>
    <p:extLst>
      <p:ext uri="{BB962C8B-B14F-4D97-AF65-F5344CB8AC3E}">
        <p14:creationId xmlns:p14="http://schemas.microsoft.com/office/powerpoint/2010/main" val="4122810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16</a:t>
            </a:fld>
            <a:endParaRPr lang="en-GB"/>
          </a:p>
        </p:txBody>
      </p:sp>
    </p:spTree>
    <p:extLst>
      <p:ext uri="{BB962C8B-B14F-4D97-AF65-F5344CB8AC3E}">
        <p14:creationId xmlns:p14="http://schemas.microsoft.com/office/powerpoint/2010/main" val="4166914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17</a:t>
            </a:fld>
            <a:endParaRPr lang="en-GB"/>
          </a:p>
        </p:txBody>
      </p:sp>
    </p:spTree>
    <p:extLst>
      <p:ext uri="{BB962C8B-B14F-4D97-AF65-F5344CB8AC3E}">
        <p14:creationId xmlns:p14="http://schemas.microsoft.com/office/powerpoint/2010/main" val="170071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52780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107381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4</a:t>
            </a:fld>
            <a:endParaRPr lang="en-GB"/>
          </a:p>
        </p:txBody>
      </p:sp>
    </p:spTree>
    <p:extLst>
      <p:ext uri="{BB962C8B-B14F-4D97-AF65-F5344CB8AC3E}">
        <p14:creationId xmlns:p14="http://schemas.microsoft.com/office/powerpoint/2010/main" val="96424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5</a:t>
            </a:fld>
            <a:endParaRPr lang="en-GB"/>
          </a:p>
        </p:txBody>
      </p:sp>
    </p:spTree>
    <p:extLst>
      <p:ext uri="{BB962C8B-B14F-4D97-AF65-F5344CB8AC3E}">
        <p14:creationId xmlns:p14="http://schemas.microsoft.com/office/powerpoint/2010/main" val="3382398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6</a:t>
            </a:fld>
            <a:endParaRPr lang="en-GB"/>
          </a:p>
        </p:txBody>
      </p:sp>
    </p:spTree>
    <p:extLst>
      <p:ext uri="{BB962C8B-B14F-4D97-AF65-F5344CB8AC3E}">
        <p14:creationId xmlns:p14="http://schemas.microsoft.com/office/powerpoint/2010/main" val="327822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7</a:t>
            </a:fld>
            <a:endParaRPr lang="en-GB"/>
          </a:p>
        </p:txBody>
      </p:sp>
    </p:spTree>
    <p:extLst>
      <p:ext uri="{BB962C8B-B14F-4D97-AF65-F5344CB8AC3E}">
        <p14:creationId xmlns:p14="http://schemas.microsoft.com/office/powerpoint/2010/main" val="231105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8</a:t>
            </a:fld>
            <a:endParaRPr lang="en-GB"/>
          </a:p>
        </p:txBody>
      </p:sp>
    </p:spTree>
    <p:extLst>
      <p:ext uri="{BB962C8B-B14F-4D97-AF65-F5344CB8AC3E}">
        <p14:creationId xmlns:p14="http://schemas.microsoft.com/office/powerpoint/2010/main" val="731922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9</a:t>
            </a:fld>
            <a:endParaRPr lang="en-GB"/>
          </a:p>
        </p:txBody>
      </p:sp>
    </p:spTree>
    <p:extLst>
      <p:ext uri="{BB962C8B-B14F-4D97-AF65-F5344CB8AC3E}">
        <p14:creationId xmlns:p14="http://schemas.microsoft.com/office/powerpoint/2010/main" val="318870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US" noProof="0"/>
              <a:t>Click to edit Master title style</a:t>
            </a:r>
            <a:endParaRPr lang="en-GB" noProof="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US"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US" dirty="0"/>
              <a:t>The Personality of the Politically Ambitious</a:t>
            </a:r>
            <a:endParaRPr lang="en-GB"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09963"/>
            <a:ext cx="9500507" cy="806675"/>
          </a:xfrm>
        </p:spPr>
        <p:txBody>
          <a:bodyPr rtlCol="0"/>
          <a:lstStyle/>
          <a:p>
            <a:pPr rtl="0"/>
            <a:r>
              <a:rPr lang="en-GB" dirty="0"/>
              <a:t>Adam M. Dynes • Hans J. G. Hassell • Matthew R. Miles</a:t>
            </a:r>
          </a:p>
        </p:txBody>
      </p:sp>
      <p:sp>
        <p:nvSpPr>
          <p:cNvPr id="4" name="Subtitle 2">
            <a:extLst>
              <a:ext uri="{FF2B5EF4-FFF2-40B4-BE49-F238E27FC236}">
                <a16:creationId xmlns:a16="http://schemas.microsoft.com/office/drawing/2014/main" id="{2754FFB1-17F9-B710-6577-00CA8C3152CA}"/>
              </a:ext>
            </a:extLst>
          </p:cNvPr>
          <p:cNvSpPr txBox="1">
            <a:spLocks/>
          </p:cNvSpPr>
          <p:nvPr/>
        </p:nvSpPr>
        <p:spPr>
          <a:xfrm>
            <a:off x="2503467" y="5257513"/>
            <a:ext cx="9500507" cy="8066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Polit </a:t>
            </a:r>
            <a:r>
              <a:rPr lang="en-GB" dirty="0" err="1"/>
              <a:t>Behav</a:t>
            </a:r>
            <a:r>
              <a:rPr lang="en-GB" dirty="0"/>
              <a:t> (2019) 41:309–336 https://doi.org/10.1007/s11109-018-9452-x</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Replication Study 2 – Figure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10</a:t>
            </a:fld>
            <a:endParaRPr lang="en-GB" dirty="0"/>
          </a:p>
        </p:txBody>
      </p:sp>
      <p:pic>
        <p:nvPicPr>
          <p:cNvPr id="6" name="Picture 5">
            <a:extLst>
              <a:ext uri="{FF2B5EF4-FFF2-40B4-BE49-F238E27FC236}">
                <a16:creationId xmlns:a16="http://schemas.microsoft.com/office/drawing/2014/main" id="{EFD74ABA-6EB3-7884-23B3-B5481CA4F561}"/>
              </a:ext>
            </a:extLst>
          </p:cNvPr>
          <p:cNvPicPr>
            <a:picLocks noChangeAspect="1"/>
          </p:cNvPicPr>
          <p:nvPr/>
        </p:nvPicPr>
        <p:blipFill>
          <a:blip r:embed="rId3"/>
          <a:stretch>
            <a:fillRect/>
          </a:stretch>
        </p:blipFill>
        <p:spPr>
          <a:xfrm>
            <a:off x="6349245" y="2213677"/>
            <a:ext cx="4435687" cy="2869629"/>
          </a:xfrm>
          <a:prstGeom prst="rect">
            <a:avLst/>
          </a:prstGeom>
        </p:spPr>
      </p:pic>
      <p:pic>
        <p:nvPicPr>
          <p:cNvPr id="10" name="Picture 9">
            <a:extLst>
              <a:ext uri="{FF2B5EF4-FFF2-40B4-BE49-F238E27FC236}">
                <a16:creationId xmlns:a16="http://schemas.microsoft.com/office/drawing/2014/main" id="{F713F227-342B-55E1-3C9C-9A5BC474A3CA}"/>
              </a:ext>
            </a:extLst>
          </p:cNvPr>
          <p:cNvPicPr>
            <a:picLocks noChangeAspect="1"/>
          </p:cNvPicPr>
          <p:nvPr/>
        </p:nvPicPr>
        <p:blipFill>
          <a:blip r:embed="rId4"/>
          <a:stretch>
            <a:fillRect/>
          </a:stretch>
        </p:blipFill>
        <p:spPr>
          <a:xfrm>
            <a:off x="1213600" y="2213677"/>
            <a:ext cx="4720912" cy="2682565"/>
          </a:xfrm>
          <a:prstGeom prst="rect">
            <a:avLst/>
          </a:prstGeom>
        </p:spPr>
      </p:pic>
    </p:spTree>
    <p:extLst>
      <p:ext uri="{BB962C8B-B14F-4D97-AF65-F5344CB8AC3E}">
        <p14:creationId xmlns:p14="http://schemas.microsoft.com/office/powerpoint/2010/main" val="352610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Replication Study 2 – Table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r>
              <a:rPr lang="en-GB" dirty="0"/>
              <a:t>10/9/2021</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11</a:t>
            </a:fld>
            <a:endParaRPr lang="en-GB" dirty="0"/>
          </a:p>
        </p:txBody>
      </p:sp>
      <p:pic>
        <p:nvPicPr>
          <p:cNvPr id="5" name="Picture 4">
            <a:extLst>
              <a:ext uri="{FF2B5EF4-FFF2-40B4-BE49-F238E27FC236}">
                <a16:creationId xmlns:a16="http://schemas.microsoft.com/office/drawing/2014/main" id="{A920C341-2A48-E1BF-6EE2-BF9BC8B93E85}"/>
              </a:ext>
            </a:extLst>
          </p:cNvPr>
          <p:cNvPicPr>
            <a:picLocks noChangeAspect="1"/>
          </p:cNvPicPr>
          <p:nvPr/>
        </p:nvPicPr>
        <p:blipFill>
          <a:blip r:embed="rId3"/>
          <a:stretch>
            <a:fillRect/>
          </a:stretch>
        </p:blipFill>
        <p:spPr>
          <a:xfrm>
            <a:off x="6735702" y="1764784"/>
            <a:ext cx="2057506" cy="3978479"/>
          </a:xfrm>
          <a:prstGeom prst="rect">
            <a:avLst/>
          </a:prstGeom>
        </p:spPr>
      </p:pic>
      <p:pic>
        <p:nvPicPr>
          <p:cNvPr id="9" name="Picture 8">
            <a:extLst>
              <a:ext uri="{FF2B5EF4-FFF2-40B4-BE49-F238E27FC236}">
                <a16:creationId xmlns:a16="http://schemas.microsoft.com/office/drawing/2014/main" id="{CB3411FA-F299-9AF9-5FEF-4EE159556E3F}"/>
              </a:ext>
            </a:extLst>
          </p:cNvPr>
          <p:cNvPicPr>
            <a:picLocks noChangeAspect="1"/>
          </p:cNvPicPr>
          <p:nvPr/>
        </p:nvPicPr>
        <p:blipFill>
          <a:blip r:embed="rId4"/>
          <a:stretch>
            <a:fillRect/>
          </a:stretch>
        </p:blipFill>
        <p:spPr>
          <a:xfrm>
            <a:off x="3154984" y="1764784"/>
            <a:ext cx="2902099" cy="4118187"/>
          </a:xfrm>
          <a:prstGeom prst="rect">
            <a:avLst/>
          </a:prstGeom>
        </p:spPr>
      </p:pic>
      <p:pic>
        <p:nvPicPr>
          <p:cNvPr id="12" name="Picture 11">
            <a:extLst>
              <a:ext uri="{FF2B5EF4-FFF2-40B4-BE49-F238E27FC236}">
                <a16:creationId xmlns:a16="http://schemas.microsoft.com/office/drawing/2014/main" id="{E5C45853-1C09-0EA2-3B13-A9D9C734A19E}"/>
              </a:ext>
            </a:extLst>
          </p:cNvPr>
          <p:cNvPicPr>
            <a:picLocks noChangeAspect="1"/>
          </p:cNvPicPr>
          <p:nvPr/>
        </p:nvPicPr>
        <p:blipFill>
          <a:blip r:embed="rId5"/>
          <a:stretch>
            <a:fillRect/>
          </a:stretch>
        </p:blipFill>
        <p:spPr>
          <a:xfrm>
            <a:off x="2524950" y="6091748"/>
            <a:ext cx="7185394" cy="342918"/>
          </a:xfrm>
          <a:prstGeom prst="rect">
            <a:avLst/>
          </a:prstGeom>
        </p:spPr>
      </p:pic>
    </p:spTree>
    <p:extLst>
      <p:ext uri="{BB962C8B-B14F-4D97-AF65-F5344CB8AC3E}">
        <p14:creationId xmlns:p14="http://schemas.microsoft.com/office/powerpoint/2010/main" val="1039741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Findings of replication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12</a:t>
            </a:fld>
            <a:endParaRPr lang="en-GB" dirty="0"/>
          </a:p>
        </p:txBody>
      </p:sp>
      <p:sp>
        <p:nvSpPr>
          <p:cNvPr id="10" name="TextBox 9">
            <a:extLst>
              <a:ext uri="{FF2B5EF4-FFF2-40B4-BE49-F238E27FC236}">
                <a16:creationId xmlns:a16="http://schemas.microsoft.com/office/drawing/2014/main" id="{C5960775-8670-E2A5-5285-E128E1101068}"/>
              </a:ext>
            </a:extLst>
          </p:cNvPr>
          <p:cNvSpPr txBox="1"/>
          <p:nvPr/>
        </p:nvSpPr>
        <p:spPr>
          <a:xfrm>
            <a:off x="1231508" y="1876470"/>
            <a:ext cx="9177917" cy="16728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dirty="0"/>
              <a:t>Same as the previous table – less observations</a:t>
            </a:r>
          </a:p>
          <a:p>
            <a:pPr marL="285750" indent="-285750">
              <a:lnSpc>
                <a:spcPct val="200000"/>
              </a:lnSpc>
              <a:buFont typeface="Arial" panose="020B0604020202020204" pitchFamily="34" charset="0"/>
              <a:buChar char="•"/>
            </a:pPr>
            <a:r>
              <a:rPr lang="en-GB" dirty="0"/>
              <a:t>‘Years’ covariate significant in replication, not in original</a:t>
            </a:r>
          </a:p>
          <a:p>
            <a:pPr marL="285750" indent="-285750">
              <a:lnSpc>
                <a:spcPct val="200000"/>
              </a:lnSpc>
              <a:buFont typeface="Arial" panose="020B0604020202020204" pitchFamily="34" charset="0"/>
              <a:buChar char="•"/>
            </a:pPr>
            <a:r>
              <a:rPr lang="en-GB" dirty="0"/>
              <a:t>Also another interesting finding, Pseudo R-Squared values </a:t>
            </a:r>
            <a:r>
              <a:rPr lang="en-GB" i="1" dirty="0"/>
              <a:t>very</a:t>
            </a:r>
            <a:r>
              <a:rPr lang="en-GB" dirty="0"/>
              <a:t> different</a:t>
            </a:r>
          </a:p>
        </p:txBody>
      </p:sp>
    </p:spTree>
    <p:extLst>
      <p:ext uri="{BB962C8B-B14F-4D97-AF65-F5344CB8AC3E}">
        <p14:creationId xmlns:p14="http://schemas.microsoft.com/office/powerpoint/2010/main" val="2945285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Replication Study 2 – Figure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13</a:t>
            </a:fld>
            <a:endParaRPr lang="en-GB" dirty="0"/>
          </a:p>
        </p:txBody>
      </p:sp>
      <p:pic>
        <p:nvPicPr>
          <p:cNvPr id="10" name="Picture 9">
            <a:extLst>
              <a:ext uri="{FF2B5EF4-FFF2-40B4-BE49-F238E27FC236}">
                <a16:creationId xmlns:a16="http://schemas.microsoft.com/office/drawing/2014/main" id="{6B26073F-99FF-E5D4-0AD8-16E3714F80C6}"/>
              </a:ext>
            </a:extLst>
          </p:cNvPr>
          <p:cNvPicPr>
            <a:picLocks noChangeAspect="1"/>
          </p:cNvPicPr>
          <p:nvPr/>
        </p:nvPicPr>
        <p:blipFill>
          <a:blip r:embed="rId3"/>
          <a:stretch>
            <a:fillRect/>
          </a:stretch>
        </p:blipFill>
        <p:spPr>
          <a:xfrm>
            <a:off x="1167492" y="2643779"/>
            <a:ext cx="4740882" cy="2274343"/>
          </a:xfrm>
          <a:prstGeom prst="rect">
            <a:avLst/>
          </a:prstGeom>
        </p:spPr>
      </p:pic>
      <p:pic>
        <p:nvPicPr>
          <p:cNvPr id="12" name="Picture 11">
            <a:extLst>
              <a:ext uri="{FF2B5EF4-FFF2-40B4-BE49-F238E27FC236}">
                <a16:creationId xmlns:a16="http://schemas.microsoft.com/office/drawing/2014/main" id="{C6093286-9CC2-8FDA-546F-966565F62957}"/>
              </a:ext>
            </a:extLst>
          </p:cNvPr>
          <p:cNvPicPr>
            <a:picLocks noChangeAspect="1"/>
          </p:cNvPicPr>
          <p:nvPr/>
        </p:nvPicPr>
        <p:blipFill>
          <a:blip r:embed="rId4"/>
          <a:stretch>
            <a:fillRect/>
          </a:stretch>
        </p:blipFill>
        <p:spPr>
          <a:xfrm>
            <a:off x="6057083" y="2499771"/>
            <a:ext cx="3978479" cy="2562357"/>
          </a:xfrm>
          <a:prstGeom prst="rect">
            <a:avLst/>
          </a:prstGeom>
        </p:spPr>
      </p:pic>
    </p:spTree>
    <p:extLst>
      <p:ext uri="{BB962C8B-B14F-4D97-AF65-F5344CB8AC3E}">
        <p14:creationId xmlns:p14="http://schemas.microsoft.com/office/powerpoint/2010/main" val="351924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My contribution – Parallel lines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14</a:t>
            </a:fld>
            <a:endParaRPr lang="en-GB" dirty="0"/>
          </a:p>
        </p:txBody>
      </p:sp>
      <p:sp>
        <p:nvSpPr>
          <p:cNvPr id="4" name="TextBox 3">
            <a:extLst>
              <a:ext uri="{FF2B5EF4-FFF2-40B4-BE49-F238E27FC236}">
                <a16:creationId xmlns:a16="http://schemas.microsoft.com/office/drawing/2014/main" id="{5DDEE987-2DBD-9ECE-1260-0670A90E432E}"/>
              </a:ext>
            </a:extLst>
          </p:cNvPr>
          <p:cNvSpPr txBox="1"/>
          <p:nvPr/>
        </p:nvSpPr>
        <p:spPr>
          <a:xfrm>
            <a:off x="1231509" y="2080152"/>
            <a:ext cx="9046919" cy="2031325"/>
          </a:xfrm>
          <a:prstGeom prst="rect">
            <a:avLst/>
          </a:prstGeom>
          <a:noFill/>
        </p:spPr>
        <p:txBody>
          <a:bodyPr wrap="square" rtlCol="0">
            <a:spAutoFit/>
          </a:bodyPr>
          <a:lstStyle/>
          <a:p>
            <a:pPr marL="285750" indent="-285750">
              <a:buFont typeface="Arial" panose="020B0604020202020204" pitchFamily="34" charset="0"/>
              <a:buChar char="•"/>
            </a:pPr>
            <a:r>
              <a:rPr lang="en-GB" dirty="0"/>
              <a:t>Researchers made a LOT of models</a:t>
            </a:r>
          </a:p>
          <a:p>
            <a:pPr marL="742950" lvl="1" indent="-285750">
              <a:buFont typeface="Arial" panose="020B0604020202020204" pitchFamily="34" charset="0"/>
              <a:buChar char="•"/>
            </a:pPr>
            <a:r>
              <a:rPr lang="en-GB" dirty="0"/>
              <a:t>For every ordered logit model they ran, they also ran an unordered multinomial model</a:t>
            </a:r>
          </a:p>
          <a:p>
            <a:pPr marL="285750" indent="-285750">
              <a:buFont typeface="Arial" panose="020B0604020202020204" pitchFamily="34" charset="0"/>
              <a:buChar char="•"/>
            </a:pPr>
            <a:r>
              <a:rPr lang="en-GB" dirty="0"/>
              <a:t>Regardless, important to check whether the assumptions of the model stands</a:t>
            </a:r>
          </a:p>
          <a:p>
            <a:pPr marL="285750" indent="-285750">
              <a:buFont typeface="Arial" panose="020B0604020202020204" pitchFamily="34" charset="0"/>
              <a:buChar char="•"/>
            </a:pPr>
            <a:r>
              <a:rPr lang="en-GB" dirty="0"/>
              <a:t>Proportional odds assumption:</a:t>
            </a:r>
          </a:p>
          <a:p>
            <a:pPr marL="742950" lvl="1" indent="-285750">
              <a:buFont typeface="Arial" panose="020B0604020202020204" pitchFamily="34" charset="0"/>
              <a:buChar char="•"/>
            </a:pPr>
            <a:r>
              <a:rPr lang="en-GB" dirty="0"/>
              <a:t>Assumes coefficients are consistent throughout the different categories</a:t>
            </a:r>
          </a:p>
          <a:p>
            <a:pPr marL="742950" lvl="1" indent="-285750">
              <a:buFont typeface="Arial" panose="020B0604020202020204" pitchFamily="34" charset="0"/>
              <a:buChar char="•"/>
            </a:pPr>
            <a:endParaRPr lang="en-GB" dirty="0"/>
          </a:p>
        </p:txBody>
      </p:sp>
      <p:pic>
        <p:nvPicPr>
          <p:cNvPr id="11" name="Picture 10">
            <a:extLst>
              <a:ext uri="{FF2B5EF4-FFF2-40B4-BE49-F238E27FC236}">
                <a16:creationId xmlns:a16="http://schemas.microsoft.com/office/drawing/2014/main" id="{D8E86B97-8BF5-D2CB-6D65-823E686E733C}"/>
              </a:ext>
            </a:extLst>
          </p:cNvPr>
          <p:cNvPicPr>
            <a:picLocks noChangeAspect="1"/>
          </p:cNvPicPr>
          <p:nvPr/>
        </p:nvPicPr>
        <p:blipFill>
          <a:blip r:embed="rId3"/>
          <a:stretch>
            <a:fillRect/>
          </a:stretch>
        </p:blipFill>
        <p:spPr>
          <a:xfrm>
            <a:off x="2308708" y="3948942"/>
            <a:ext cx="6627276" cy="1996168"/>
          </a:xfrm>
          <a:prstGeom prst="rect">
            <a:avLst/>
          </a:prstGeom>
        </p:spPr>
      </p:pic>
    </p:spTree>
    <p:extLst>
      <p:ext uri="{BB962C8B-B14F-4D97-AF65-F5344CB8AC3E}">
        <p14:creationId xmlns:p14="http://schemas.microsoft.com/office/powerpoint/2010/main" val="224428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My contribution – Parallel lines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15</a:t>
            </a:fld>
            <a:endParaRPr lang="en-GB" dirty="0"/>
          </a:p>
        </p:txBody>
      </p:sp>
      <p:pic>
        <p:nvPicPr>
          <p:cNvPr id="6" name="Picture 5">
            <a:extLst>
              <a:ext uri="{FF2B5EF4-FFF2-40B4-BE49-F238E27FC236}">
                <a16:creationId xmlns:a16="http://schemas.microsoft.com/office/drawing/2014/main" id="{141F8300-F8F9-AA94-C968-C3374D3040EE}"/>
              </a:ext>
            </a:extLst>
          </p:cNvPr>
          <p:cNvPicPr>
            <a:picLocks noChangeAspect="1"/>
          </p:cNvPicPr>
          <p:nvPr/>
        </p:nvPicPr>
        <p:blipFill>
          <a:blip r:embed="rId3"/>
          <a:stretch>
            <a:fillRect/>
          </a:stretch>
        </p:blipFill>
        <p:spPr>
          <a:xfrm>
            <a:off x="6223352" y="2509874"/>
            <a:ext cx="2859745" cy="3474896"/>
          </a:xfrm>
          <a:prstGeom prst="rect">
            <a:avLst/>
          </a:prstGeom>
        </p:spPr>
      </p:pic>
      <p:pic>
        <p:nvPicPr>
          <p:cNvPr id="9" name="Picture 8">
            <a:extLst>
              <a:ext uri="{FF2B5EF4-FFF2-40B4-BE49-F238E27FC236}">
                <a16:creationId xmlns:a16="http://schemas.microsoft.com/office/drawing/2014/main" id="{80A1ADC0-C5A7-FAEA-8D97-22113C021825}"/>
              </a:ext>
            </a:extLst>
          </p:cNvPr>
          <p:cNvPicPr>
            <a:picLocks noChangeAspect="1"/>
          </p:cNvPicPr>
          <p:nvPr/>
        </p:nvPicPr>
        <p:blipFill>
          <a:blip r:embed="rId4"/>
          <a:stretch>
            <a:fillRect/>
          </a:stretch>
        </p:blipFill>
        <p:spPr>
          <a:xfrm>
            <a:off x="2846360" y="2524478"/>
            <a:ext cx="2397356" cy="3460292"/>
          </a:xfrm>
          <a:prstGeom prst="rect">
            <a:avLst/>
          </a:prstGeom>
        </p:spPr>
      </p:pic>
      <p:sp>
        <p:nvSpPr>
          <p:cNvPr id="10" name="TextBox 9">
            <a:extLst>
              <a:ext uri="{FF2B5EF4-FFF2-40B4-BE49-F238E27FC236}">
                <a16:creationId xmlns:a16="http://schemas.microsoft.com/office/drawing/2014/main" id="{C5960775-8670-E2A5-5285-E128E1101068}"/>
              </a:ext>
            </a:extLst>
          </p:cNvPr>
          <p:cNvSpPr txBox="1"/>
          <p:nvPr/>
        </p:nvSpPr>
        <p:spPr>
          <a:xfrm>
            <a:off x="2638435" y="1769993"/>
            <a:ext cx="2813206" cy="646331"/>
          </a:xfrm>
          <a:prstGeom prst="rect">
            <a:avLst/>
          </a:prstGeom>
          <a:noFill/>
        </p:spPr>
        <p:txBody>
          <a:bodyPr wrap="none" rtlCol="0">
            <a:spAutoFit/>
          </a:bodyPr>
          <a:lstStyle/>
          <a:p>
            <a:r>
              <a:rPr lang="en-GB" dirty="0"/>
              <a:t>Nascent political ambition</a:t>
            </a:r>
          </a:p>
          <a:p>
            <a:r>
              <a:rPr lang="en-GB" dirty="0"/>
              <a:t>(Study 1)</a:t>
            </a:r>
          </a:p>
        </p:txBody>
      </p:sp>
      <p:sp>
        <p:nvSpPr>
          <p:cNvPr id="11" name="TextBox 10">
            <a:extLst>
              <a:ext uri="{FF2B5EF4-FFF2-40B4-BE49-F238E27FC236}">
                <a16:creationId xmlns:a16="http://schemas.microsoft.com/office/drawing/2014/main" id="{8EFFB321-3B31-9637-A415-35D9D9BAEA4F}"/>
              </a:ext>
            </a:extLst>
          </p:cNvPr>
          <p:cNvSpPr txBox="1"/>
          <p:nvPr/>
        </p:nvSpPr>
        <p:spPr>
          <a:xfrm>
            <a:off x="6057083" y="1742761"/>
            <a:ext cx="3135667" cy="646331"/>
          </a:xfrm>
          <a:prstGeom prst="rect">
            <a:avLst/>
          </a:prstGeom>
          <a:noFill/>
        </p:spPr>
        <p:txBody>
          <a:bodyPr wrap="none" rtlCol="0">
            <a:spAutoFit/>
          </a:bodyPr>
          <a:lstStyle/>
          <a:p>
            <a:r>
              <a:rPr lang="en-GB" dirty="0"/>
              <a:t>Progressive political ambition</a:t>
            </a:r>
          </a:p>
          <a:p>
            <a:r>
              <a:rPr lang="en-GB" dirty="0"/>
              <a:t>(Study 2)</a:t>
            </a:r>
          </a:p>
        </p:txBody>
      </p:sp>
    </p:spTree>
    <p:extLst>
      <p:ext uri="{BB962C8B-B14F-4D97-AF65-F5344CB8AC3E}">
        <p14:creationId xmlns:p14="http://schemas.microsoft.com/office/powerpoint/2010/main" val="185280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Conclusion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16</a:t>
            </a:fld>
            <a:endParaRPr lang="en-GB" dirty="0"/>
          </a:p>
        </p:txBody>
      </p:sp>
      <p:sp>
        <p:nvSpPr>
          <p:cNvPr id="10" name="TextBox 9">
            <a:extLst>
              <a:ext uri="{FF2B5EF4-FFF2-40B4-BE49-F238E27FC236}">
                <a16:creationId xmlns:a16="http://schemas.microsoft.com/office/drawing/2014/main" id="{C5960775-8670-E2A5-5285-E128E1101068}"/>
              </a:ext>
            </a:extLst>
          </p:cNvPr>
          <p:cNvSpPr txBox="1"/>
          <p:nvPr/>
        </p:nvSpPr>
        <p:spPr>
          <a:xfrm>
            <a:off x="1231508" y="1876470"/>
            <a:ext cx="9177917" cy="1477328"/>
          </a:xfrm>
          <a:prstGeom prst="rect">
            <a:avLst/>
          </a:prstGeom>
          <a:noFill/>
        </p:spPr>
        <p:txBody>
          <a:bodyPr wrap="square" rtlCol="0">
            <a:spAutoFit/>
          </a:bodyPr>
          <a:lstStyle/>
          <a:p>
            <a:pPr marL="285750" indent="-285750">
              <a:buFont typeface="Arial" panose="020B0604020202020204" pitchFamily="34" charset="0"/>
              <a:buChar char="•"/>
            </a:pPr>
            <a:r>
              <a:rPr lang="en-GB" dirty="0"/>
              <a:t>Was able to reproduce statistically significant findings</a:t>
            </a:r>
          </a:p>
          <a:p>
            <a:pPr marL="742950" lvl="1" indent="-285750">
              <a:buFont typeface="Arial" panose="020B0604020202020204" pitchFamily="34" charset="0"/>
              <a:buChar char="•"/>
            </a:pPr>
            <a:r>
              <a:rPr lang="en-GB" dirty="0"/>
              <a:t>However, was not able to get the same figures – messy replication file</a:t>
            </a:r>
          </a:p>
          <a:p>
            <a:pPr marL="285750" indent="-285750">
              <a:buFont typeface="Arial" panose="020B0604020202020204" pitchFamily="34" charset="0"/>
              <a:buChar char="•"/>
            </a:pPr>
            <a:r>
              <a:rPr lang="en-GB" dirty="0"/>
              <a:t>Pseudo R Squared values were not reported in main paper, generally quite poor</a:t>
            </a:r>
          </a:p>
          <a:p>
            <a:pPr marL="285750" indent="-285750">
              <a:buFont typeface="Arial" panose="020B0604020202020204" pitchFamily="34" charset="0"/>
              <a:buChar char="•"/>
            </a:pPr>
            <a:r>
              <a:rPr lang="en-GB" dirty="0"/>
              <a:t>Ordered logit models violated proportional odds assumptions, but multinomial models produced the same results (any need for ordered models?)</a:t>
            </a:r>
          </a:p>
        </p:txBody>
      </p:sp>
    </p:spTree>
    <p:extLst>
      <p:ext uri="{BB962C8B-B14F-4D97-AF65-F5344CB8AC3E}">
        <p14:creationId xmlns:p14="http://schemas.microsoft.com/office/powerpoint/2010/main" val="3533087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2" y="-82392"/>
            <a:ext cx="6220278" cy="2387600"/>
          </a:xfrm>
        </p:spPr>
        <p:txBody>
          <a:bodyPr rtlCol="0"/>
          <a:lstStyle/>
          <a:p>
            <a:pPr rtl="0"/>
            <a:r>
              <a:rPr lang="en-GB" dirty="0"/>
              <a:t>References</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2" y="2470955"/>
            <a:ext cx="6220277" cy="2247219"/>
          </a:xfrm>
        </p:spPr>
        <p:txBody>
          <a:bodyPr rtlCol="0">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Calibri" panose="020F0502020204030204" pitchFamily="34" charset="0"/>
              </a:rPr>
              <a:t>Dynes, A. M., Hassell, H. J. G., &amp; Miles, M. R. (2019). The Personality of the Politically Ambitious. </a:t>
            </a:r>
            <a:r>
              <a:rPr lang="en-GB" sz="1800" i="1" kern="100" dirty="0">
                <a:effectLst/>
                <a:latin typeface="Calibri" panose="020F0502020204030204" pitchFamily="34" charset="0"/>
                <a:ea typeface="Calibri" panose="020F0502020204030204" pitchFamily="34" charset="0"/>
                <a:cs typeface="Calibri" panose="020F0502020204030204" pitchFamily="34" charset="0"/>
              </a:rPr>
              <a:t>Political </a:t>
            </a:r>
            <a:r>
              <a:rPr lang="en-GB" sz="1800" i="1" kern="100" dirty="0" err="1">
                <a:effectLst/>
                <a:latin typeface="Calibri" panose="020F0502020204030204" pitchFamily="34" charset="0"/>
                <a:ea typeface="Calibri" panose="020F0502020204030204" pitchFamily="34" charset="0"/>
                <a:cs typeface="Calibri" panose="020F0502020204030204" pitchFamily="34" charset="0"/>
              </a:rPr>
              <a:t>Behavior</a:t>
            </a:r>
            <a:r>
              <a:rPr lang="en-GB" sz="1800" kern="100" dirty="0">
                <a:effectLst/>
                <a:latin typeface="Calibri" panose="020F0502020204030204" pitchFamily="34" charset="0"/>
                <a:ea typeface="Calibri" panose="020F0502020204030204" pitchFamily="34" charset="0"/>
                <a:cs typeface="Calibri" panose="020F0502020204030204" pitchFamily="34" charset="0"/>
              </a:rPr>
              <a:t>, </a:t>
            </a:r>
            <a:r>
              <a:rPr lang="en-GB" sz="1800" i="1" kern="100" dirty="0">
                <a:effectLst/>
                <a:latin typeface="Calibri" panose="020F0502020204030204" pitchFamily="34" charset="0"/>
                <a:ea typeface="Calibri" panose="020F0502020204030204" pitchFamily="34" charset="0"/>
                <a:cs typeface="Calibri" panose="020F0502020204030204" pitchFamily="34" charset="0"/>
              </a:rPr>
              <a:t>41</a:t>
            </a:r>
            <a:r>
              <a:rPr lang="en-GB" sz="1800" kern="100" dirty="0">
                <a:effectLst/>
                <a:latin typeface="Calibri" panose="020F0502020204030204" pitchFamily="34" charset="0"/>
                <a:ea typeface="Calibri" panose="020F0502020204030204" pitchFamily="34" charset="0"/>
                <a:cs typeface="Calibri" panose="020F0502020204030204" pitchFamily="34" charset="0"/>
              </a:rPr>
              <a:t>(2), 309–336. https://doi.org/10.1007/s11109-018-9452-x</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Calibri" panose="020F0502020204030204" pitchFamily="34" charset="0"/>
              </a:rPr>
              <a:t>Kim, J.-H. (2003). Assessing practical significance of the proportional odds assumption. </a:t>
            </a:r>
            <a:r>
              <a:rPr lang="en-GB" sz="1800" i="1" kern="100" dirty="0">
                <a:effectLst/>
                <a:latin typeface="Calibri" panose="020F0502020204030204" pitchFamily="34" charset="0"/>
                <a:ea typeface="Calibri" panose="020F0502020204030204" pitchFamily="34" charset="0"/>
                <a:cs typeface="Calibri" panose="020F0502020204030204" pitchFamily="34" charset="0"/>
              </a:rPr>
              <a:t>Statistics &amp; Probability Letters</a:t>
            </a:r>
            <a:r>
              <a:rPr lang="en-GB" sz="1800" kern="100" dirty="0">
                <a:effectLst/>
                <a:latin typeface="Calibri" panose="020F0502020204030204" pitchFamily="34" charset="0"/>
                <a:ea typeface="Calibri" panose="020F0502020204030204" pitchFamily="34" charset="0"/>
                <a:cs typeface="Calibri" panose="020F0502020204030204" pitchFamily="34" charset="0"/>
              </a:rPr>
              <a:t>, </a:t>
            </a:r>
            <a:r>
              <a:rPr lang="en-GB" sz="1800" i="1" kern="100" dirty="0">
                <a:effectLst/>
                <a:latin typeface="Calibri" panose="020F0502020204030204" pitchFamily="34" charset="0"/>
                <a:ea typeface="Calibri" panose="020F0502020204030204" pitchFamily="34" charset="0"/>
                <a:cs typeface="Calibri" panose="020F0502020204030204" pitchFamily="34" charset="0"/>
              </a:rPr>
              <a:t>65</a:t>
            </a:r>
            <a:r>
              <a:rPr lang="en-GB" sz="1800" kern="100" dirty="0">
                <a:effectLst/>
                <a:latin typeface="Calibri" panose="020F0502020204030204" pitchFamily="34" charset="0"/>
                <a:ea typeface="Calibri" panose="020F0502020204030204" pitchFamily="34" charset="0"/>
                <a:cs typeface="Calibri" panose="020F0502020204030204" pitchFamily="34" charset="0"/>
              </a:rPr>
              <a:t>(3), 233–239. https://doi.org/10.1016/j.spl.2003.07.017</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Calibri" panose="020F0502020204030204" pitchFamily="34" charset="0"/>
              </a:rPr>
              <a:t>McCrae, R. R., &amp; John, O. P. (1992). An Introduction to the Five-Factor Model and Its Applications. </a:t>
            </a:r>
            <a:r>
              <a:rPr lang="en-GB" sz="1800" i="1" kern="100" dirty="0">
                <a:effectLst/>
                <a:latin typeface="Calibri" panose="020F0502020204030204" pitchFamily="34" charset="0"/>
                <a:ea typeface="Calibri" panose="020F0502020204030204" pitchFamily="34" charset="0"/>
                <a:cs typeface="Calibri" panose="020F0502020204030204" pitchFamily="34" charset="0"/>
              </a:rPr>
              <a:t>Journal of Personality</a:t>
            </a:r>
            <a:r>
              <a:rPr lang="en-GB" sz="1800" kern="100" dirty="0">
                <a:effectLst/>
                <a:latin typeface="Calibri" panose="020F0502020204030204" pitchFamily="34" charset="0"/>
                <a:ea typeface="Calibri" panose="020F0502020204030204" pitchFamily="34" charset="0"/>
                <a:cs typeface="Calibri" panose="020F0502020204030204" pitchFamily="34" charset="0"/>
              </a:rPr>
              <a:t>, </a:t>
            </a:r>
            <a:r>
              <a:rPr lang="en-GB" sz="1800" i="1" kern="100" dirty="0">
                <a:effectLst/>
                <a:latin typeface="Calibri" panose="020F0502020204030204" pitchFamily="34" charset="0"/>
                <a:ea typeface="Calibri" panose="020F0502020204030204" pitchFamily="34" charset="0"/>
                <a:cs typeface="Calibri" panose="020F0502020204030204" pitchFamily="34" charset="0"/>
              </a:rPr>
              <a:t>60</a:t>
            </a:r>
            <a:r>
              <a:rPr lang="en-GB" sz="1800" kern="100" dirty="0">
                <a:effectLst/>
                <a:latin typeface="Calibri" panose="020F0502020204030204" pitchFamily="34" charset="0"/>
                <a:ea typeface="Calibri" panose="020F0502020204030204" pitchFamily="34" charset="0"/>
                <a:cs typeface="Calibri" panose="020F0502020204030204" pitchFamily="34" charset="0"/>
              </a:rPr>
              <a:t>(2), 175–215. https://doi.org/10.1111/j.1467-6494.1992.tb00970.x</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en-GB"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en-GB"/>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rtl="0"/>
            <a:r>
              <a:rPr lang="en-GB" dirty="0"/>
              <a:t>Introduction</a:t>
            </a:r>
          </a:p>
          <a:p>
            <a:pPr rtl="0"/>
            <a:r>
              <a:rPr lang="en-GB" dirty="0"/>
              <a:t>Data</a:t>
            </a:r>
          </a:p>
          <a:p>
            <a:pPr rtl="0"/>
            <a:r>
              <a:rPr lang="en-GB" dirty="0"/>
              <a:t>Replication of results</a:t>
            </a:r>
          </a:p>
          <a:p>
            <a:pPr rtl="0"/>
            <a:r>
              <a:rPr lang="en-GB" dirty="0"/>
              <a:t>My contribution</a:t>
            </a:r>
          </a:p>
          <a:p>
            <a:pPr rtl="0"/>
            <a:r>
              <a:rPr lang="en-GB" dirty="0"/>
              <a:t>Conclusion</a:t>
            </a:r>
          </a:p>
          <a:p>
            <a:pPr rtl="0"/>
            <a:endParaRPr lang="en-GB"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rtlCol="0"/>
          <a:lstStyle/>
          <a:p>
            <a:pPr rtl="0"/>
            <a:endParaRPr lang="en-GB"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rtlCol="0"/>
          <a:lstStyle/>
          <a:p>
            <a:pPr rtl="0"/>
            <a:endParaRPr lang="en-GB"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a:t>2</a:t>
            </a:fld>
            <a:endParaRPr lang="en-GB"/>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GB" dirty="0"/>
              <a:t>Interested in investigating the effects of personality on a person’s ambition to run for office</a:t>
            </a:r>
          </a:p>
          <a:p>
            <a:pPr marL="342900" indent="-342900">
              <a:buFont typeface="Arial" panose="020B0604020202020204" pitchFamily="34" charset="0"/>
              <a:buChar char="•"/>
            </a:pPr>
            <a:r>
              <a:rPr lang="en-GB" dirty="0"/>
              <a:t>Utilises the Big 5 model (McCrae &amp; John, 1992)</a:t>
            </a:r>
          </a:p>
          <a:p>
            <a:pPr marL="800100" lvl="1" indent="-342900">
              <a:buFont typeface="Arial" panose="020B0604020202020204" pitchFamily="34" charset="0"/>
              <a:buChar char="•"/>
            </a:pPr>
            <a:r>
              <a:rPr lang="en-GB" dirty="0">
                <a:solidFill>
                  <a:schemeClr val="bg1"/>
                </a:solidFill>
              </a:rPr>
              <a:t>Openness, Conscientiousness, Extraversion, Agreeableness, Neuroticism (Emotional Stability)</a:t>
            </a:r>
          </a:p>
          <a:p>
            <a:pPr marL="342900" indent="-342900" rtl="0">
              <a:buFont typeface="Arial" panose="020B0604020202020204" pitchFamily="34" charset="0"/>
              <a:buChar char="•"/>
            </a:pPr>
            <a:r>
              <a:rPr lang="en-GB" dirty="0"/>
              <a:t>Differentiating Nascent Political Ambition and Progressive Political Ambition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endParaRPr lang="en-GB"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endParaRPr lang="en-GB"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3</a:t>
            </a:fld>
            <a:endParaRPr lang="en-GB"/>
          </a:p>
        </p:txBody>
      </p:sp>
    </p:spTree>
    <p:extLst>
      <p:ext uri="{BB962C8B-B14F-4D97-AF65-F5344CB8AC3E}">
        <p14:creationId xmlns:p14="http://schemas.microsoft.com/office/powerpoint/2010/main" val="94960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53987" y="317292"/>
            <a:ext cx="7149194" cy="783155"/>
          </a:xfrm>
        </p:spPr>
        <p:txBody>
          <a:bodyPr rtlCol="0"/>
          <a:lstStyle/>
          <a:p>
            <a:pPr rtl="0"/>
            <a:r>
              <a:rPr lang="en-GB" dirty="0"/>
              <a:t>Introduction - Hypotheses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930616" y="2554394"/>
            <a:ext cx="2917620" cy="3436483"/>
          </a:xfrm>
        </p:spPr>
        <p:txBody>
          <a:bodyPr vert="horz" lIns="91440" tIns="45720" rIns="91440" bIns="45720" rtlCol="0" anchor="t">
            <a:normAutofit/>
          </a:bodyPr>
          <a:lstStyle/>
          <a:p>
            <a:pPr marL="342900" indent="-342900" rtl="0">
              <a:buFont typeface="Arial" panose="020B0604020202020204" pitchFamily="34" charset="0"/>
              <a:buChar char="•"/>
            </a:pPr>
            <a:r>
              <a:rPr lang="en-US" sz="1400" dirty="0">
                <a:solidFill>
                  <a:schemeClr val="bg1"/>
                </a:solidFill>
              </a:rPr>
              <a:t>“H2 (Openness and Political Ambition) </a:t>
            </a:r>
          </a:p>
          <a:p>
            <a:pPr marL="800100" lvl="1" indent="-342900">
              <a:buFont typeface="Arial" panose="020B0604020202020204" pitchFamily="34" charset="0"/>
              <a:buChar char="•"/>
            </a:pPr>
            <a:r>
              <a:rPr lang="en-US" sz="1400" dirty="0">
                <a:solidFill>
                  <a:schemeClr val="bg1"/>
                </a:solidFill>
              </a:rPr>
              <a:t>Individuals with higher levels of openness to experience will be more likely to express nascent political ambition”</a:t>
            </a:r>
            <a:endParaRPr lang="en-GB" sz="1400" dirty="0">
              <a:solidFill>
                <a:schemeClr val="bg1"/>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endParaRPr lang="en-GB"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endParaRPr lang="en-GB"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4</a:t>
            </a:fld>
            <a:endParaRPr lang="en-GB"/>
          </a:p>
        </p:txBody>
      </p:sp>
      <p:sp>
        <p:nvSpPr>
          <p:cNvPr id="7" name="Content Placeholder 2">
            <a:extLst>
              <a:ext uri="{FF2B5EF4-FFF2-40B4-BE49-F238E27FC236}">
                <a16:creationId xmlns:a16="http://schemas.microsoft.com/office/drawing/2014/main" id="{4777C156-7F6B-7CE7-A181-E7BE77484B42}"/>
              </a:ext>
            </a:extLst>
          </p:cNvPr>
          <p:cNvSpPr txBox="1">
            <a:spLocks/>
          </p:cNvSpPr>
          <p:nvPr/>
        </p:nvSpPr>
        <p:spPr>
          <a:xfrm>
            <a:off x="161183" y="2556185"/>
            <a:ext cx="2917620" cy="34364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t>“H1a (Extraversion and Political Ambition) </a:t>
            </a:r>
          </a:p>
          <a:p>
            <a:pPr marL="800100" lvl="1" indent="-342900">
              <a:buFont typeface="Arial" panose="020B0604020202020204" pitchFamily="34" charset="0"/>
              <a:buChar char="•"/>
            </a:pPr>
            <a:r>
              <a:rPr lang="en-US" dirty="0">
                <a:solidFill>
                  <a:schemeClr val="bg1"/>
                </a:solidFill>
              </a:rPr>
              <a:t>Individuals with higher levels of extraversion will be more likely to express nascent political ambition.</a:t>
            </a:r>
          </a:p>
          <a:p>
            <a:pPr marL="342900" indent="-342900">
              <a:buFont typeface="Arial" panose="020B0604020202020204" pitchFamily="34" charset="0"/>
              <a:buChar char="•"/>
            </a:pPr>
            <a:r>
              <a:rPr lang="en-US" dirty="0"/>
              <a:t>H1b (Extraversion and Progressive Ambition) </a:t>
            </a:r>
          </a:p>
          <a:p>
            <a:pPr marL="800100" lvl="1" indent="-342900">
              <a:buFont typeface="Arial" panose="020B0604020202020204" pitchFamily="34" charset="0"/>
              <a:buChar char="•"/>
            </a:pPr>
            <a:r>
              <a:rPr lang="en-US" dirty="0">
                <a:solidFill>
                  <a:schemeClr val="bg1"/>
                </a:solidFill>
              </a:rPr>
              <a:t>Local officials with higher levels of extraversion will be more likely to express progressive ambition.”</a:t>
            </a:r>
            <a:endParaRPr lang="en-GB" dirty="0">
              <a:solidFill>
                <a:schemeClr val="bg1"/>
              </a:solidFill>
            </a:endParaRPr>
          </a:p>
        </p:txBody>
      </p:sp>
      <p:sp>
        <p:nvSpPr>
          <p:cNvPr id="8" name="Content Placeholder 2">
            <a:extLst>
              <a:ext uri="{FF2B5EF4-FFF2-40B4-BE49-F238E27FC236}">
                <a16:creationId xmlns:a16="http://schemas.microsoft.com/office/drawing/2014/main" id="{688EEF23-821C-D91E-B687-57078D042876}"/>
              </a:ext>
            </a:extLst>
          </p:cNvPr>
          <p:cNvSpPr txBox="1">
            <a:spLocks/>
          </p:cNvSpPr>
          <p:nvPr/>
        </p:nvSpPr>
        <p:spPr>
          <a:xfrm>
            <a:off x="5797970" y="2552603"/>
            <a:ext cx="2917620" cy="3436483"/>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1400" dirty="0">
                <a:solidFill>
                  <a:schemeClr val="bg1"/>
                </a:solidFill>
              </a:rPr>
              <a:t>“H3a (Agreeableness and Political Ambition) </a:t>
            </a:r>
          </a:p>
          <a:p>
            <a:pPr marL="800100" lvl="1" indent="-342900">
              <a:buFont typeface="Arial" panose="020B0604020202020204" pitchFamily="34" charset="0"/>
              <a:buChar char="•"/>
            </a:pPr>
            <a:r>
              <a:rPr lang="en-US" sz="1300" dirty="0">
                <a:solidFill>
                  <a:schemeClr val="bg1"/>
                </a:solidFill>
              </a:rPr>
              <a:t>Individuals with higher levels of agreeableness will be less likely to express nascent political ambition.</a:t>
            </a:r>
          </a:p>
          <a:p>
            <a:pPr marL="342900" indent="-342900">
              <a:buFont typeface="Arial" panose="020B0604020202020204" pitchFamily="34" charset="0"/>
              <a:buChar char="•"/>
            </a:pPr>
            <a:r>
              <a:rPr lang="en-US" sz="1400" dirty="0">
                <a:solidFill>
                  <a:schemeClr val="bg1"/>
                </a:solidFill>
              </a:rPr>
              <a:t>H3b (Agreeableness and Progressive Ambition) </a:t>
            </a:r>
          </a:p>
          <a:p>
            <a:pPr marL="800100" lvl="1" indent="-342900">
              <a:buFont typeface="Arial" panose="020B0604020202020204" pitchFamily="34" charset="0"/>
              <a:buChar char="•"/>
            </a:pPr>
            <a:r>
              <a:rPr lang="en-US" sz="1300" dirty="0">
                <a:solidFill>
                  <a:schemeClr val="bg1"/>
                </a:solidFill>
              </a:rPr>
              <a:t>Local officials with higher levels of agreeableness will be less likely to express progressive political ambition.</a:t>
            </a:r>
          </a:p>
          <a:p>
            <a:pPr marL="342900" indent="-342900">
              <a:buFont typeface="Arial" panose="020B0604020202020204" pitchFamily="34" charset="0"/>
              <a:buChar char="•"/>
            </a:pPr>
            <a:r>
              <a:rPr lang="en-US" sz="1400" dirty="0">
                <a:solidFill>
                  <a:schemeClr val="bg1"/>
                </a:solidFill>
              </a:rPr>
              <a:t>H3c (Agreeableness, the Likelihood of Winning, and Progressive Ambition) </a:t>
            </a:r>
          </a:p>
          <a:p>
            <a:pPr marL="800100" lvl="1" indent="-342900">
              <a:buFont typeface="Arial" panose="020B0604020202020204" pitchFamily="34" charset="0"/>
              <a:buChar char="•"/>
            </a:pPr>
            <a:r>
              <a:rPr lang="en-US" sz="1300" dirty="0">
                <a:solidFill>
                  <a:schemeClr val="bg1"/>
                </a:solidFill>
              </a:rPr>
              <a:t>Local officials with lower levels of agreeableness will be more likely to express progressive ambition than local officials with higher levels of agreeableness as their perceived probability of winning higher office increases.”</a:t>
            </a:r>
            <a:endParaRPr lang="en-GB" sz="1300" dirty="0">
              <a:solidFill>
                <a:schemeClr val="bg1"/>
              </a:solidFill>
            </a:endParaRPr>
          </a:p>
        </p:txBody>
      </p:sp>
      <p:sp>
        <p:nvSpPr>
          <p:cNvPr id="9" name="Content Placeholder 2">
            <a:extLst>
              <a:ext uri="{FF2B5EF4-FFF2-40B4-BE49-F238E27FC236}">
                <a16:creationId xmlns:a16="http://schemas.microsoft.com/office/drawing/2014/main" id="{53DE827D-322B-7832-3E82-E9F80DD47954}"/>
              </a:ext>
            </a:extLst>
          </p:cNvPr>
          <p:cNvSpPr txBox="1">
            <a:spLocks/>
          </p:cNvSpPr>
          <p:nvPr/>
        </p:nvSpPr>
        <p:spPr>
          <a:xfrm>
            <a:off x="8747508" y="2453642"/>
            <a:ext cx="2917620" cy="3436483"/>
          </a:xfrm>
          <a:prstGeom prst="rect">
            <a:avLst/>
          </a:prstGeom>
        </p:spPr>
        <p:txBody>
          <a:bodyPr vert="horz" lIns="91440" tIns="45720" rIns="91440" bIns="45720" rtlCol="0" anchor="t">
            <a:norm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1600" dirty="0"/>
              <a:t>“H4 (Emotional Stability and Progressive Ambition) </a:t>
            </a:r>
          </a:p>
          <a:p>
            <a:pPr marL="800100" lvl="1" indent="-342900">
              <a:buFont typeface="Arial" panose="020B0604020202020204" pitchFamily="34" charset="0"/>
              <a:buChar char="•"/>
            </a:pPr>
            <a:r>
              <a:rPr lang="en-US" sz="1400" dirty="0">
                <a:solidFill>
                  <a:schemeClr val="bg1"/>
                </a:solidFill>
              </a:rPr>
              <a:t>Local officials with higher levels of emotional stability will be more likely to express nascent progressive ambition.”</a:t>
            </a:r>
            <a:endParaRPr lang="en-GB" sz="1400" dirty="0">
              <a:solidFill>
                <a:schemeClr val="bg1"/>
              </a:solidFill>
            </a:endParaRPr>
          </a:p>
        </p:txBody>
      </p:sp>
      <p:sp>
        <p:nvSpPr>
          <p:cNvPr id="10" name="Title 1">
            <a:extLst>
              <a:ext uri="{FF2B5EF4-FFF2-40B4-BE49-F238E27FC236}">
                <a16:creationId xmlns:a16="http://schemas.microsoft.com/office/drawing/2014/main" id="{4E40F178-2DFE-802E-AFBD-078AE2ECDA90}"/>
              </a:ext>
            </a:extLst>
          </p:cNvPr>
          <p:cNvSpPr txBox="1">
            <a:spLocks/>
          </p:cNvSpPr>
          <p:nvPr/>
        </p:nvSpPr>
        <p:spPr>
          <a:xfrm>
            <a:off x="2937163" y="1250280"/>
            <a:ext cx="6317673" cy="42769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GB" sz="2400" dirty="0"/>
              <a:t>Direct quotes from paper (Dynes et al., 2019)</a:t>
            </a:r>
          </a:p>
        </p:txBody>
      </p:sp>
      <p:sp>
        <p:nvSpPr>
          <p:cNvPr id="11" name="Rectangle 10">
            <a:extLst>
              <a:ext uri="{FF2B5EF4-FFF2-40B4-BE49-F238E27FC236}">
                <a16:creationId xmlns:a16="http://schemas.microsoft.com/office/drawing/2014/main" id="{6B901EC0-C0BA-63C6-6CDE-AC60A389DF44}"/>
              </a:ext>
            </a:extLst>
          </p:cNvPr>
          <p:cNvSpPr/>
          <p:nvPr/>
        </p:nvSpPr>
        <p:spPr>
          <a:xfrm>
            <a:off x="3204161" y="2453641"/>
            <a:ext cx="45719" cy="4267833"/>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26519FE-89E0-00C3-0C80-23388A6BA140}"/>
              </a:ext>
            </a:extLst>
          </p:cNvPr>
          <p:cNvSpPr/>
          <p:nvPr/>
        </p:nvSpPr>
        <p:spPr>
          <a:xfrm>
            <a:off x="5738015" y="2453642"/>
            <a:ext cx="45719" cy="426783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B26FA27A-EDA3-71C6-D2ED-5BF4A03C5CF3}"/>
              </a:ext>
            </a:extLst>
          </p:cNvPr>
          <p:cNvSpPr/>
          <p:nvPr/>
        </p:nvSpPr>
        <p:spPr>
          <a:xfrm>
            <a:off x="8701789" y="2453641"/>
            <a:ext cx="45719" cy="426783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rtlCol="0"/>
          <a:lstStyle/>
          <a:p>
            <a:pPr rtl="0"/>
            <a:r>
              <a:rPr lang="en-GB" dirty="0"/>
              <a:t>Data</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rtlCol="0"/>
          <a:lstStyle/>
          <a:p>
            <a:pPr rtl="0"/>
            <a:endParaRPr lang="en-GB"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rtlCol="0"/>
          <a:lstStyle/>
          <a:p>
            <a:pPr rtl="0"/>
            <a:endParaRPr lang="en-GB"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5</a:t>
            </a:fld>
            <a:endParaRPr lang="en-GB"/>
          </a:p>
        </p:txBody>
      </p:sp>
      <p:sp>
        <p:nvSpPr>
          <p:cNvPr id="11" name="Content Placeholder 10">
            <a:extLst>
              <a:ext uri="{FF2B5EF4-FFF2-40B4-BE49-F238E27FC236}">
                <a16:creationId xmlns:a16="http://schemas.microsoft.com/office/drawing/2014/main" id="{793A703D-E795-4A54-A8C0-C995680D8DE9}"/>
              </a:ext>
            </a:extLst>
          </p:cNvPr>
          <p:cNvSpPr>
            <a:spLocks noGrp="1"/>
          </p:cNvSpPr>
          <p:nvPr>
            <p:ph idx="10"/>
          </p:nvPr>
        </p:nvSpPr>
        <p:spPr>
          <a:xfrm>
            <a:off x="6128856" y="2500377"/>
            <a:ext cx="4663440" cy="3658841"/>
          </a:xfrm>
        </p:spPr>
        <p:txBody>
          <a:bodyPr/>
          <a:lstStyle/>
          <a:p>
            <a:pPr marL="342900" indent="-342900">
              <a:buFont typeface="Arial" panose="020B0604020202020204" pitchFamily="34" charset="0"/>
              <a:buChar char="•"/>
            </a:pPr>
            <a:r>
              <a:rPr lang="en-GB" dirty="0"/>
              <a:t>1679 complete observations</a:t>
            </a:r>
          </a:p>
          <a:p>
            <a:pPr marL="342900" indent="-342900">
              <a:buFont typeface="Arial" panose="020B0604020202020204" pitchFamily="34" charset="0"/>
              <a:buChar char="•"/>
            </a:pPr>
            <a:r>
              <a:rPr lang="en-GB" dirty="0"/>
              <a:t>Sample of elected mayors and legislators</a:t>
            </a:r>
          </a:p>
          <a:p>
            <a:pPr marL="342900" indent="-342900">
              <a:buFont typeface="Arial" panose="020B0604020202020204" pitchFamily="34" charset="0"/>
              <a:buChar char="•"/>
            </a:pPr>
            <a:r>
              <a:rPr lang="en-GB" dirty="0"/>
              <a:t>DV: Factor with 4 levels (Q about running for higher office)</a:t>
            </a:r>
          </a:p>
          <a:p>
            <a:pPr marL="800100" lvl="1" indent="-342900">
              <a:buFont typeface="Arial" panose="020B0604020202020204" pitchFamily="34" charset="0"/>
              <a:buChar char="•"/>
            </a:pPr>
            <a:r>
              <a:rPr lang="en-GB" dirty="0"/>
              <a:t>Something I would never do</a:t>
            </a:r>
          </a:p>
          <a:p>
            <a:pPr marL="800100" lvl="1" indent="-342900">
              <a:buFont typeface="Arial" panose="020B0604020202020204" pitchFamily="34" charset="0"/>
              <a:buChar char="•"/>
            </a:pPr>
            <a:r>
              <a:rPr lang="en-GB" dirty="0"/>
              <a:t>Would not rule it out, currently no interest</a:t>
            </a:r>
          </a:p>
          <a:p>
            <a:pPr marL="800100" lvl="1" indent="-342900">
              <a:buFont typeface="Arial" panose="020B0604020202020204" pitchFamily="34" charset="0"/>
              <a:buChar char="•"/>
            </a:pPr>
            <a:r>
              <a:rPr lang="en-GB" dirty="0"/>
              <a:t>Might undertake if opportunity was there</a:t>
            </a:r>
          </a:p>
          <a:p>
            <a:pPr marL="800100" lvl="1" indent="-342900">
              <a:buFont typeface="Arial" panose="020B0604020202020204" pitchFamily="34" charset="0"/>
              <a:buChar char="•"/>
            </a:pPr>
            <a:r>
              <a:rPr lang="en-GB" dirty="0"/>
              <a:t>Definitely</a:t>
            </a:r>
          </a:p>
        </p:txBody>
      </p:sp>
      <p:sp>
        <p:nvSpPr>
          <p:cNvPr id="13" name="Content Placeholder 12">
            <a:extLst>
              <a:ext uri="{FF2B5EF4-FFF2-40B4-BE49-F238E27FC236}">
                <a16:creationId xmlns:a16="http://schemas.microsoft.com/office/drawing/2014/main" id="{5A83CF4F-F630-06DE-4F01-2B054A2A1D7B}"/>
              </a:ext>
            </a:extLst>
          </p:cNvPr>
          <p:cNvSpPr>
            <a:spLocks noGrp="1"/>
          </p:cNvSpPr>
          <p:nvPr>
            <p:ph idx="12"/>
          </p:nvPr>
        </p:nvSpPr>
        <p:spPr>
          <a:xfrm>
            <a:off x="6128856" y="2005689"/>
            <a:ext cx="4663440" cy="522514"/>
          </a:xfrm>
        </p:spPr>
        <p:txBody>
          <a:bodyPr/>
          <a:lstStyle/>
          <a:p>
            <a:r>
              <a:rPr lang="en-GB" dirty="0"/>
              <a:t>Study 2</a:t>
            </a:r>
          </a:p>
        </p:txBody>
      </p:sp>
      <p:sp>
        <p:nvSpPr>
          <p:cNvPr id="15" name="Content Placeholder 14">
            <a:extLst>
              <a:ext uri="{FF2B5EF4-FFF2-40B4-BE49-F238E27FC236}">
                <a16:creationId xmlns:a16="http://schemas.microsoft.com/office/drawing/2014/main" id="{B9CC9FEF-494E-CCC5-8023-BF11DB95DD55}"/>
              </a:ext>
            </a:extLst>
          </p:cNvPr>
          <p:cNvSpPr>
            <a:spLocks noGrp="1"/>
          </p:cNvSpPr>
          <p:nvPr>
            <p:ph idx="11"/>
          </p:nvPr>
        </p:nvSpPr>
        <p:spPr/>
        <p:txBody>
          <a:bodyPr/>
          <a:lstStyle/>
          <a:p>
            <a:r>
              <a:rPr lang="en-GB" dirty="0"/>
              <a:t>Study 1</a:t>
            </a:r>
          </a:p>
        </p:txBody>
      </p:sp>
      <p:sp>
        <p:nvSpPr>
          <p:cNvPr id="17" name="Content Placeholder 16">
            <a:extLst>
              <a:ext uri="{FF2B5EF4-FFF2-40B4-BE49-F238E27FC236}">
                <a16:creationId xmlns:a16="http://schemas.microsoft.com/office/drawing/2014/main" id="{08F6A60B-BFE5-5EE1-3FE2-AB45624D61BB}"/>
              </a:ext>
            </a:extLst>
          </p:cNvPr>
          <p:cNvSpPr>
            <a:spLocks noGrp="1"/>
          </p:cNvSpPr>
          <p:nvPr>
            <p:ph idx="1"/>
          </p:nvPr>
        </p:nvSpPr>
        <p:spPr/>
        <p:txBody>
          <a:bodyPr/>
          <a:lstStyle/>
          <a:p>
            <a:pPr marL="342900" indent="-342900">
              <a:buFont typeface="Arial" panose="020B0604020202020204" pitchFamily="34" charset="0"/>
              <a:buChar char="•"/>
            </a:pPr>
            <a:r>
              <a:rPr lang="en-GB" dirty="0"/>
              <a:t>1939 complete observations (general public)</a:t>
            </a:r>
          </a:p>
          <a:p>
            <a:pPr marL="342900" indent="-342900">
              <a:buFont typeface="Arial" panose="020B0604020202020204" pitchFamily="34" charset="0"/>
              <a:buChar char="•"/>
            </a:pPr>
            <a:r>
              <a:rPr lang="en-GB" dirty="0"/>
              <a:t>DV: Factor with 3 levels</a:t>
            </a:r>
          </a:p>
          <a:p>
            <a:pPr marL="800100" lvl="1" indent="-342900">
              <a:buFont typeface="Arial" panose="020B0604020202020204" pitchFamily="34" charset="0"/>
              <a:buChar char="•"/>
            </a:pPr>
            <a:r>
              <a:rPr lang="en-GB" dirty="0"/>
              <a:t>Actively considering running for public office</a:t>
            </a:r>
          </a:p>
          <a:p>
            <a:pPr marL="800100" lvl="1" indent="-342900">
              <a:buFont typeface="Arial" panose="020B0604020202020204" pitchFamily="34" charset="0"/>
              <a:buChar char="•"/>
            </a:pPr>
            <a:r>
              <a:rPr lang="en-GB" dirty="0"/>
              <a:t>Open to the possibility of running for public office</a:t>
            </a:r>
          </a:p>
          <a:p>
            <a:pPr marL="800100" lvl="1" indent="-342900">
              <a:buFont typeface="Arial" panose="020B0604020202020204" pitchFamily="34" charset="0"/>
              <a:buChar char="•"/>
            </a:pPr>
            <a:r>
              <a:rPr lang="en-GB" dirty="0"/>
              <a:t>Absolutely no interest</a:t>
            </a: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256311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54491" y="0"/>
            <a:ext cx="9779183" cy="1325563"/>
          </a:xfrm>
        </p:spPr>
        <p:txBody>
          <a:bodyPr rtlCol="0"/>
          <a:lstStyle/>
          <a:p>
            <a:pPr rtl="0"/>
            <a:r>
              <a:rPr lang="en-GB" dirty="0"/>
              <a:t>Replication Study 1 – Table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6</a:t>
            </a:fld>
            <a:endParaRPr lang="en-GB" dirty="0"/>
          </a:p>
        </p:txBody>
      </p:sp>
      <p:pic>
        <p:nvPicPr>
          <p:cNvPr id="15" name="Content Placeholder 14" descr="Graphical user interface&#10;&#10;Description automatically generated with low confidence">
            <a:extLst>
              <a:ext uri="{FF2B5EF4-FFF2-40B4-BE49-F238E27FC236}">
                <a16:creationId xmlns:a16="http://schemas.microsoft.com/office/drawing/2014/main" id="{FCEBE45C-FEE8-96F1-0956-E3F54CC55A5E}"/>
              </a:ext>
            </a:extLst>
          </p:cNvPr>
          <p:cNvPicPr>
            <a:picLocks noGrp="1" noChangeAspect="1"/>
          </p:cNvPicPr>
          <p:nvPr>
            <p:ph idx="1"/>
          </p:nvPr>
        </p:nvPicPr>
        <p:blipFill>
          <a:blip r:embed="rId3"/>
          <a:stretch>
            <a:fillRect/>
          </a:stretch>
        </p:blipFill>
        <p:spPr>
          <a:xfrm>
            <a:off x="3811581" y="1278012"/>
            <a:ext cx="2415723" cy="4768802"/>
          </a:xfrm>
        </p:spPr>
      </p:pic>
      <p:pic>
        <p:nvPicPr>
          <p:cNvPr id="21" name="Picture 20">
            <a:extLst>
              <a:ext uri="{FF2B5EF4-FFF2-40B4-BE49-F238E27FC236}">
                <a16:creationId xmlns:a16="http://schemas.microsoft.com/office/drawing/2014/main" id="{6E647282-234F-E64F-E0C6-B948BA33DF72}"/>
              </a:ext>
            </a:extLst>
          </p:cNvPr>
          <p:cNvPicPr>
            <a:picLocks noChangeAspect="1"/>
          </p:cNvPicPr>
          <p:nvPr/>
        </p:nvPicPr>
        <p:blipFill>
          <a:blip r:embed="rId4"/>
          <a:stretch>
            <a:fillRect/>
          </a:stretch>
        </p:blipFill>
        <p:spPr>
          <a:xfrm>
            <a:off x="6664715" y="1278012"/>
            <a:ext cx="1482195" cy="4835793"/>
          </a:xfrm>
          <a:prstGeom prst="rect">
            <a:avLst/>
          </a:prstGeom>
        </p:spPr>
      </p:pic>
      <p:pic>
        <p:nvPicPr>
          <p:cNvPr id="23" name="Picture 22">
            <a:extLst>
              <a:ext uri="{FF2B5EF4-FFF2-40B4-BE49-F238E27FC236}">
                <a16:creationId xmlns:a16="http://schemas.microsoft.com/office/drawing/2014/main" id="{3E7F8CEA-1A36-0928-5428-329E56198D18}"/>
              </a:ext>
            </a:extLst>
          </p:cNvPr>
          <p:cNvPicPr>
            <a:picLocks noChangeAspect="1"/>
          </p:cNvPicPr>
          <p:nvPr/>
        </p:nvPicPr>
        <p:blipFill>
          <a:blip r:embed="rId5"/>
          <a:stretch>
            <a:fillRect/>
          </a:stretch>
        </p:blipFill>
        <p:spPr>
          <a:xfrm>
            <a:off x="3811581" y="6165727"/>
            <a:ext cx="4926491" cy="44239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Replication Study 1 – Figure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7</a:t>
            </a:fld>
            <a:endParaRPr lang="en-GB" dirty="0"/>
          </a:p>
        </p:txBody>
      </p:sp>
      <p:pic>
        <p:nvPicPr>
          <p:cNvPr id="8" name="Picture 7">
            <a:extLst>
              <a:ext uri="{FF2B5EF4-FFF2-40B4-BE49-F238E27FC236}">
                <a16:creationId xmlns:a16="http://schemas.microsoft.com/office/drawing/2014/main" id="{173E0035-1D8D-030C-A473-7D10891BDC06}"/>
              </a:ext>
            </a:extLst>
          </p:cNvPr>
          <p:cNvPicPr>
            <a:picLocks noChangeAspect="1"/>
          </p:cNvPicPr>
          <p:nvPr/>
        </p:nvPicPr>
        <p:blipFill>
          <a:blip r:embed="rId3"/>
          <a:stretch>
            <a:fillRect/>
          </a:stretch>
        </p:blipFill>
        <p:spPr>
          <a:xfrm>
            <a:off x="1030379" y="1997073"/>
            <a:ext cx="4175015" cy="2863853"/>
          </a:xfrm>
          <a:prstGeom prst="rect">
            <a:avLst/>
          </a:prstGeom>
        </p:spPr>
      </p:pic>
      <p:pic>
        <p:nvPicPr>
          <p:cNvPr id="10" name="Picture 9">
            <a:extLst>
              <a:ext uri="{FF2B5EF4-FFF2-40B4-BE49-F238E27FC236}">
                <a16:creationId xmlns:a16="http://schemas.microsoft.com/office/drawing/2014/main" id="{3EAEA8A3-287C-C0E4-343B-9D3761BA741F}"/>
              </a:ext>
            </a:extLst>
          </p:cNvPr>
          <p:cNvPicPr>
            <a:picLocks noChangeAspect="1"/>
          </p:cNvPicPr>
          <p:nvPr/>
        </p:nvPicPr>
        <p:blipFill>
          <a:blip r:embed="rId4"/>
          <a:stretch>
            <a:fillRect/>
          </a:stretch>
        </p:blipFill>
        <p:spPr>
          <a:xfrm>
            <a:off x="5620847" y="1997073"/>
            <a:ext cx="4532429" cy="3064001"/>
          </a:xfrm>
          <a:prstGeom prst="rect">
            <a:avLst/>
          </a:prstGeom>
        </p:spPr>
      </p:pic>
    </p:spTree>
    <p:extLst>
      <p:ext uri="{BB962C8B-B14F-4D97-AF65-F5344CB8AC3E}">
        <p14:creationId xmlns:p14="http://schemas.microsoft.com/office/powerpoint/2010/main" val="95743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Replication Study 2 – Table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8</a:t>
            </a:fld>
            <a:endParaRPr lang="en-GB" dirty="0"/>
          </a:p>
        </p:txBody>
      </p:sp>
      <p:pic>
        <p:nvPicPr>
          <p:cNvPr id="5" name="Picture 4">
            <a:extLst>
              <a:ext uri="{FF2B5EF4-FFF2-40B4-BE49-F238E27FC236}">
                <a16:creationId xmlns:a16="http://schemas.microsoft.com/office/drawing/2014/main" id="{FCABB2A7-941D-3819-58BB-5665053FAE0A}"/>
              </a:ext>
            </a:extLst>
          </p:cNvPr>
          <p:cNvPicPr>
            <a:picLocks noChangeAspect="1"/>
          </p:cNvPicPr>
          <p:nvPr/>
        </p:nvPicPr>
        <p:blipFill>
          <a:blip r:embed="rId3"/>
          <a:stretch>
            <a:fillRect/>
          </a:stretch>
        </p:blipFill>
        <p:spPr>
          <a:xfrm>
            <a:off x="3273280" y="1750099"/>
            <a:ext cx="2822720" cy="4378550"/>
          </a:xfrm>
          <a:prstGeom prst="rect">
            <a:avLst/>
          </a:prstGeom>
        </p:spPr>
      </p:pic>
      <p:pic>
        <p:nvPicPr>
          <p:cNvPr id="9" name="Picture 8">
            <a:extLst>
              <a:ext uri="{FF2B5EF4-FFF2-40B4-BE49-F238E27FC236}">
                <a16:creationId xmlns:a16="http://schemas.microsoft.com/office/drawing/2014/main" id="{7FD06B13-B8A2-52CA-7BA3-4DC4D51BD341}"/>
              </a:ext>
            </a:extLst>
          </p:cNvPr>
          <p:cNvPicPr>
            <a:picLocks noChangeAspect="1"/>
          </p:cNvPicPr>
          <p:nvPr/>
        </p:nvPicPr>
        <p:blipFill>
          <a:blip r:embed="rId4"/>
          <a:stretch>
            <a:fillRect/>
          </a:stretch>
        </p:blipFill>
        <p:spPr>
          <a:xfrm>
            <a:off x="6570808" y="1706563"/>
            <a:ext cx="2543306" cy="4254719"/>
          </a:xfrm>
          <a:prstGeom prst="rect">
            <a:avLst/>
          </a:prstGeom>
        </p:spPr>
      </p:pic>
      <p:pic>
        <p:nvPicPr>
          <p:cNvPr id="12" name="Picture 11">
            <a:extLst>
              <a:ext uri="{FF2B5EF4-FFF2-40B4-BE49-F238E27FC236}">
                <a16:creationId xmlns:a16="http://schemas.microsoft.com/office/drawing/2014/main" id="{7AB25587-87B9-CAA2-E8CA-9324303E7C42}"/>
              </a:ext>
            </a:extLst>
          </p:cNvPr>
          <p:cNvPicPr>
            <a:picLocks noChangeAspect="1"/>
          </p:cNvPicPr>
          <p:nvPr/>
        </p:nvPicPr>
        <p:blipFill>
          <a:blip r:embed="rId5"/>
          <a:stretch>
            <a:fillRect/>
          </a:stretch>
        </p:blipFill>
        <p:spPr>
          <a:xfrm>
            <a:off x="2671586" y="6226676"/>
            <a:ext cx="7169518" cy="361969"/>
          </a:xfrm>
          <a:prstGeom prst="rect">
            <a:avLst/>
          </a:prstGeom>
        </p:spPr>
      </p:pic>
    </p:spTree>
    <p:extLst>
      <p:ext uri="{BB962C8B-B14F-4D97-AF65-F5344CB8AC3E}">
        <p14:creationId xmlns:p14="http://schemas.microsoft.com/office/powerpoint/2010/main" val="110504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Findings of replication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endParaRPr lang="en-GB"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9</a:t>
            </a:fld>
            <a:endParaRPr lang="en-GB" dirty="0"/>
          </a:p>
        </p:txBody>
      </p:sp>
      <p:sp>
        <p:nvSpPr>
          <p:cNvPr id="10" name="TextBox 9">
            <a:extLst>
              <a:ext uri="{FF2B5EF4-FFF2-40B4-BE49-F238E27FC236}">
                <a16:creationId xmlns:a16="http://schemas.microsoft.com/office/drawing/2014/main" id="{C5960775-8670-E2A5-5285-E128E1101068}"/>
              </a:ext>
            </a:extLst>
          </p:cNvPr>
          <p:cNvSpPr txBox="1"/>
          <p:nvPr/>
        </p:nvSpPr>
        <p:spPr>
          <a:xfrm>
            <a:off x="1231508" y="1876470"/>
            <a:ext cx="9177917" cy="33348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dirty="0"/>
              <a:t>As you can see, was not able to exactly replicate the second model, despite using the same code as the replication file </a:t>
            </a:r>
          </a:p>
          <a:p>
            <a:pPr marL="285750" indent="-285750">
              <a:lnSpc>
                <a:spcPct val="200000"/>
              </a:lnSpc>
              <a:buFont typeface="Arial" panose="020B0604020202020204" pitchFamily="34" charset="0"/>
              <a:buChar char="•"/>
            </a:pPr>
            <a:r>
              <a:rPr lang="en-GB" dirty="0"/>
              <a:t>Possible explanation:</a:t>
            </a:r>
          </a:p>
          <a:p>
            <a:pPr marL="742950" lvl="1" indent="-285750">
              <a:lnSpc>
                <a:spcPct val="200000"/>
              </a:lnSpc>
              <a:buFont typeface="Arial" panose="020B0604020202020204" pitchFamily="34" charset="0"/>
              <a:buChar char="•"/>
            </a:pPr>
            <a:r>
              <a:rPr lang="en-GB" dirty="0"/>
              <a:t>Number of observations cut way down compared to original study</a:t>
            </a:r>
          </a:p>
          <a:p>
            <a:pPr marL="742950" lvl="1" indent="-285750">
              <a:lnSpc>
                <a:spcPct val="200000"/>
              </a:lnSpc>
              <a:buFont typeface="Arial" panose="020B0604020202020204" pitchFamily="34" charset="0"/>
              <a:buChar char="•"/>
            </a:pPr>
            <a:r>
              <a:rPr lang="en-GB" dirty="0"/>
              <a:t>Affected results, replication did not find significance for one covariate</a:t>
            </a:r>
          </a:p>
          <a:p>
            <a:pPr marL="742950" lvl="1" indent="-285750">
              <a:lnSpc>
                <a:spcPct val="200000"/>
              </a:lnSpc>
              <a:buFont typeface="Arial" panose="020B0604020202020204" pitchFamily="34" charset="0"/>
              <a:buChar char="•"/>
            </a:pPr>
            <a:r>
              <a:rPr lang="en-GB" dirty="0"/>
              <a:t>R removing NAs?</a:t>
            </a:r>
          </a:p>
        </p:txBody>
      </p:sp>
    </p:spTree>
    <p:extLst>
      <p:ext uri="{BB962C8B-B14F-4D97-AF65-F5344CB8AC3E}">
        <p14:creationId xmlns:p14="http://schemas.microsoft.com/office/powerpoint/2010/main" val="223646683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sharepoint/v3"/>
    <ds:schemaRef ds:uri="16c05727-aa75-4e4a-9b5f-8a80a1165891"/>
    <ds:schemaRef ds:uri="http://purl.org/dc/terms/"/>
    <ds:schemaRef ds:uri="http://schemas.microsoft.com/office/infopath/2007/PartnerControls"/>
    <ds:schemaRef ds:uri="230e9df3-be65-4c73-a93b-d1236ebd677e"/>
    <ds:schemaRef ds:uri="71af3243-3dd4-4a8d-8c0d-dd76da1f02a5"/>
    <ds:schemaRef ds:uri="http://schemas.microsoft.com/office/2006/metadata/properties"/>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{E753B2FA-AD25-437F-A21A-7E7CFC471390}tf45331398_win32</Template>
  <TotalTime>422</TotalTime>
  <Words>803</Words>
  <Application>Microsoft Office PowerPoint</Application>
  <PresentationFormat>Widescreen</PresentationFormat>
  <Paragraphs>114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Office Theme</vt:lpstr>
      <vt:lpstr>The Personality of the Politically Ambitious</vt:lpstr>
      <vt:lpstr>Agenda</vt:lpstr>
      <vt:lpstr>Introduction</vt:lpstr>
      <vt:lpstr>Introduction - Hypotheses</vt:lpstr>
      <vt:lpstr>Data</vt:lpstr>
      <vt:lpstr>Replication Study 1 – Table 1</vt:lpstr>
      <vt:lpstr>Replication Study 1 – Figure 1</vt:lpstr>
      <vt:lpstr>Replication Study 2 – Table 2</vt:lpstr>
      <vt:lpstr>Findings of replication</vt:lpstr>
      <vt:lpstr>Replication Study 2 – Figure 2</vt:lpstr>
      <vt:lpstr>Replication Study 2 – Table 3</vt:lpstr>
      <vt:lpstr>Findings of replication</vt:lpstr>
      <vt:lpstr>Replication Study 2 – Figure 3</vt:lpstr>
      <vt:lpstr>My contribution – Parallel lines</vt:lpstr>
      <vt:lpstr>My contribution – Parallel lines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Personality of the Politically Ambitious</dc:title>
  <dc:creator>Zach Keller</dc:creator>
  <cp:lastModifiedBy>Zach Keller</cp:lastModifiedBy>
  <cp:revision>12</cp:revision>
  <dcterms:created xsi:type="dcterms:W3CDTF">2023-04-02T10:49:41Z</dcterms:created>
  <dcterms:modified xsi:type="dcterms:W3CDTF">2023-04-02T17:51:53Z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