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0" r:id="rId3"/>
    <p:sldId id="267" r:id="rId4"/>
    <p:sldId id="269" r:id="rId5"/>
    <p:sldId id="257" r:id="rId6"/>
    <p:sldId id="275" r:id="rId7"/>
    <p:sldId id="262" r:id="rId8"/>
    <p:sldId id="272" r:id="rId9"/>
    <p:sldId id="263" r:id="rId10"/>
    <p:sldId id="273" r:id="rId11"/>
    <p:sldId id="265" r:id="rId12"/>
    <p:sldId id="274" r:id="rId13"/>
    <p:sldId id="266" r:id="rId14"/>
    <p:sldId id="261" r:id="rId15"/>
    <p:sldId id="27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7" autoAdjust="0"/>
    <p:restoredTop sz="94660"/>
  </p:normalViewPr>
  <p:slideViewPr>
    <p:cSldViewPr snapToGrid="0">
      <p:cViewPr varScale="1">
        <p:scale>
          <a:sx n="100" d="100"/>
          <a:sy n="100" d="100"/>
        </p:scale>
        <p:origin x="7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lco\OneDrive\Documents\Thinkful%20BootCamp\Capstone%202\Capstone%202%20-%20Kelley%20Counci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elco\OneDrive\Documents\Thinkful%20BootCamp\Capstone%202\Capstone%202%20-%20Kelley%20Counci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elco\OneDrive\Documents\Thinkful%20BootCamp\Capstone%202\Capstone%202%20-%20Kelley%20Counci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elco\OneDrive\Documents\Thinkful%20BootCamp\Capstone%202\Capstone%202%20-%20Kelley%20Counci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'Hip vs. Gable'!$M$10</c:f>
              <c:strCache>
                <c:ptCount val="1"/>
                <c:pt idx="0">
                  <c:v>Mean</c:v>
                </c:pt>
              </c:strCache>
            </c:strRef>
          </c:tx>
          <c:spPr>
            <a:solidFill>
              <a:schemeClr val="accent1"/>
            </a:solidFill>
            <a:ln>
              <a:noFill/>
            </a:ln>
            <a:effectLst/>
          </c:spPr>
          <c:invertIfNegative val="0"/>
          <c:dLbls>
            <c:dLbl>
              <c:idx val="0"/>
              <c:layout>
                <c:manualLayout>
                  <c:x val="9.903117784949142E-2"/>
                  <c:y val="-4.108985834352231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E68-464E-9A60-61D2503B9876}"/>
                </c:ext>
              </c:extLst>
            </c:dLbl>
            <c:dLbl>
              <c:idx val="1"/>
              <c:layout>
                <c:manualLayout>
                  <c:x val="3.6342088452813177E-2"/>
                  <c:y val="-2.040030648649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169-4F0E-9A27-E4BA33DADBE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'Hip vs. Gable'!$N$14:$O$14</c:f>
                <c:numCache>
                  <c:formatCode>General</c:formatCode>
                  <c:ptCount val="2"/>
                  <c:pt idx="0">
                    <c:v>12974.649049420335</c:v>
                  </c:pt>
                  <c:pt idx="1">
                    <c:v>3862.6546527812516</c:v>
                  </c:pt>
                </c:numCache>
              </c:numRef>
            </c:plus>
            <c:minus>
              <c:numRef>
                <c:f>'Hip vs. Gable'!$N$14:$O$14</c:f>
                <c:numCache>
                  <c:formatCode>General</c:formatCode>
                  <c:ptCount val="2"/>
                  <c:pt idx="0">
                    <c:v>12974.649049420335</c:v>
                  </c:pt>
                  <c:pt idx="1">
                    <c:v>3862.6546527812516</c:v>
                  </c:pt>
                </c:numCache>
              </c:numRef>
            </c:minus>
            <c:spPr>
              <a:noFill/>
              <a:ln w="9525" cap="flat" cmpd="sng" algn="ctr">
                <a:solidFill>
                  <a:schemeClr val="tx1">
                    <a:lumMod val="65000"/>
                    <a:lumOff val="35000"/>
                  </a:schemeClr>
                </a:solidFill>
                <a:round/>
              </a:ln>
              <a:effectLst/>
            </c:spPr>
          </c:errBars>
          <c:cat>
            <c:strRef>
              <c:f>'Hip vs. Gable'!$N$9:$O$9</c:f>
              <c:strCache>
                <c:ptCount val="2"/>
                <c:pt idx="0">
                  <c:v>Hip Roof</c:v>
                </c:pt>
                <c:pt idx="1">
                  <c:v>Gable Roof</c:v>
                </c:pt>
              </c:strCache>
            </c:strRef>
          </c:cat>
          <c:val>
            <c:numRef>
              <c:f>'Hip vs. Gable'!$N$10:$O$10</c:f>
              <c:numCache>
                <c:formatCode>"$"#,##0</c:formatCode>
                <c:ptCount val="2"/>
                <c:pt idx="0">
                  <c:v>218876.93356643355</c:v>
                </c:pt>
                <c:pt idx="1">
                  <c:v>171483.95617879054</c:v>
                </c:pt>
              </c:numCache>
            </c:numRef>
          </c:val>
          <c:extLst>
            <c:ext xmlns:c16="http://schemas.microsoft.com/office/drawing/2014/chart" uri="{C3380CC4-5D6E-409C-BE32-E72D297353CC}">
              <c16:uniqueId val="{00000000-DE68-464E-9A60-61D2503B9876}"/>
            </c:ext>
          </c:extLst>
        </c:ser>
        <c:dLbls>
          <c:showLegendKey val="0"/>
          <c:showVal val="0"/>
          <c:showCatName val="0"/>
          <c:showSerName val="0"/>
          <c:showPercent val="0"/>
          <c:showBubbleSize val="0"/>
        </c:dLbls>
        <c:gapWidth val="219"/>
        <c:overlap val="-27"/>
        <c:axId val="306692159"/>
        <c:axId val="306694655"/>
      </c:barChart>
      <c:catAx>
        <c:axId val="30669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06694655"/>
        <c:crosses val="autoZero"/>
        <c:auto val="1"/>
        <c:lblAlgn val="ctr"/>
        <c:lblOffset val="100"/>
        <c:noMultiLvlLbl val="0"/>
      </c:catAx>
      <c:valAx>
        <c:axId val="30669465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6692159"/>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'Alley vs. No Alley t-test'!$M$10</c:f>
              <c:strCache>
                <c:ptCount val="1"/>
                <c:pt idx="0">
                  <c:v>Mean</c:v>
                </c:pt>
              </c:strCache>
            </c:strRef>
          </c:tx>
          <c:spPr>
            <a:solidFill>
              <a:schemeClr val="accent1"/>
            </a:solidFill>
            <a:ln>
              <a:noFill/>
            </a:ln>
            <a:effectLst/>
          </c:spPr>
          <c:invertIfNegative val="0"/>
          <c:dLbls>
            <c:dLbl>
              <c:idx val="0"/>
              <c:layout>
                <c:manualLayout>
                  <c:x val="3.6072554933043614E-2"/>
                  <c:y val="-6.651017214397499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A8E-475C-8CB2-C4E5D3464B91}"/>
                </c:ext>
              </c:extLst>
            </c:dLbl>
            <c:dLbl>
              <c:idx val="1"/>
              <c:layout>
                <c:manualLayout>
                  <c:x val="0.1074594409359125"/>
                  <c:y val="-6.917524049289809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D52-4C8E-8AD3-B4E32AA7AE56}"/>
                </c:ext>
              </c:extLst>
            </c:dLbl>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'Alley vs. No Alley t-test'!$N$14:$O$14</c:f>
                <c:numCache>
                  <c:formatCode>General</c:formatCode>
                  <c:ptCount val="2"/>
                  <c:pt idx="0">
                    <c:v>8885.9767204398377</c:v>
                  </c:pt>
                  <c:pt idx="1">
                    <c:v>4311.1819104318301</c:v>
                  </c:pt>
                </c:numCache>
              </c:numRef>
            </c:plus>
            <c:minus>
              <c:numRef>
                <c:f>'Alley vs. No Alley t-test'!$N$14:$O$14</c:f>
                <c:numCache>
                  <c:formatCode>General</c:formatCode>
                  <c:ptCount val="2"/>
                  <c:pt idx="0">
                    <c:v>8885.9767204398377</c:v>
                  </c:pt>
                  <c:pt idx="1">
                    <c:v>4311.1819104318301</c:v>
                  </c:pt>
                </c:numCache>
              </c:numRef>
            </c:minus>
            <c:spPr>
              <a:noFill/>
              <a:ln w="12700" cap="flat" cmpd="sng" algn="ctr">
                <a:solidFill>
                  <a:schemeClr val="tx1">
                    <a:lumMod val="65000"/>
                    <a:lumOff val="35000"/>
                  </a:schemeClr>
                </a:solidFill>
                <a:round/>
              </a:ln>
              <a:effectLst/>
            </c:spPr>
          </c:errBars>
          <c:cat>
            <c:strRef>
              <c:f>'Alley vs. No Alley t-test'!$N$9:$O$9</c:f>
              <c:strCache>
                <c:ptCount val="2"/>
                <c:pt idx="0">
                  <c:v>Alley</c:v>
                </c:pt>
                <c:pt idx="1">
                  <c:v>No Alley</c:v>
                </c:pt>
              </c:strCache>
            </c:strRef>
          </c:cat>
          <c:val>
            <c:numRef>
              <c:f>'Alley vs. No Alley t-test'!$N$10:$O$10</c:f>
              <c:numCache>
                <c:formatCode>General</c:formatCode>
                <c:ptCount val="2"/>
                <c:pt idx="0">
                  <c:v>142845.91208791209</c:v>
                </c:pt>
                <c:pt idx="1">
                  <c:v>183452.13148283417</c:v>
                </c:pt>
              </c:numCache>
            </c:numRef>
          </c:val>
          <c:extLst>
            <c:ext xmlns:c16="http://schemas.microsoft.com/office/drawing/2014/chart" uri="{C3380CC4-5D6E-409C-BE32-E72D297353CC}">
              <c16:uniqueId val="{00000000-5A8E-475C-8CB2-C4E5D3464B91}"/>
            </c:ext>
          </c:extLst>
        </c:ser>
        <c:dLbls>
          <c:showLegendKey val="0"/>
          <c:showVal val="0"/>
          <c:showCatName val="0"/>
          <c:showSerName val="0"/>
          <c:showPercent val="0"/>
          <c:showBubbleSize val="0"/>
        </c:dLbls>
        <c:gapWidth val="219"/>
        <c:overlap val="-27"/>
        <c:axId val="809102336"/>
        <c:axId val="809099840"/>
      </c:barChart>
      <c:catAx>
        <c:axId val="80910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809099840"/>
        <c:crosses val="autoZero"/>
        <c:auto val="1"/>
        <c:lblAlgn val="ctr"/>
        <c:lblOffset val="100"/>
        <c:noMultiLvlLbl val="0"/>
      </c:catAx>
      <c:valAx>
        <c:axId val="80909984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910233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53135975111053"/>
          <c:y val="6.094117772216269E-2"/>
          <c:w val="0.83702872171528453"/>
          <c:h val="0.81991797806897393"/>
        </c:manualLayout>
      </c:layout>
      <c:barChart>
        <c:barDir val="col"/>
        <c:grouping val="clustered"/>
        <c:varyColors val="0"/>
        <c:ser>
          <c:idx val="0"/>
          <c:order val="0"/>
          <c:tx>
            <c:strRef>
              <c:f>'Winter vs. Summer'!$M$8</c:f>
              <c:strCache>
                <c:ptCount val="1"/>
                <c:pt idx="0">
                  <c:v>Mean</c:v>
                </c:pt>
              </c:strCache>
            </c:strRef>
          </c:tx>
          <c:spPr>
            <a:solidFill>
              <a:schemeClr val="accent1"/>
            </a:solidFill>
            <a:ln>
              <a:noFill/>
            </a:ln>
            <a:effectLst/>
          </c:spPr>
          <c:invertIfNegative val="0"/>
          <c:dLbls>
            <c:dLbl>
              <c:idx val="0"/>
              <c:layout>
                <c:manualLayout>
                  <c:x val="0.12707830885039825"/>
                  <c:y val="-5.06589148317672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65D-456D-B484-49727A16A0FF}"/>
                </c:ext>
              </c:extLst>
            </c:dLbl>
            <c:dLbl>
              <c:idx val="1"/>
              <c:layout>
                <c:manualLayout>
                  <c:x val="0.12723568728282597"/>
                  <c:y val="-5.40366013558618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65D-456D-B484-49727A16A0FF}"/>
                </c:ext>
              </c:extLst>
            </c:dLbl>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'Winter vs. Summer'!$N$12:$O$12</c:f>
                <c:numCache>
                  <c:formatCode>General</c:formatCode>
                  <c:ptCount val="2"/>
                  <c:pt idx="0">
                    <c:v>13221.797629246412</c:v>
                  </c:pt>
                  <c:pt idx="1">
                    <c:v>6337.7865910193668</c:v>
                  </c:pt>
                </c:numCache>
              </c:numRef>
            </c:plus>
            <c:minus>
              <c:numRef>
                <c:f>'Winter vs. Summer'!$N$12:$O$12</c:f>
                <c:numCache>
                  <c:formatCode>General</c:formatCode>
                  <c:ptCount val="2"/>
                  <c:pt idx="0">
                    <c:v>13221.797629246412</c:v>
                  </c:pt>
                  <c:pt idx="1">
                    <c:v>6337.7865910193668</c:v>
                  </c:pt>
                </c:numCache>
              </c:numRef>
            </c:minus>
            <c:spPr>
              <a:noFill/>
              <a:ln w="12700" cap="flat" cmpd="sng" algn="ctr">
                <a:solidFill>
                  <a:schemeClr val="tx1">
                    <a:lumMod val="65000"/>
                    <a:lumOff val="35000"/>
                  </a:schemeClr>
                </a:solidFill>
                <a:round/>
              </a:ln>
              <a:effectLst/>
            </c:spPr>
          </c:errBars>
          <c:cat>
            <c:strRef>
              <c:f>'Winter vs. Summer'!$N$7:$O$7</c:f>
              <c:strCache>
                <c:ptCount val="2"/>
                <c:pt idx="0">
                  <c:v>Winter</c:v>
                </c:pt>
                <c:pt idx="1">
                  <c:v>Summer</c:v>
                </c:pt>
              </c:strCache>
            </c:strRef>
          </c:cat>
          <c:val>
            <c:numRef>
              <c:f>'Winter vs. Summer'!$N$8:$O$8</c:f>
              <c:numCache>
                <c:formatCode>"$"#,##0</c:formatCode>
                <c:ptCount val="2"/>
                <c:pt idx="0">
                  <c:v>182588.36904761905</c:v>
                </c:pt>
                <c:pt idx="1">
                  <c:v>182077.53782894736</c:v>
                </c:pt>
              </c:numCache>
            </c:numRef>
          </c:val>
          <c:extLst>
            <c:ext xmlns:c16="http://schemas.microsoft.com/office/drawing/2014/chart" uri="{C3380CC4-5D6E-409C-BE32-E72D297353CC}">
              <c16:uniqueId val="{00000000-E65D-456D-B484-49727A16A0FF}"/>
            </c:ext>
          </c:extLst>
        </c:ser>
        <c:dLbls>
          <c:showLegendKey val="0"/>
          <c:showVal val="0"/>
          <c:showCatName val="0"/>
          <c:showSerName val="0"/>
          <c:showPercent val="0"/>
          <c:showBubbleSize val="0"/>
        </c:dLbls>
        <c:gapWidth val="219"/>
        <c:overlap val="-27"/>
        <c:axId val="679990271"/>
        <c:axId val="679990687"/>
      </c:barChart>
      <c:catAx>
        <c:axId val="679990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9990687"/>
        <c:crosses val="autoZero"/>
        <c:auto val="1"/>
        <c:lblAlgn val="ctr"/>
        <c:lblOffset val="100"/>
        <c:noMultiLvlLbl val="0"/>
      </c:catAx>
      <c:valAx>
        <c:axId val="679990687"/>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999027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'Spring vs. Fall'!$M$10</c:f>
              <c:strCache>
                <c:ptCount val="1"/>
                <c:pt idx="0">
                  <c:v>Mean</c:v>
                </c:pt>
              </c:strCache>
            </c:strRef>
          </c:tx>
          <c:spPr>
            <a:solidFill>
              <a:schemeClr val="accent1"/>
            </a:solidFill>
            <a:ln>
              <a:noFill/>
            </a:ln>
            <a:effectLst/>
          </c:spPr>
          <c:invertIfNegative val="0"/>
          <c:dLbls>
            <c:dLbl>
              <c:idx val="0"/>
              <c:layout>
                <c:manualLayout>
                  <c:x val="8.1264108352144468E-2"/>
                  <c:y val="-3.3096926713947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39-486D-B232-C67FA3C64D63}"/>
                </c:ext>
              </c:extLst>
            </c:dLbl>
            <c:dLbl>
              <c:idx val="1"/>
              <c:layout>
                <c:manualLayout>
                  <c:x val="9.0293453724604969E-2"/>
                  <c:y val="-3.3096926713947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39-486D-B232-C67FA3C64D63}"/>
                </c:ext>
              </c:extLst>
            </c:dLbl>
            <c:numFmt formatCode="&quot;$&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'Spring vs. Fall'!$N$14:$O$14</c:f>
                <c:numCache>
                  <c:formatCode>General</c:formatCode>
                  <c:ptCount val="2"/>
                  <c:pt idx="0">
                    <c:v>7029.5110979777146</c:v>
                  </c:pt>
                  <c:pt idx="1">
                    <c:v>10445.318800402416</c:v>
                  </c:pt>
                </c:numCache>
              </c:numRef>
            </c:plus>
            <c:minus>
              <c:numRef>
                <c:f>'Spring vs. Fall'!$N$14:$O$14</c:f>
                <c:numCache>
                  <c:formatCode>General</c:formatCode>
                  <c:ptCount val="2"/>
                  <c:pt idx="0">
                    <c:v>7029.5110979777146</c:v>
                  </c:pt>
                  <c:pt idx="1">
                    <c:v>10445.318800402416</c:v>
                  </c:pt>
                </c:numCache>
              </c:numRef>
            </c:minus>
            <c:spPr>
              <a:noFill/>
              <a:ln w="12700" cap="flat" cmpd="sng" algn="ctr">
                <a:solidFill>
                  <a:schemeClr val="tx1">
                    <a:lumMod val="65000"/>
                    <a:lumOff val="35000"/>
                  </a:schemeClr>
                </a:solidFill>
                <a:round/>
              </a:ln>
              <a:effectLst/>
            </c:spPr>
          </c:errBars>
          <c:cat>
            <c:strRef>
              <c:f>'Spring vs. Fall'!$N$9:$O$9</c:f>
              <c:strCache>
                <c:ptCount val="2"/>
                <c:pt idx="0">
                  <c:v>Spring</c:v>
                </c:pt>
                <c:pt idx="1">
                  <c:v>Fall</c:v>
                </c:pt>
              </c:strCache>
            </c:strRef>
          </c:cat>
          <c:val>
            <c:numRef>
              <c:f>'Spring vs. Fall'!$N$10:$O$10</c:f>
              <c:numCache>
                <c:formatCode>General</c:formatCode>
                <c:ptCount val="2"/>
                <c:pt idx="0">
                  <c:v>174613.46444444446</c:v>
                </c:pt>
                <c:pt idx="1">
                  <c:v>188132.1652173913</c:v>
                </c:pt>
              </c:numCache>
            </c:numRef>
          </c:val>
          <c:extLst>
            <c:ext xmlns:c16="http://schemas.microsoft.com/office/drawing/2014/chart" uri="{C3380CC4-5D6E-409C-BE32-E72D297353CC}">
              <c16:uniqueId val="{00000000-2939-486D-B232-C67FA3C64D63}"/>
            </c:ext>
          </c:extLst>
        </c:ser>
        <c:dLbls>
          <c:showLegendKey val="0"/>
          <c:showVal val="0"/>
          <c:showCatName val="0"/>
          <c:showSerName val="0"/>
          <c:showPercent val="0"/>
          <c:showBubbleSize val="0"/>
        </c:dLbls>
        <c:gapWidth val="219"/>
        <c:overlap val="-27"/>
        <c:axId val="664581856"/>
        <c:axId val="664582272"/>
      </c:barChart>
      <c:catAx>
        <c:axId val="66458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64582272"/>
        <c:crosses val="autoZero"/>
        <c:auto val="1"/>
        <c:lblAlgn val="ctr"/>
        <c:lblOffset val="100"/>
        <c:noMultiLvlLbl val="0"/>
      </c:catAx>
      <c:valAx>
        <c:axId val="66458227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58185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DC84-6640-A2D6-9388-FD214A524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4DFAC1-46ED-9F86-175B-948A1FF8C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B59B6-AD64-5ACC-9C05-611C4B550F1E}"/>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5" name="Footer Placeholder 4">
            <a:extLst>
              <a:ext uri="{FF2B5EF4-FFF2-40B4-BE49-F238E27FC236}">
                <a16:creationId xmlns:a16="http://schemas.microsoft.com/office/drawing/2014/main" id="{DFFF3C16-1B53-31E7-EB25-617E57BC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9E03E-F63C-2852-9A1E-F6C3C0B88166}"/>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301051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720C-4089-3524-2AF9-36CD937DD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E9640C-4AA8-9004-1C90-A88A88BB1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FC3D8-C99F-CC92-F7AB-51FC21FBC031}"/>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5" name="Footer Placeholder 4">
            <a:extLst>
              <a:ext uri="{FF2B5EF4-FFF2-40B4-BE49-F238E27FC236}">
                <a16:creationId xmlns:a16="http://schemas.microsoft.com/office/drawing/2014/main" id="{D51CA906-63FA-AC84-FC26-B00CFF482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55797-2DD8-5BC7-D643-94ECB1249E20}"/>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382250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37791-B179-9EF5-761E-E0AE3F1BEC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D93D4-3A3E-AB5B-0482-CD8717213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B80F1-BF5A-2D5D-E27E-D6CAA5A3C92D}"/>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5" name="Footer Placeholder 4">
            <a:extLst>
              <a:ext uri="{FF2B5EF4-FFF2-40B4-BE49-F238E27FC236}">
                <a16:creationId xmlns:a16="http://schemas.microsoft.com/office/drawing/2014/main" id="{5EEC8AC2-146D-950C-EB98-013F9D812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324EC-ED7C-AFAB-FDBF-D30FDDCAD6FD}"/>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28021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6A5D-FC94-F7BA-C2E7-778101FEA2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7FB0C-425C-CF33-EED9-32E155C73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B5E8E-4915-7A47-39D5-49BB3553FCC9}"/>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5" name="Footer Placeholder 4">
            <a:extLst>
              <a:ext uri="{FF2B5EF4-FFF2-40B4-BE49-F238E27FC236}">
                <a16:creationId xmlns:a16="http://schemas.microsoft.com/office/drawing/2014/main" id="{17430AD5-CD4F-E8B1-72CC-93D971E4C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7C335-BBC2-D53F-A40B-D88F02A339CE}"/>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273151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ED87-04C8-DA88-E5BF-26C586FD1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D37928-6868-8680-F436-A811BBF8DA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EF047A-13DE-6D8E-2839-E1228D13098C}"/>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5" name="Footer Placeholder 4">
            <a:extLst>
              <a:ext uri="{FF2B5EF4-FFF2-40B4-BE49-F238E27FC236}">
                <a16:creationId xmlns:a16="http://schemas.microsoft.com/office/drawing/2014/main" id="{7405ECD7-6CB5-9A9F-9335-01A462612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E00-1F99-6F4F-A9F6-14FE27C82773}"/>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271208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B858-65B6-4A24-5B31-490E16059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BCA71-005B-64D7-F297-331757D4BC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2CEB7E-31B6-8393-CFC0-00262E73A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58A48-D861-D7EA-D9AD-401253828DBD}"/>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6" name="Footer Placeholder 5">
            <a:extLst>
              <a:ext uri="{FF2B5EF4-FFF2-40B4-BE49-F238E27FC236}">
                <a16:creationId xmlns:a16="http://schemas.microsoft.com/office/drawing/2014/main" id="{1A598817-09AA-96B1-1FC7-DC45C70B0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EA1D4A-FC27-08F4-D144-1E86AA4678EF}"/>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207702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8DA9-D92D-904A-787A-489EECCC81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14332A-F843-45B9-76B2-23C13D750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F7C37-1947-2F78-37B4-AF75E07B3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AF834E-30D2-BDDD-0DFD-76B3A71A8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74790-E9D4-DA47-36CB-731BAE5188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C4A5CC-FB5F-24E0-E73E-01C53CE0675F}"/>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8" name="Footer Placeholder 7">
            <a:extLst>
              <a:ext uri="{FF2B5EF4-FFF2-40B4-BE49-F238E27FC236}">
                <a16:creationId xmlns:a16="http://schemas.microsoft.com/office/drawing/2014/main" id="{3EDBD1F5-1FC2-C38F-C7A4-3E4D00C34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43D51C-58BD-7234-EF59-06AD62AB8C7E}"/>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227041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718B-1F49-3562-8848-B928178A4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0EFEA7-55DB-6BB9-432E-763C7594BD04}"/>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4" name="Footer Placeholder 3">
            <a:extLst>
              <a:ext uri="{FF2B5EF4-FFF2-40B4-BE49-F238E27FC236}">
                <a16:creationId xmlns:a16="http://schemas.microsoft.com/office/drawing/2014/main" id="{4E8651BE-E5C1-77D6-744C-833E2F03B3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DC3B3B-B511-F785-2332-32ADEE6B8C91}"/>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380098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4CEEFA-F8E4-6B55-5E4A-0FE8E6D735CD}"/>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3" name="Footer Placeholder 2">
            <a:extLst>
              <a:ext uri="{FF2B5EF4-FFF2-40B4-BE49-F238E27FC236}">
                <a16:creationId xmlns:a16="http://schemas.microsoft.com/office/drawing/2014/main" id="{889363DE-F281-BF9B-568F-17A494FFEE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102BD4-A2DA-C04E-071F-BF463E1CFB07}"/>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1966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0D12-3622-6C36-7BB3-F4A013736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D9B9D1-B4A3-BAE3-0B36-EB94CF6D4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BB680-9E16-36C2-4B23-0D9AF85CF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47495-B147-DE26-45DE-3B9781D3B4CB}"/>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6" name="Footer Placeholder 5">
            <a:extLst>
              <a:ext uri="{FF2B5EF4-FFF2-40B4-BE49-F238E27FC236}">
                <a16:creationId xmlns:a16="http://schemas.microsoft.com/office/drawing/2014/main" id="{308580C1-EE01-149E-A17A-21A24B60B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5432C-AC8A-4837-CDAC-9CB5D9F4E2C8}"/>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404090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4B48-672B-78A7-ADCF-4458C4354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32B901-1ED7-3274-BFB3-461BE7F9A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7C89FD-863F-71BE-4C16-76C552E1D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FB6D33-ACC9-4217-789B-709D86DAFD81}"/>
              </a:ext>
            </a:extLst>
          </p:cNvPr>
          <p:cNvSpPr>
            <a:spLocks noGrp="1"/>
          </p:cNvSpPr>
          <p:nvPr>
            <p:ph type="dt" sz="half" idx="10"/>
          </p:nvPr>
        </p:nvSpPr>
        <p:spPr/>
        <p:txBody>
          <a:bodyPr/>
          <a:lstStyle/>
          <a:p>
            <a:fld id="{A56CA01D-2A08-48F5-A3F0-B36068386984}" type="datetimeFigureOut">
              <a:rPr lang="en-US" smtClean="0"/>
              <a:t>6/9/2022</a:t>
            </a:fld>
            <a:endParaRPr lang="en-US"/>
          </a:p>
        </p:txBody>
      </p:sp>
      <p:sp>
        <p:nvSpPr>
          <p:cNvPr id="6" name="Footer Placeholder 5">
            <a:extLst>
              <a:ext uri="{FF2B5EF4-FFF2-40B4-BE49-F238E27FC236}">
                <a16:creationId xmlns:a16="http://schemas.microsoft.com/office/drawing/2014/main" id="{C76363C9-B733-C151-937A-4E5B2FE61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D9791-FB3A-77EB-4AA6-D6FC558D468C}"/>
              </a:ext>
            </a:extLst>
          </p:cNvPr>
          <p:cNvSpPr>
            <a:spLocks noGrp="1"/>
          </p:cNvSpPr>
          <p:nvPr>
            <p:ph type="sldNum" sz="quarter" idx="12"/>
          </p:nvPr>
        </p:nvSpPr>
        <p:spPr/>
        <p:txBody>
          <a:bodyPr/>
          <a:lstStyle/>
          <a:p>
            <a:fld id="{6F40DB28-2ED5-41B8-B405-DDB91BDE7678}" type="slidenum">
              <a:rPr lang="en-US" smtClean="0"/>
              <a:t>‹#›</a:t>
            </a:fld>
            <a:endParaRPr lang="en-US"/>
          </a:p>
        </p:txBody>
      </p:sp>
    </p:spTree>
    <p:extLst>
      <p:ext uri="{BB962C8B-B14F-4D97-AF65-F5344CB8AC3E}">
        <p14:creationId xmlns:p14="http://schemas.microsoft.com/office/powerpoint/2010/main" val="26636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76B1B-F63C-A8F9-4A7A-991EDDC58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02125-B3B8-756B-257A-E56DCD1DD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F1B0F-A680-9218-8084-F2840D6EE2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CA01D-2A08-48F5-A3F0-B36068386984}" type="datetimeFigureOut">
              <a:rPr lang="en-US" smtClean="0"/>
              <a:t>6/9/2022</a:t>
            </a:fld>
            <a:endParaRPr lang="en-US"/>
          </a:p>
        </p:txBody>
      </p:sp>
      <p:sp>
        <p:nvSpPr>
          <p:cNvPr id="5" name="Footer Placeholder 4">
            <a:extLst>
              <a:ext uri="{FF2B5EF4-FFF2-40B4-BE49-F238E27FC236}">
                <a16:creationId xmlns:a16="http://schemas.microsoft.com/office/drawing/2014/main" id="{5073F427-B2F7-8022-D5F3-DF2536B51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1A1691-DD14-B823-6A8E-BA1F59999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0DB28-2ED5-41B8-B405-DDB91BDE7678}" type="slidenum">
              <a:rPr lang="en-US" smtClean="0"/>
              <a:t>‹#›</a:t>
            </a:fld>
            <a:endParaRPr lang="en-US"/>
          </a:p>
        </p:txBody>
      </p:sp>
    </p:spTree>
    <p:extLst>
      <p:ext uri="{BB962C8B-B14F-4D97-AF65-F5344CB8AC3E}">
        <p14:creationId xmlns:p14="http://schemas.microsoft.com/office/powerpoint/2010/main" val="140367308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2264-1F09-8169-C346-6C5D1D44DC98}"/>
              </a:ext>
            </a:extLst>
          </p:cNvPr>
          <p:cNvSpPr>
            <a:spLocks noGrp="1"/>
          </p:cNvSpPr>
          <p:nvPr>
            <p:ph type="ctrTitle"/>
          </p:nvPr>
        </p:nvSpPr>
        <p:spPr>
          <a:xfrm>
            <a:off x="1029903" y="1305243"/>
            <a:ext cx="5515276" cy="2387600"/>
          </a:xfrm>
        </p:spPr>
        <p:txBody>
          <a:bodyPr/>
          <a:lstStyle/>
          <a:p>
            <a:pPr algn="l"/>
            <a:r>
              <a:rPr lang="en-US" b="1" dirty="0">
                <a:solidFill>
                  <a:schemeClr val="bg1"/>
                </a:solidFill>
                <a:latin typeface="+mn-lt"/>
                <a:cs typeface="Arial" panose="020B0604020202020204" pitchFamily="34" charset="0"/>
              </a:rPr>
              <a:t>Influences on Home Prices</a:t>
            </a:r>
          </a:p>
        </p:txBody>
      </p:sp>
      <p:sp>
        <p:nvSpPr>
          <p:cNvPr id="3" name="Subtitle 2">
            <a:extLst>
              <a:ext uri="{FF2B5EF4-FFF2-40B4-BE49-F238E27FC236}">
                <a16:creationId xmlns:a16="http://schemas.microsoft.com/office/drawing/2014/main" id="{D9D42B36-1863-C91B-5A52-A6B789A3CB28}"/>
              </a:ext>
            </a:extLst>
          </p:cNvPr>
          <p:cNvSpPr>
            <a:spLocks noGrp="1"/>
          </p:cNvSpPr>
          <p:nvPr>
            <p:ph type="subTitle" idx="1"/>
          </p:nvPr>
        </p:nvSpPr>
        <p:spPr>
          <a:xfrm>
            <a:off x="1029903" y="4285432"/>
            <a:ext cx="4572000" cy="1655762"/>
          </a:xfrm>
        </p:spPr>
        <p:txBody>
          <a:bodyPr/>
          <a:lstStyle/>
          <a:p>
            <a:r>
              <a:rPr lang="en-US" dirty="0">
                <a:solidFill>
                  <a:schemeClr val="bg1"/>
                </a:solidFill>
                <a:cs typeface="Arial" panose="020B0604020202020204" pitchFamily="34" charset="0"/>
              </a:rPr>
              <a:t>Presentation by Kelley Council</a:t>
            </a:r>
          </a:p>
        </p:txBody>
      </p:sp>
      <p:sp>
        <p:nvSpPr>
          <p:cNvPr id="4" name="Rectangle 3">
            <a:extLst>
              <a:ext uri="{FF2B5EF4-FFF2-40B4-BE49-F238E27FC236}">
                <a16:creationId xmlns:a16="http://schemas.microsoft.com/office/drawing/2014/main" id="{C4FCA553-57CA-0957-E0B7-C78C42FE73B6}"/>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E10BE1-FFB0-B33D-6060-1DA76AC3D4AC}"/>
              </a:ext>
            </a:extLst>
          </p:cNvPr>
          <p:cNvSpPr/>
          <p:nvPr/>
        </p:nvSpPr>
        <p:spPr>
          <a:xfrm rot="5400000">
            <a:off x="4570594" y="-78408"/>
            <a:ext cx="57084" cy="8146457"/>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ouse line vector icons">
            <a:extLst>
              <a:ext uri="{FF2B5EF4-FFF2-40B4-BE49-F238E27FC236}">
                <a16:creationId xmlns:a16="http://schemas.microsoft.com/office/drawing/2014/main" id="{3014F199-846C-41D4-1C9B-F88CE142B76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184" t="10572" r="74120" b="68225"/>
          <a:stretch/>
        </p:blipFill>
        <p:spPr>
          <a:xfrm>
            <a:off x="11073440" y="5845946"/>
            <a:ext cx="1147313" cy="1012054"/>
          </a:xfrm>
          <a:prstGeom prst="rect">
            <a:avLst/>
          </a:prstGeom>
        </p:spPr>
      </p:pic>
    </p:spTree>
    <p:extLst>
      <p:ext uri="{BB962C8B-B14F-4D97-AF65-F5344CB8AC3E}">
        <p14:creationId xmlns:p14="http://schemas.microsoft.com/office/powerpoint/2010/main" val="402387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2352-4B64-4694-E39A-EE5B936B73F4}"/>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Seasonal Sales – </a:t>
            </a:r>
            <a:r>
              <a:rPr lang="en-US" dirty="0">
                <a:solidFill>
                  <a:schemeClr val="bg1"/>
                </a:solidFill>
                <a:latin typeface="+mn-lt"/>
                <a:cs typeface="Arial" panose="020B0604020202020204" pitchFamily="34" charset="0"/>
              </a:rPr>
              <a:t>Winter vs. Summer</a:t>
            </a:r>
          </a:p>
        </p:txBody>
      </p:sp>
      <p:sp>
        <p:nvSpPr>
          <p:cNvPr id="5" name="Rectangle 4">
            <a:extLst>
              <a:ext uri="{FF2B5EF4-FFF2-40B4-BE49-F238E27FC236}">
                <a16:creationId xmlns:a16="http://schemas.microsoft.com/office/drawing/2014/main" id="{2B3D339E-42D3-2FFE-FD94-161468B82F31}"/>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F3C9BA51-8EA3-CEA2-5AAE-326E222014EE}"/>
              </a:ext>
            </a:extLst>
          </p:cNvPr>
          <p:cNvSpPr>
            <a:spLocks noGrp="1"/>
          </p:cNvSpPr>
          <p:nvPr>
            <p:ph idx="1"/>
          </p:nvPr>
        </p:nvSpPr>
        <p:spPr>
          <a:xfrm>
            <a:off x="838200" y="1825625"/>
            <a:ext cx="9639300" cy="4351338"/>
          </a:xfrm>
        </p:spPr>
        <p:txBody>
          <a:bodyPr/>
          <a:lstStyle/>
          <a:p>
            <a:pPr marL="0" indent="0">
              <a:buNone/>
            </a:pPr>
            <a:r>
              <a:rPr lang="it-IT" dirty="0">
                <a:solidFill>
                  <a:schemeClr val="bg1"/>
                </a:solidFill>
              </a:rPr>
              <a:t>H</a:t>
            </a:r>
            <a:r>
              <a:rPr lang="it-IT" baseline="-25000" dirty="0">
                <a:solidFill>
                  <a:schemeClr val="bg1"/>
                </a:solidFill>
              </a:rPr>
              <a:t>o</a:t>
            </a:r>
            <a:r>
              <a:rPr lang="it-IT" dirty="0">
                <a:solidFill>
                  <a:schemeClr val="bg1"/>
                </a:solidFill>
              </a:rPr>
              <a:t>: μ</a:t>
            </a:r>
            <a:r>
              <a:rPr lang="it-IT" baseline="-25000" dirty="0">
                <a:solidFill>
                  <a:schemeClr val="bg1"/>
                </a:solidFill>
              </a:rPr>
              <a:t>1</a:t>
            </a:r>
            <a:r>
              <a:rPr lang="it-IT" dirty="0">
                <a:solidFill>
                  <a:schemeClr val="bg1"/>
                </a:solidFill>
              </a:rPr>
              <a:t> - μ</a:t>
            </a:r>
            <a:r>
              <a:rPr lang="it-IT" baseline="-25000" dirty="0">
                <a:solidFill>
                  <a:schemeClr val="bg1"/>
                </a:solidFill>
              </a:rPr>
              <a:t>2</a:t>
            </a:r>
            <a:r>
              <a:rPr lang="it-IT" dirty="0">
                <a:solidFill>
                  <a:schemeClr val="bg1"/>
                </a:solidFill>
              </a:rPr>
              <a:t> = 0</a:t>
            </a:r>
          </a:p>
          <a:p>
            <a:pPr marL="0" indent="0">
              <a:buNone/>
            </a:pPr>
            <a:r>
              <a:rPr lang="it-IT" dirty="0">
                <a:solidFill>
                  <a:schemeClr val="bg1"/>
                </a:solidFill>
              </a:rPr>
              <a:t>H</a:t>
            </a:r>
            <a:r>
              <a:rPr lang="it-IT" baseline="-25000" dirty="0">
                <a:solidFill>
                  <a:schemeClr val="bg1"/>
                </a:solidFill>
              </a:rPr>
              <a:t>a</a:t>
            </a:r>
            <a:r>
              <a:rPr lang="it-IT" dirty="0">
                <a:solidFill>
                  <a:schemeClr val="bg1"/>
                </a:solidFill>
              </a:rPr>
              <a:t>: μ</a:t>
            </a:r>
            <a:r>
              <a:rPr lang="it-IT" baseline="-25000" dirty="0">
                <a:solidFill>
                  <a:schemeClr val="bg1"/>
                </a:solidFill>
              </a:rPr>
              <a:t>1</a:t>
            </a:r>
            <a:r>
              <a:rPr lang="it-IT" dirty="0">
                <a:solidFill>
                  <a:schemeClr val="bg1"/>
                </a:solidFill>
              </a:rPr>
              <a:t> - μ</a:t>
            </a:r>
            <a:r>
              <a:rPr lang="it-IT" baseline="-25000" dirty="0">
                <a:solidFill>
                  <a:schemeClr val="bg1"/>
                </a:solidFill>
              </a:rPr>
              <a:t>2</a:t>
            </a:r>
            <a:r>
              <a:rPr lang="it-IT" dirty="0">
                <a:solidFill>
                  <a:schemeClr val="bg1"/>
                </a:solidFill>
              </a:rPr>
              <a:t> ≠ 0</a:t>
            </a:r>
          </a:p>
          <a:p>
            <a:pPr marL="0" indent="0">
              <a:buNone/>
            </a:pPr>
            <a:endParaRPr lang="it-IT" dirty="0">
              <a:solidFill>
                <a:schemeClr val="bg1"/>
              </a:solidFill>
            </a:endParaRPr>
          </a:p>
          <a:p>
            <a:pPr marL="0" indent="0">
              <a:buNone/>
            </a:pPr>
            <a:r>
              <a:rPr lang="en-US" dirty="0">
                <a:solidFill>
                  <a:schemeClr val="bg1"/>
                </a:solidFill>
              </a:rPr>
              <a:t>P-value: 0.945348641</a:t>
            </a:r>
            <a:endParaRPr lang="en-US" baseline="30000" dirty="0">
              <a:solidFill>
                <a:schemeClr val="bg1"/>
              </a:solidFill>
            </a:endParaRPr>
          </a:p>
          <a:p>
            <a:pPr marL="0" indent="0">
              <a:buNone/>
            </a:pPr>
            <a:endParaRPr lang="en-US" baseline="30000" dirty="0">
              <a:solidFill>
                <a:schemeClr val="bg1"/>
              </a:solidFill>
            </a:endParaRPr>
          </a:p>
          <a:p>
            <a:pPr marL="0" indent="0">
              <a:buNone/>
            </a:pPr>
            <a:r>
              <a:rPr lang="en-US" dirty="0">
                <a:solidFill>
                  <a:schemeClr val="bg1"/>
                </a:solidFill>
              </a:rPr>
              <a:t>Since our p-value is greater than our alpha of 0.05 we fail to reject the null hypothesis. </a:t>
            </a:r>
          </a:p>
          <a:p>
            <a:pPr marL="0" indent="0">
              <a:buNone/>
            </a:pPr>
            <a:endParaRPr lang="en-US" baseline="30000" dirty="0">
              <a:solidFill>
                <a:schemeClr val="bg1"/>
              </a:solidFill>
            </a:endParaRPr>
          </a:p>
          <a:p>
            <a:pPr marL="0" indent="0">
              <a:buNone/>
            </a:pPr>
            <a:endParaRPr lang="en-US" dirty="0">
              <a:solidFill>
                <a:schemeClr val="bg1"/>
              </a:solidFill>
            </a:endParaRPr>
          </a:p>
          <a:p>
            <a:endParaRPr lang="en-US" dirty="0"/>
          </a:p>
        </p:txBody>
      </p:sp>
      <p:graphicFrame>
        <p:nvGraphicFramePr>
          <p:cNvPr id="7" name="Table 6">
            <a:extLst>
              <a:ext uri="{FF2B5EF4-FFF2-40B4-BE49-F238E27FC236}">
                <a16:creationId xmlns:a16="http://schemas.microsoft.com/office/drawing/2014/main" id="{2CAE0B5D-D162-4FFC-CEC1-C1CC60628875}"/>
              </a:ext>
            </a:extLst>
          </p:cNvPr>
          <p:cNvGraphicFramePr>
            <a:graphicFrameLocks noGrp="1"/>
          </p:cNvGraphicFramePr>
          <p:nvPr>
            <p:extLst>
              <p:ext uri="{D42A27DB-BD31-4B8C-83A1-F6EECF244321}">
                <p14:modId xmlns:p14="http://schemas.microsoft.com/office/powerpoint/2010/main" val="168993961"/>
              </p:ext>
            </p:extLst>
          </p:nvPr>
        </p:nvGraphicFramePr>
        <p:xfrm>
          <a:off x="5657850" y="2190748"/>
          <a:ext cx="3474648" cy="933452"/>
        </p:xfrm>
        <a:graphic>
          <a:graphicData uri="http://schemas.openxmlformats.org/drawingml/2006/table">
            <a:tbl>
              <a:tblPr>
                <a:tableStyleId>{5C22544A-7EE6-4342-B048-85BDC9FD1C3A}</a:tableStyleId>
              </a:tblPr>
              <a:tblGrid>
                <a:gridCol w="1797232">
                  <a:extLst>
                    <a:ext uri="{9D8B030D-6E8A-4147-A177-3AD203B41FA5}">
                      <a16:colId xmlns:a16="http://schemas.microsoft.com/office/drawing/2014/main" val="3926769869"/>
                    </a:ext>
                  </a:extLst>
                </a:gridCol>
                <a:gridCol w="838708">
                  <a:extLst>
                    <a:ext uri="{9D8B030D-6E8A-4147-A177-3AD203B41FA5}">
                      <a16:colId xmlns:a16="http://schemas.microsoft.com/office/drawing/2014/main" val="2832346806"/>
                    </a:ext>
                  </a:extLst>
                </a:gridCol>
                <a:gridCol w="838708">
                  <a:extLst>
                    <a:ext uri="{9D8B030D-6E8A-4147-A177-3AD203B41FA5}">
                      <a16:colId xmlns:a16="http://schemas.microsoft.com/office/drawing/2014/main" val="2173779727"/>
                    </a:ext>
                  </a:extLst>
                </a:gridCol>
              </a:tblGrid>
              <a:tr h="233363">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Winter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Summer</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737690"/>
                  </a:ext>
                </a:extLst>
              </a:tr>
              <a:tr h="233363">
                <a:tc>
                  <a:txBody>
                    <a:bodyPr/>
                    <a:lstStyle/>
                    <a:p>
                      <a:pPr algn="l" fontAlgn="b"/>
                      <a:r>
                        <a:rPr lang="en-US" sz="1200" b="1" u="none" strike="noStrike">
                          <a:effectLst/>
                        </a:rPr>
                        <a:t>Observations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1856376"/>
                  </a:ext>
                </a:extLst>
              </a:tr>
              <a:tr h="233363">
                <a:tc>
                  <a:txBody>
                    <a:bodyPr/>
                    <a:lstStyle/>
                    <a:p>
                      <a:pPr algn="l" fontAlgn="b"/>
                      <a:r>
                        <a:rPr lang="en-US" sz="1200" b="1" u="none" strike="noStrike">
                          <a:effectLst/>
                        </a:rPr>
                        <a:t>Lower Confidence Interval</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     169,367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     175,740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1064363"/>
                  </a:ext>
                </a:extLst>
              </a:tr>
              <a:tr h="233363">
                <a:tc>
                  <a:txBody>
                    <a:bodyPr/>
                    <a:lstStyle/>
                    <a:p>
                      <a:pPr algn="l" fontAlgn="b"/>
                      <a:r>
                        <a:rPr lang="en-US" sz="1200" b="1" u="none" strike="noStrike" dirty="0">
                          <a:effectLst/>
                        </a:rPr>
                        <a:t>Upper Confidence Interval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     195,810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     188,415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3001669"/>
                  </a:ext>
                </a:extLst>
              </a:tr>
            </a:tbl>
          </a:graphicData>
        </a:graphic>
      </p:graphicFrame>
      <p:pic>
        <p:nvPicPr>
          <p:cNvPr id="11" name="Picture 10" descr="House line vector icons">
            <a:extLst>
              <a:ext uri="{FF2B5EF4-FFF2-40B4-BE49-F238E27FC236}">
                <a16:creationId xmlns:a16="http://schemas.microsoft.com/office/drawing/2014/main" id="{E64F0087-A4BE-425B-575A-E09CA5BAB04F}"/>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027" t="39398" r="73277" b="39398"/>
          <a:stretch/>
        </p:blipFill>
        <p:spPr>
          <a:xfrm>
            <a:off x="11073440" y="5913415"/>
            <a:ext cx="1147313" cy="1012054"/>
          </a:xfrm>
          <a:prstGeom prst="rect">
            <a:avLst/>
          </a:prstGeom>
        </p:spPr>
      </p:pic>
    </p:spTree>
    <p:extLst>
      <p:ext uri="{BB962C8B-B14F-4D97-AF65-F5344CB8AC3E}">
        <p14:creationId xmlns:p14="http://schemas.microsoft.com/office/powerpoint/2010/main" val="28741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2352-4B64-4694-E39A-EE5B936B73F4}"/>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Seasonal Sales – </a:t>
            </a:r>
            <a:r>
              <a:rPr lang="en-US" dirty="0">
                <a:solidFill>
                  <a:schemeClr val="bg1"/>
                </a:solidFill>
                <a:latin typeface="+mn-lt"/>
                <a:cs typeface="Arial" panose="020B0604020202020204" pitchFamily="34" charset="0"/>
              </a:rPr>
              <a:t>Winter vs. Summer</a:t>
            </a:r>
          </a:p>
        </p:txBody>
      </p:sp>
      <p:sp>
        <p:nvSpPr>
          <p:cNvPr id="3" name="Content Placeholder 2">
            <a:extLst>
              <a:ext uri="{FF2B5EF4-FFF2-40B4-BE49-F238E27FC236}">
                <a16:creationId xmlns:a16="http://schemas.microsoft.com/office/drawing/2014/main" id="{A36CD2CC-C000-3D11-5862-A61606D9A54A}"/>
              </a:ext>
            </a:extLst>
          </p:cNvPr>
          <p:cNvSpPr>
            <a:spLocks noGrp="1"/>
          </p:cNvSpPr>
          <p:nvPr>
            <p:ph idx="1"/>
          </p:nvPr>
        </p:nvSpPr>
        <p:spPr>
          <a:xfrm>
            <a:off x="6096000" y="1825625"/>
            <a:ext cx="4574876" cy="4351338"/>
          </a:xfrm>
        </p:spPr>
        <p:txBody>
          <a:bodyPr/>
          <a:lstStyle/>
          <a:p>
            <a:pPr marL="0" indent="0">
              <a:buNone/>
            </a:pPr>
            <a:r>
              <a:rPr lang="en-US" dirty="0">
                <a:solidFill>
                  <a:schemeClr val="bg1"/>
                </a:solidFill>
              </a:rPr>
              <a:t>We are 95% confident that the home price difference would be between ($14,000) and $15,000 in the winter compared to the summer. </a:t>
            </a:r>
          </a:p>
          <a:p>
            <a:pPr marL="0" indent="0">
              <a:buNone/>
            </a:pPr>
            <a:endParaRPr lang="en-US" dirty="0">
              <a:solidFill>
                <a:schemeClr val="bg1"/>
              </a:solidFill>
            </a:endParaRPr>
          </a:p>
          <a:p>
            <a:pPr marL="0" indent="0">
              <a:buNone/>
            </a:pPr>
            <a:r>
              <a:rPr lang="en-US" dirty="0">
                <a:solidFill>
                  <a:schemeClr val="bg1"/>
                </a:solidFill>
              </a:rPr>
              <a:t>Meaning we cannot say with any certainty if it would be better to sell in the winter or summer. </a:t>
            </a:r>
          </a:p>
          <a:p>
            <a:endParaRPr lang="en-US" dirty="0">
              <a:solidFill>
                <a:schemeClr val="bg1"/>
              </a:solidFill>
            </a:endParaRPr>
          </a:p>
        </p:txBody>
      </p:sp>
      <p:sp>
        <p:nvSpPr>
          <p:cNvPr id="5" name="Rectangle 4">
            <a:extLst>
              <a:ext uri="{FF2B5EF4-FFF2-40B4-BE49-F238E27FC236}">
                <a16:creationId xmlns:a16="http://schemas.microsoft.com/office/drawing/2014/main" id="{2B3D339E-42D3-2FFE-FD94-161468B82F31}"/>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423A0B94-EC35-ECEF-0BAE-D0BD564DF2F3}"/>
              </a:ext>
            </a:extLst>
          </p:cNvPr>
          <p:cNvGraphicFramePr>
            <a:graphicFrameLocks/>
          </p:cNvGraphicFramePr>
          <p:nvPr>
            <p:extLst>
              <p:ext uri="{D42A27DB-BD31-4B8C-83A1-F6EECF244321}">
                <p14:modId xmlns:p14="http://schemas.microsoft.com/office/powerpoint/2010/main" val="2589693892"/>
              </p:ext>
            </p:extLst>
          </p:nvPr>
        </p:nvGraphicFramePr>
        <p:xfrm>
          <a:off x="724619" y="1825625"/>
          <a:ext cx="4816416" cy="375997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descr="House line vector icons">
            <a:extLst>
              <a:ext uri="{FF2B5EF4-FFF2-40B4-BE49-F238E27FC236}">
                <a16:creationId xmlns:a16="http://schemas.microsoft.com/office/drawing/2014/main" id="{D130E819-93BD-2A27-642B-D0E20111E7A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3815" t="39398" r="7489" b="39398"/>
          <a:stretch/>
        </p:blipFill>
        <p:spPr>
          <a:xfrm>
            <a:off x="11073440" y="5845946"/>
            <a:ext cx="1147313" cy="1012054"/>
          </a:xfrm>
          <a:prstGeom prst="rect">
            <a:avLst/>
          </a:prstGeom>
        </p:spPr>
      </p:pic>
    </p:spTree>
    <p:extLst>
      <p:ext uri="{BB962C8B-B14F-4D97-AF65-F5344CB8AC3E}">
        <p14:creationId xmlns:p14="http://schemas.microsoft.com/office/powerpoint/2010/main" val="407713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2352-4B64-4694-E39A-EE5B936B73F4}"/>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Seasonal Sales – </a:t>
            </a:r>
            <a:r>
              <a:rPr lang="en-US" dirty="0">
                <a:solidFill>
                  <a:schemeClr val="bg1"/>
                </a:solidFill>
                <a:latin typeface="+mn-lt"/>
                <a:cs typeface="Arial" panose="020B0604020202020204" pitchFamily="34" charset="0"/>
              </a:rPr>
              <a:t>Spring vs. Fall</a:t>
            </a:r>
            <a:endParaRPr lang="en-US" b="1" dirty="0">
              <a:solidFill>
                <a:schemeClr val="bg1"/>
              </a:solidFill>
              <a:latin typeface="+mn-lt"/>
              <a:cs typeface="Arial" panose="020B0604020202020204" pitchFamily="34" charset="0"/>
            </a:endParaRPr>
          </a:p>
        </p:txBody>
      </p:sp>
      <p:sp>
        <p:nvSpPr>
          <p:cNvPr id="4" name="Rectangle 3">
            <a:extLst>
              <a:ext uri="{FF2B5EF4-FFF2-40B4-BE49-F238E27FC236}">
                <a16:creationId xmlns:a16="http://schemas.microsoft.com/office/drawing/2014/main" id="{3E47CC23-6BFD-3A0B-1E1F-6EB1AED8CBBD}"/>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3">
            <a:extLst>
              <a:ext uri="{FF2B5EF4-FFF2-40B4-BE49-F238E27FC236}">
                <a16:creationId xmlns:a16="http://schemas.microsoft.com/office/drawing/2014/main" id="{355236E7-4F15-2F9C-D28E-7C3E64785E9D}"/>
              </a:ext>
            </a:extLst>
          </p:cNvPr>
          <p:cNvSpPr>
            <a:spLocks noGrp="1"/>
          </p:cNvSpPr>
          <p:nvPr>
            <p:ph idx="1"/>
          </p:nvPr>
        </p:nvSpPr>
        <p:spPr>
          <a:xfrm>
            <a:off x="838200" y="1825625"/>
            <a:ext cx="9772650" cy="4351338"/>
          </a:xfrm>
        </p:spPr>
        <p:txBody>
          <a:bodyPr/>
          <a:lstStyle/>
          <a:p>
            <a:pPr marL="0" indent="0">
              <a:buNone/>
            </a:pPr>
            <a:r>
              <a:rPr lang="it-IT" dirty="0">
                <a:solidFill>
                  <a:schemeClr val="bg1"/>
                </a:solidFill>
              </a:rPr>
              <a:t>H</a:t>
            </a:r>
            <a:r>
              <a:rPr lang="it-IT" baseline="-25000" dirty="0">
                <a:solidFill>
                  <a:schemeClr val="bg1"/>
                </a:solidFill>
              </a:rPr>
              <a:t>o</a:t>
            </a:r>
            <a:r>
              <a:rPr lang="it-IT" dirty="0">
                <a:solidFill>
                  <a:schemeClr val="bg1"/>
                </a:solidFill>
              </a:rPr>
              <a:t>: μ</a:t>
            </a:r>
            <a:r>
              <a:rPr lang="it-IT" baseline="-25000" dirty="0">
                <a:solidFill>
                  <a:schemeClr val="bg1"/>
                </a:solidFill>
              </a:rPr>
              <a:t>1</a:t>
            </a:r>
            <a:r>
              <a:rPr lang="it-IT" dirty="0">
                <a:solidFill>
                  <a:schemeClr val="bg1"/>
                </a:solidFill>
              </a:rPr>
              <a:t> - μ</a:t>
            </a:r>
            <a:r>
              <a:rPr lang="it-IT" baseline="-25000" dirty="0">
                <a:solidFill>
                  <a:schemeClr val="bg1"/>
                </a:solidFill>
              </a:rPr>
              <a:t>2</a:t>
            </a:r>
            <a:r>
              <a:rPr lang="it-IT" dirty="0">
                <a:solidFill>
                  <a:schemeClr val="bg1"/>
                </a:solidFill>
              </a:rPr>
              <a:t> = 0</a:t>
            </a:r>
          </a:p>
          <a:p>
            <a:pPr marL="0" indent="0">
              <a:buNone/>
            </a:pPr>
            <a:r>
              <a:rPr lang="it-IT" dirty="0">
                <a:solidFill>
                  <a:schemeClr val="bg1"/>
                </a:solidFill>
              </a:rPr>
              <a:t>H</a:t>
            </a:r>
            <a:r>
              <a:rPr lang="it-IT" baseline="-25000" dirty="0">
                <a:solidFill>
                  <a:schemeClr val="bg1"/>
                </a:solidFill>
              </a:rPr>
              <a:t>a</a:t>
            </a:r>
            <a:r>
              <a:rPr lang="it-IT" dirty="0">
                <a:solidFill>
                  <a:schemeClr val="bg1"/>
                </a:solidFill>
              </a:rPr>
              <a:t>: μ</a:t>
            </a:r>
            <a:r>
              <a:rPr lang="it-IT" baseline="-25000" dirty="0">
                <a:solidFill>
                  <a:schemeClr val="bg1"/>
                </a:solidFill>
              </a:rPr>
              <a:t>1</a:t>
            </a:r>
            <a:r>
              <a:rPr lang="it-IT" dirty="0">
                <a:solidFill>
                  <a:schemeClr val="bg1"/>
                </a:solidFill>
              </a:rPr>
              <a:t> - μ</a:t>
            </a:r>
            <a:r>
              <a:rPr lang="it-IT" baseline="-25000" dirty="0">
                <a:solidFill>
                  <a:schemeClr val="bg1"/>
                </a:solidFill>
              </a:rPr>
              <a:t>2</a:t>
            </a:r>
            <a:r>
              <a:rPr lang="it-IT" dirty="0">
                <a:solidFill>
                  <a:schemeClr val="bg1"/>
                </a:solidFill>
              </a:rPr>
              <a:t> ≠ 0</a:t>
            </a:r>
          </a:p>
          <a:p>
            <a:pPr marL="0" indent="0">
              <a:buNone/>
            </a:pPr>
            <a:endParaRPr lang="it-IT" dirty="0">
              <a:solidFill>
                <a:schemeClr val="bg1"/>
              </a:solidFill>
            </a:endParaRPr>
          </a:p>
          <a:p>
            <a:pPr marL="0" indent="0">
              <a:buNone/>
            </a:pPr>
            <a:r>
              <a:rPr lang="en-US" dirty="0">
                <a:solidFill>
                  <a:schemeClr val="bg1"/>
                </a:solidFill>
              </a:rPr>
              <a:t>P-value: 0.035398811</a:t>
            </a:r>
            <a:endParaRPr lang="en-US" baseline="30000" dirty="0">
              <a:solidFill>
                <a:schemeClr val="bg1"/>
              </a:solidFill>
            </a:endParaRPr>
          </a:p>
          <a:p>
            <a:pPr marL="0" indent="0">
              <a:buNone/>
            </a:pPr>
            <a:endParaRPr lang="en-US" baseline="30000" dirty="0">
              <a:solidFill>
                <a:schemeClr val="bg1"/>
              </a:solidFill>
            </a:endParaRPr>
          </a:p>
          <a:p>
            <a:pPr marL="0" indent="0">
              <a:buNone/>
            </a:pPr>
            <a:r>
              <a:rPr lang="en-US" dirty="0">
                <a:solidFill>
                  <a:schemeClr val="bg1"/>
                </a:solidFill>
              </a:rPr>
              <a:t>Since our p-value is less than our alpha of 0.05 we reject the null hypothesis. </a:t>
            </a:r>
          </a:p>
          <a:p>
            <a:pPr marL="0" indent="0">
              <a:buNone/>
            </a:pPr>
            <a:endParaRPr lang="en-US" baseline="30000" dirty="0">
              <a:solidFill>
                <a:schemeClr val="bg1"/>
              </a:solidFill>
            </a:endParaRPr>
          </a:p>
          <a:p>
            <a:pPr marL="0" indent="0">
              <a:buNone/>
            </a:pPr>
            <a:endParaRPr lang="en-US" dirty="0">
              <a:solidFill>
                <a:schemeClr val="bg1"/>
              </a:solidFill>
            </a:endParaRPr>
          </a:p>
          <a:p>
            <a:endParaRPr lang="en-US" dirty="0"/>
          </a:p>
        </p:txBody>
      </p:sp>
      <p:graphicFrame>
        <p:nvGraphicFramePr>
          <p:cNvPr id="10" name="Table 9">
            <a:extLst>
              <a:ext uri="{FF2B5EF4-FFF2-40B4-BE49-F238E27FC236}">
                <a16:creationId xmlns:a16="http://schemas.microsoft.com/office/drawing/2014/main" id="{50A32B59-57EC-86BE-DDDC-51CC66A33BE4}"/>
              </a:ext>
            </a:extLst>
          </p:cNvPr>
          <p:cNvGraphicFramePr>
            <a:graphicFrameLocks noGrp="1"/>
          </p:cNvGraphicFramePr>
          <p:nvPr>
            <p:extLst>
              <p:ext uri="{D42A27DB-BD31-4B8C-83A1-F6EECF244321}">
                <p14:modId xmlns:p14="http://schemas.microsoft.com/office/powerpoint/2010/main" val="10892127"/>
              </p:ext>
            </p:extLst>
          </p:nvPr>
        </p:nvGraphicFramePr>
        <p:xfrm>
          <a:off x="5886450" y="2295525"/>
          <a:ext cx="3495675" cy="876300"/>
        </p:xfrm>
        <a:graphic>
          <a:graphicData uri="http://schemas.openxmlformats.org/drawingml/2006/table">
            <a:tbl>
              <a:tblPr>
                <a:tableStyleId>{5C22544A-7EE6-4342-B048-85BDC9FD1C3A}</a:tableStyleId>
              </a:tblPr>
              <a:tblGrid>
                <a:gridCol w="1775147">
                  <a:extLst>
                    <a:ext uri="{9D8B030D-6E8A-4147-A177-3AD203B41FA5}">
                      <a16:colId xmlns:a16="http://schemas.microsoft.com/office/drawing/2014/main" val="70519242"/>
                    </a:ext>
                  </a:extLst>
                </a:gridCol>
                <a:gridCol w="860264">
                  <a:extLst>
                    <a:ext uri="{9D8B030D-6E8A-4147-A177-3AD203B41FA5}">
                      <a16:colId xmlns:a16="http://schemas.microsoft.com/office/drawing/2014/main" val="343700654"/>
                    </a:ext>
                  </a:extLst>
                </a:gridCol>
                <a:gridCol w="860264">
                  <a:extLst>
                    <a:ext uri="{9D8B030D-6E8A-4147-A177-3AD203B41FA5}">
                      <a16:colId xmlns:a16="http://schemas.microsoft.com/office/drawing/2014/main" val="2274974166"/>
                    </a:ext>
                  </a:extLst>
                </a:gridCol>
              </a:tblGrid>
              <a:tr h="219075">
                <a:tc>
                  <a:txBody>
                    <a:bodyPr/>
                    <a:lstStyle/>
                    <a:p>
                      <a:pPr algn="l" fontAlgn="b"/>
                      <a:r>
                        <a:rPr lang="en-US" sz="1200" b="1" u="none" strike="noStrike" dirty="0">
                          <a:effectLst/>
                        </a:rPr>
                        <a:t>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Spring</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Fall</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3117708"/>
                  </a:ext>
                </a:extLst>
              </a:tr>
              <a:tr h="219075">
                <a:tc>
                  <a:txBody>
                    <a:bodyPr/>
                    <a:lstStyle/>
                    <a:p>
                      <a:pPr algn="l" fontAlgn="b"/>
                      <a:r>
                        <a:rPr lang="en-US" sz="1200" b="1" u="none" strike="noStrike" dirty="0">
                          <a:effectLst/>
                        </a:rPr>
                        <a:t>Observations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450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5298508"/>
                  </a:ext>
                </a:extLst>
              </a:tr>
              <a:tr h="219075">
                <a:tc>
                  <a:txBody>
                    <a:bodyPr/>
                    <a:lstStyle/>
                    <a:p>
                      <a:pPr algn="l" fontAlgn="b"/>
                      <a:r>
                        <a:rPr lang="en-US" sz="1200" b="1" u="none" strike="noStrike" dirty="0">
                          <a:effectLst/>
                        </a:rPr>
                        <a:t>Lower Confidence Interval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     167,584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     177,687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1986381"/>
                  </a:ext>
                </a:extLst>
              </a:tr>
              <a:tr h="219075">
                <a:tc>
                  <a:txBody>
                    <a:bodyPr/>
                    <a:lstStyle/>
                    <a:p>
                      <a:pPr algn="l" fontAlgn="b"/>
                      <a:r>
                        <a:rPr lang="en-US" sz="1200" b="1" u="none" strike="noStrike" dirty="0">
                          <a:effectLst/>
                        </a:rPr>
                        <a:t>Upper Confidence Interval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     181,643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     198,577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4557132"/>
                  </a:ext>
                </a:extLst>
              </a:tr>
            </a:tbl>
          </a:graphicData>
        </a:graphic>
      </p:graphicFrame>
      <p:pic>
        <p:nvPicPr>
          <p:cNvPr id="11" name="Picture 10" descr="House line vector icons">
            <a:extLst>
              <a:ext uri="{FF2B5EF4-FFF2-40B4-BE49-F238E27FC236}">
                <a16:creationId xmlns:a16="http://schemas.microsoft.com/office/drawing/2014/main" id="{77987E17-D7A9-14F8-5465-AE28932AD9C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9744" t="67999" r="51560" b="10798"/>
          <a:stretch/>
        </p:blipFill>
        <p:spPr>
          <a:xfrm>
            <a:off x="11073440" y="5826896"/>
            <a:ext cx="1147313" cy="1012054"/>
          </a:xfrm>
          <a:prstGeom prst="rect">
            <a:avLst/>
          </a:prstGeom>
        </p:spPr>
      </p:pic>
    </p:spTree>
    <p:extLst>
      <p:ext uri="{BB962C8B-B14F-4D97-AF65-F5344CB8AC3E}">
        <p14:creationId xmlns:p14="http://schemas.microsoft.com/office/powerpoint/2010/main" val="135362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2352-4B64-4694-E39A-EE5B936B73F4}"/>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Seasonal Sales – </a:t>
            </a:r>
            <a:r>
              <a:rPr lang="en-US" dirty="0">
                <a:solidFill>
                  <a:schemeClr val="bg1"/>
                </a:solidFill>
                <a:latin typeface="+mn-lt"/>
                <a:cs typeface="Arial" panose="020B0604020202020204" pitchFamily="34" charset="0"/>
              </a:rPr>
              <a:t>Spring vs. Fall</a:t>
            </a:r>
            <a:endParaRPr lang="en-US" b="1" dirty="0">
              <a:solidFill>
                <a:schemeClr val="bg1"/>
              </a:solidFill>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A36CD2CC-C000-3D11-5862-A61606D9A54A}"/>
              </a:ext>
            </a:extLst>
          </p:cNvPr>
          <p:cNvSpPr>
            <a:spLocks noGrp="1"/>
          </p:cNvSpPr>
          <p:nvPr>
            <p:ph idx="1"/>
          </p:nvPr>
        </p:nvSpPr>
        <p:spPr>
          <a:xfrm>
            <a:off x="6096000" y="1825625"/>
            <a:ext cx="4636167" cy="4351338"/>
          </a:xfrm>
        </p:spPr>
        <p:txBody>
          <a:bodyPr/>
          <a:lstStyle/>
          <a:p>
            <a:pPr marL="0" indent="0">
              <a:buNone/>
            </a:pPr>
            <a:r>
              <a:rPr lang="en-US" dirty="0">
                <a:solidFill>
                  <a:schemeClr val="bg1"/>
                </a:solidFill>
              </a:rPr>
              <a:t>We found with 95% confidence a home sold in the spring would result in a selling price of between $930 and $26,000 less than a house sold in the fall. </a:t>
            </a:r>
            <a:endParaRPr lang="en-US" dirty="0"/>
          </a:p>
          <a:p>
            <a:endParaRPr lang="en-US" dirty="0"/>
          </a:p>
        </p:txBody>
      </p:sp>
      <p:sp>
        <p:nvSpPr>
          <p:cNvPr id="4" name="Rectangle 3">
            <a:extLst>
              <a:ext uri="{FF2B5EF4-FFF2-40B4-BE49-F238E27FC236}">
                <a16:creationId xmlns:a16="http://schemas.microsoft.com/office/drawing/2014/main" id="{3E47CC23-6BFD-3A0B-1E1F-6EB1AED8CBBD}"/>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79A63840-4C08-DDE2-C0B7-AFDB79BB9931}"/>
              </a:ext>
            </a:extLst>
          </p:cNvPr>
          <p:cNvGraphicFramePr>
            <a:graphicFrameLocks/>
          </p:cNvGraphicFramePr>
          <p:nvPr>
            <p:extLst>
              <p:ext uri="{D42A27DB-BD31-4B8C-83A1-F6EECF244321}">
                <p14:modId xmlns:p14="http://schemas.microsoft.com/office/powerpoint/2010/main" val="444153019"/>
              </p:ext>
            </p:extLst>
          </p:nvPr>
        </p:nvGraphicFramePr>
        <p:xfrm>
          <a:off x="707366" y="1825625"/>
          <a:ext cx="4779943" cy="3695281"/>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descr="House line vector icons">
            <a:extLst>
              <a:ext uri="{FF2B5EF4-FFF2-40B4-BE49-F238E27FC236}">
                <a16:creationId xmlns:a16="http://schemas.microsoft.com/office/drawing/2014/main" id="{832DDCEF-06DE-B022-499B-C958D3076AE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9675" t="11656" r="51629" b="67141"/>
          <a:stretch/>
        </p:blipFill>
        <p:spPr>
          <a:xfrm>
            <a:off x="11073440" y="5913415"/>
            <a:ext cx="1147313" cy="1012054"/>
          </a:xfrm>
          <a:prstGeom prst="rect">
            <a:avLst/>
          </a:prstGeom>
        </p:spPr>
      </p:pic>
    </p:spTree>
    <p:extLst>
      <p:ext uri="{BB962C8B-B14F-4D97-AF65-F5344CB8AC3E}">
        <p14:creationId xmlns:p14="http://schemas.microsoft.com/office/powerpoint/2010/main" val="334698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2A08-E4B8-A9FF-0659-C594976828D7}"/>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E1327055-C313-20FE-86D1-30C681BF062A}"/>
              </a:ext>
            </a:extLst>
          </p:cNvPr>
          <p:cNvSpPr>
            <a:spLocks noGrp="1"/>
          </p:cNvSpPr>
          <p:nvPr>
            <p:ph idx="1"/>
          </p:nvPr>
        </p:nvSpPr>
        <p:spPr>
          <a:xfrm>
            <a:off x="838200" y="1825625"/>
            <a:ext cx="9884434" cy="4351338"/>
          </a:xfrm>
        </p:spPr>
        <p:txBody>
          <a:bodyPr/>
          <a:lstStyle/>
          <a:p>
            <a:r>
              <a:rPr lang="en-US" dirty="0">
                <a:solidFill>
                  <a:schemeClr val="bg1"/>
                </a:solidFill>
              </a:rPr>
              <a:t>Going forward when looking for investments, homes with Hip Style Roofs and No Alley access have the higher selling prices. </a:t>
            </a:r>
          </a:p>
          <a:p>
            <a:endParaRPr lang="en-US" dirty="0">
              <a:solidFill>
                <a:schemeClr val="bg1"/>
              </a:solidFill>
            </a:endParaRPr>
          </a:p>
          <a:p>
            <a:r>
              <a:rPr lang="en-US" dirty="0">
                <a:solidFill>
                  <a:schemeClr val="bg1"/>
                </a:solidFill>
              </a:rPr>
              <a:t>Additionally, it seems purchasing homes in the Spring when prices are generally at their lowest then selling them in the Fall when prices are at their highest would be the best cycle for investments. </a:t>
            </a:r>
          </a:p>
        </p:txBody>
      </p:sp>
      <p:sp>
        <p:nvSpPr>
          <p:cNvPr id="5" name="Rectangle 4">
            <a:extLst>
              <a:ext uri="{FF2B5EF4-FFF2-40B4-BE49-F238E27FC236}">
                <a16:creationId xmlns:a16="http://schemas.microsoft.com/office/drawing/2014/main" id="{269D7024-A1D0-9E0F-CCD1-F02507111AC3}"/>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use line vector icons">
            <a:extLst>
              <a:ext uri="{FF2B5EF4-FFF2-40B4-BE49-F238E27FC236}">
                <a16:creationId xmlns:a16="http://schemas.microsoft.com/office/drawing/2014/main" id="{307F6CE9-6EF8-F800-C25B-8F39B839B23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1464" t="12018" r="29840" b="66779"/>
          <a:stretch/>
        </p:blipFill>
        <p:spPr>
          <a:xfrm>
            <a:off x="11073440" y="5913415"/>
            <a:ext cx="1147313" cy="1012054"/>
          </a:xfrm>
          <a:prstGeom prst="rect">
            <a:avLst/>
          </a:prstGeom>
        </p:spPr>
      </p:pic>
    </p:spTree>
    <p:extLst>
      <p:ext uri="{BB962C8B-B14F-4D97-AF65-F5344CB8AC3E}">
        <p14:creationId xmlns:p14="http://schemas.microsoft.com/office/powerpoint/2010/main" val="69074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2A08-E4B8-A9FF-0659-C594976828D7}"/>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Future Testing</a:t>
            </a:r>
          </a:p>
        </p:txBody>
      </p:sp>
      <p:sp>
        <p:nvSpPr>
          <p:cNvPr id="3" name="Content Placeholder 2">
            <a:extLst>
              <a:ext uri="{FF2B5EF4-FFF2-40B4-BE49-F238E27FC236}">
                <a16:creationId xmlns:a16="http://schemas.microsoft.com/office/drawing/2014/main" id="{E1327055-C313-20FE-86D1-30C681BF062A}"/>
              </a:ext>
            </a:extLst>
          </p:cNvPr>
          <p:cNvSpPr>
            <a:spLocks noGrp="1"/>
          </p:cNvSpPr>
          <p:nvPr>
            <p:ph idx="1"/>
          </p:nvPr>
        </p:nvSpPr>
        <p:spPr>
          <a:xfrm>
            <a:off x="838200" y="1825625"/>
            <a:ext cx="9884434" cy="4351338"/>
          </a:xfrm>
        </p:spPr>
        <p:txBody>
          <a:bodyPr/>
          <a:lstStyle/>
          <a:p>
            <a:r>
              <a:rPr lang="en-US" dirty="0">
                <a:solidFill>
                  <a:schemeClr val="bg1"/>
                </a:solidFill>
              </a:rPr>
              <a:t>Further analysis on the reasons behind the price discrepancies for both the alley and roof tests. </a:t>
            </a:r>
          </a:p>
          <a:p>
            <a:pPr lvl="1"/>
            <a:r>
              <a:rPr lang="en-US" dirty="0">
                <a:solidFill>
                  <a:schemeClr val="bg1"/>
                </a:solidFill>
              </a:rPr>
              <a:t>Year built</a:t>
            </a:r>
          </a:p>
          <a:p>
            <a:pPr lvl="1"/>
            <a:r>
              <a:rPr lang="en-US" dirty="0">
                <a:solidFill>
                  <a:schemeClr val="bg1"/>
                </a:solidFill>
              </a:rPr>
              <a:t>Neighborhood</a:t>
            </a:r>
          </a:p>
          <a:p>
            <a:pPr marL="457200" lvl="1" indent="0">
              <a:buNone/>
            </a:pPr>
            <a:endParaRPr lang="en-US" dirty="0">
              <a:solidFill>
                <a:schemeClr val="bg1"/>
              </a:solidFill>
            </a:endParaRPr>
          </a:p>
          <a:p>
            <a:r>
              <a:rPr lang="en-US" dirty="0">
                <a:solidFill>
                  <a:schemeClr val="bg1"/>
                </a:solidFill>
              </a:rPr>
              <a:t>Depending on remodeling data, it could be beneficial to purchase a home in the spring, remodel, and sell in the fall. </a:t>
            </a:r>
          </a:p>
        </p:txBody>
      </p:sp>
      <p:sp>
        <p:nvSpPr>
          <p:cNvPr id="5" name="Rectangle 4">
            <a:extLst>
              <a:ext uri="{FF2B5EF4-FFF2-40B4-BE49-F238E27FC236}">
                <a16:creationId xmlns:a16="http://schemas.microsoft.com/office/drawing/2014/main" id="{269D7024-A1D0-9E0F-CCD1-F02507111AC3}"/>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use line vector icons">
            <a:extLst>
              <a:ext uri="{FF2B5EF4-FFF2-40B4-BE49-F238E27FC236}">
                <a16:creationId xmlns:a16="http://schemas.microsoft.com/office/drawing/2014/main" id="{56AA2020-31FC-46C3-86AB-D2660A25006D}"/>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9949" t="39127" r="51355" b="39670"/>
          <a:stretch/>
        </p:blipFill>
        <p:spPr>
          <a:xfrm>
            <a:off x="11073440" y="5913415"/>
            <a:ext cx="1147313" cy="1012054"/>
          </a:xfrm>
          <a:prstGeom prst="rect">
            <a:avLst/>
          </a:prstGeom>
        </p:spPr>
      </p:pic>
    </p:spTree>
    <p:extLst>
      <p:ext uri="{BB962C8B-B14F-4D97-AF65-F5344CB8AC3E}">
        <p14:creationId xmlns:p14="http://schemas.microsoft.com/office/powerpoint/2010/main" val="311933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12741C-A9D2-8E31-D8B9-75812BD7F51F}"/>
              </a:ext>
            </a:extLst>
          </p:cNvPr>
          <p:cNvSpPr>
            <a:spLocks noGrp="1"/>
          </p:cNvSpPr>
          <p:nvPr>
            <p:ph type="title"/>
          </p:nvPr>
        </p:nvSpPr>
        <p:spPr>
          <a:xfrm>
            <a:off x="3248276" y="2085026"/>
            <a:ext cx="4660277" cy="2687947"/>
          </a:xfrm>
        </p:spPr>
        <p:txBody>
          <a:bodyPr>
            <a:normAutofit/>
          </a:bodyPr>
          <a:lstStyle/>
          <a:p>
            <a:pPr algn="ctr"/>
            <a:r>
              <a:rPr lang="en-US" b="1" dirty="0">
                <a:solidFill>
                  <a:schemeClr val="bg1"/>
                </a:solidFill>
                <a:latin typeface="Arial" panose="020B0604020202020204" pitchFamily="34" charset="0"/>
                <a:cs typeface="Arial" panose="020B0604020202020204" pitchFamily="34" charset="0"/>
              </a:rPr>
              <a:t>Thank you!</a:t>
            </a:r>
            <a:br>
              <a:rPr lang="en-US" b="1" dirty="0">
                <a:solidFill>
                  <a:schemeClr val="bg1"/>
                </a:solidFill>
                <a:latin typeface="Arial" panose="020B0604020202020204" pitchFamily="34" charset="0"/>
                <a:cs typeface="Arial" panose="020B0604020202020204" pitchFamily="34" charset="0"/>
              </a:rPr>
            </a:br>
            <a:br>
              <a:rPr lang="en-US" b="1" dirty="0">
                <a:solidFill>
                  <a:schemeClr val="bg1"/>
                </a:solidFill>
                <a:latin typeface="Arial" panose="020B0604020202020204" pitchFamily="34" charset="0"/>
                <a:cs typeface="Arial" panose="020B0604020202020204" pitchFamily="34" charset="0"/>
              </a:rPr>
            </a:b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Any Questions? </a:t>
            </a:r>
          </a:p>
        </p:txBody>
      </p:sp>
      <p:sp>
        <p:nvSpPr>
          <p:cNvPr id="8" name="Rectangle 7">
            <a:extLst>
              <a:ext uri="{FF2B5EF4-FFF2-40B4-BE49-F238E27FC236}">
                <a16:creationId xmlns:a16="http://schemas.microsoft.com/office/drawing/2014/main" id="{F9CE0FB9-F7CE-4DDB-AD63-56DCEAEF943A}"/>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use line vector icons">
            <a:extLst>
              <a:ext uri="{FF2B5EF4-FFF2-40B4-BE49-F238E27FC236}">
                <a16:creationId xmlns:a16="http://schemas.microsoft.com/office/drawing/2014/main" id="{95677072-A8E3-A09D-365F-11F77EF8D70A}"/>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3815" t="39398" r="7489" b="39398"/>
          <a:stretch/>
        </p:blipFill>
        <p:spPr>
          <a:xfrm>
            <a:off x="11073440" y="5845946"/>
            <a:ext cx="1147313" cy="1012054"/>
          </a:xfrm>
          <a:prstGeom prst="rect">
            <a:avLst/>
          </a:prstGeom>
        </p:spPr>
      </p:pic>
    </p:spTree>
    <p:extLst>
      <p:ext uri="{BB962C8B-B14F-4D97-AF65-F5344CB8AC3E}">
        <p14:creationId xmlns:p14="http://schemas.microsoft.com/office/powerpoint/2010/main" val="373779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EDC4-29F0-9976-B283-D9510D42C559}"/>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Presentation Goal</a:t>
            </a:r>
          </a:p>
        </p:txBody>
      </p:sp>
      <p:sp>
        <p:nvSpPr>
          <p:cNvPr id="3" name="Content Placeholder 2">
            <a:extLst>
              <a:ext uri="{FF2B5EF4-FFF2-40B4-BE49-F238E27FC236}">
                <a16:creationId xmlns:a16="http://schemas.microsoft.com/office/drawing/2014/main" id="{31C6044F-F3B1-5E3E-5E44-7C8687F7C2EC}"/>
              </a:ext>
            </a:extLst>
          </p:cNvPr>
          <p:cNvSpPr>
            <a:spLocks noGrp="1"/>
          </p:cNvSpPr>
          <p:nvPr>
            <p:ph idx="1"/>
          </p:nvPr>
        </p:nvSpPr>
        <p:spPr>
          <a:xfrm>
            <a:off x="838200" y="1825625"/>
            <a:ext cx="9780917" cy="4351338"/>
          </a:xfrm>
        </p:spPr>
        <p:txBody>
          <a:bodyPr/>
          <a:lstStyle/>
          <a:p>
            <a:pPr marL="0" indent="0">
              <a:buNone/>
            </a:pPr>
            <a:r>
              <a:rPr lang="en-US" dirty="0">
                <a:solidFill>
                  <a:schemeClr val="bg1"/>
                </a:solidFill>
                <a:cs typeface="Arial" panose="020B0604020202020204" pitchFamily="34" charset="0"/>
              </a:rPr>
              <a:t>The goal of this presentation is to review data regarding home prices and find what influences them so as to make more profitable investments. </a:t>
            </a:r>
          </a:p>
        </p:txBody>
      </p:sp>
      <p:sp>
        <p:nvSpPr>
          <p:cNvPr id="5" name="Rectangle 4">
            <a:extLst>
              <a:ext uri="{FF2B5EF4-FFF2-40B4-BE49-F238E27FC236}">
                <a16:creationId xmlns:a16="http://schemas.microsoft.com/office/drawing/2014/main" id="{4C2B64F0-8272-40A7-3258-2F64F59FF27F}"/>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use line vector icons">
            <a:extLst>
              <a:ext uri="{FF2B5EF4-FFF2-40B4-BE49-F238E27FC236}">
                <a16:creationId xmlns:a16="http://schemas.microsoft.com/office/drawing/2014/main" id="{C015D298-12CC-60D2-2554-C259B49C1C3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9675" t="11656" r="51629" b="67141"/>
          <a:stretch/>
        </p:blipFill>
        <p:spPr>
          <a:xfrm>
            <a:off x="11073440" y="5913415"/>
            <a:ext cx="1147313" cy="1012054"/>
          </a:xfrm>
          <a:prstGeom prst="rect">
            <a:avLst/>
          </a:prstGeom>
        </p:spPr>
      </p:pic>
    </p:spTree>
    <p:extLst>
      <p:ext uri="{BB962C8B-B14F-4D97-AF65-F5344CB8AC3E}">
        <p14:creationId xmlns:p14="http://schemas.microsoft.com/office/powerpoint/2010/main" val="316567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17E0-6A65-0E3A-4B6F-8C4A6BE431A7}"/>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Overview</a:t>
            </a:r>
          </a:p>
        </p:txBody>
      </p:sp>
      <p:sp>
        <p:nvSpPr>
          <p:cNvPr id="3" name="Content Placeholder 2">
            <a:extLst>
              <a:ext uri="{FF2B5EF4-FFF2-40B4-BE49-F238E27FC236}">
                <a16:creationId xmlns:a16="http://schemas.microsoft.com/office/drawing/2014/main" id="{CFF62929-5A75-630A-6664-F7789F7DA2F9}"/>
              </a:ext>
            </a:extLst>
          </p:cNvPr>
          <p:cNvSpPr>
            <a:spLocks noGrp="1"/>
          </p:cNvSpPr>
          <p:nvPr>
            <p:ph idx="1"/>
          </p:nvPr>
        </p:nvSpPr>
        <p:spPr>
          <a:xfrm>
            <a:off x="838200" y="1825625"/>
            <a:ext cx="4455695" cy="4351338"/>
          </a:xfrm>
        </p:spPr>
        <p:txBody>
          <a:bodyPr/>
          <a:lstStyle/>
          <a:p>
            <a:pPr marL="0" indent="0">
              <a:buNone/>
            </a:pPr>
            <a:r>
              <a:rPr lang="en-US" dirty="0">
                <a:solidFill>
                  <a:schemeClr val="bg1"/>
                </a:solidFill>
                <a:cs typeface="Arial" panose="020B0604020202020204" pitchFamily="34" charset="0"/>
              </a:rPr>
              <a:t>The data set covers 1,460 homes sold in Ames, IA from 2006 to 2010. </a:t>
            </a:r>
          </a:p>
        </p:txBody>
      </p:sp>
      <p:sp>
        <p:nvSpPr>
          <p:cNvPr id="5" name="Rectangle 4">
            <a:extLst>
              <a:ext uri="{FF2B5EF4-FFF2-40B4-BE49-F238E27FC236}">
                <a16:creationId xmlns:a16="http://schemas.microsoft.com/office/drawing/2014/main" id="{13694D6A-7E8B-F746-0D0E-E3E028CA837D}"/>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863AFF7B-D620-B261-D5E2-FE0EB3B316AC}"/>
              </a:ext>
            </a:extLst>
          </p:cNvPr>
          <p:cNvSpPr txBox="1">
            <a:spLocks/>
          </p:cNvSpPr>
          <p:nvPr/>
        </p:nvSpPr>
        <p:spPr>
          <a:xfrm>
            <a:off x="5649227" y="1825625"/>
            <a:ext cx="445569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cs typeface="Arial" panose="020B0604020202020204" pitchFamily="34" charset="0"/>
              </a:rPr>
              <a:t>Home Price - </a:t>
            </a:r>
          </a:p>
          <a:p>
            <a:r>
              <a:rPr lang="en-US" dirty="0">
                <a:solidFill>
                  <a:schemeClr val="bg1"/>
                </a:solidFill>
                <a:cs typeface="Arial" panose="020B0604020202020204" pitchFamily="34" charset="0"/>
              </a:rPr>
              <a:t>Average: $181,000</a:t>
            </a:r>
          </a:p>
          <a:p>
            <a:r>
              <a:rPr lang="en-US" dirty="0">
                <a:solidFill>
                  <a:schemeClr val="bg1"/>
                </a:solidFill>
                <a:cs typeface="Arial" panose="020B0604020202020204" pitchFamily="34" charset="0"/>
              </a:rPr>
              <a:t>Maximum: $755,000</a:t>
            </a:r>
          </a:p>
          <a:p>
            <a:r>
              <a:rPr lang="en-US" dirty="0">
                <a:solidFill>
                  <a:schemeClr val="bg1"/>
                </a:solidFill>
                <a:cs typeface="Arial" panose="020B0604020202020204" pitchFamily="34" charset="0"/>
              </a:rPr>
              <a:t>Minimum: $35,000</a:t>
            </a:r>
          </a:p>
        </p:txBody>
      </p:sp>
      <p:pic>
        <p:nvPicPr>
          <p:cNvPr id="8" name="Picture 7" descr="House line vector icons">
            <a:extLst>
              <a:ext uri="{FF2B5EF4-FFF2-40B4-BE49-F238E27FC236}">
                <a16:creationId xmlns:a16="http://schemas.microsoft.com/office/drawing/2014/main" id="{3393829C-994D-02C6-6025-D17FD3D02EDA}"/>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1464" t="12018" r="29840" b="66779"/>
          <a:stretch/>
        </p:blipFill>
        <p:spPr>
          <a:xfrm>
            <a:off x="11073440" y="5913415"/>
            <a:ext cx="1147313" cy="1012054"/>
          </a:xfrm>
          <a:prstGeom prst="rect">
            <a:avLst/>
          </a:prstGeom>
        </p:spPr>
      </p:pic>
    </p:spTree>
    <p:extLst>
      <p:ext uri="{BB962C8B-B14F-4D97-AF65-F5344CB8AC3E}">
        <p14:creationId xmlns:p14="http://schemas.microsoft.com/office/powerpoint/2010/main" val="135895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17E0-6A65-0E3A-4B6F-8C4A6BE431A7}"/>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Hypotheses Overview</a:t>
            </a:r>
          </a:p>
        </p:txBody>
      </p:sp>
      <p:sp>
        <p:nvSpPr>
          <p:cNvPr id="3" name="Content Placeholder 2">
            <a:extLst>
              <a:ext uri="{FF2B5EF4-FFF2-40B4-BE49-F238E27FC236}">
                <a16:creationId xmlns:a16="http://schemas.microsoft.com/office/drawing/2014/main" id="{CFF62929-5A75-630A-6664-F7789F7DA2F9}"/>
              </a:ext>
            </a:extLst>
          </p:cNvPr>
          <p:cNvSpPr>
            <a:spLocks noGrp="1"/>
          </p:cNvSpPr>
          <p:nvPr>
            <p:ph idx="1"/>
          </p:nvPr>
        </p:nvSpPr>
        <p:spPr>
          <a:xfrm>
            <a:off x="838200" y="1825625"/>
            <a:ext cx="9686026" cy="4351338"/>
          </a:xfrm>
        </p:spPr>
        <p:txBody>
          <a:bodyPr>
            <a:normAutofit/>
          </a:bodyPr>
          <a:lstStyle/>
          <a:p>
            <a:r>
              <a:rPr lang="en-US" dirty="0">
                <a:solidFill>
                  <a:schemeClr val="bg1"/>
                </a:solidFill>
                <a:cs typeface="Arial" panose="020B0604020202020204" pitchFamily="34" charset="0"/>
              </a:rPr>
              <a:t>Hip Style Roof compared to Gable Style Roof</a:t>
            </a:r>
          </a:p>
          <a:p>
            <a:endParaRPr lang="en-US" dirty="0">
              <a:solidFill>
                <a:schemeClr val="bg1"/>
              </a:solidFill>
              <a:cs typeface="Arial" panose="020B0604020202020204" pitchFamily="34" charset="0"/>
            </a:endParaRPr>
          </a:p>
          <a:p>
            <a:r>
              <a:rPr lang="en-US" dirty="0">
                <a:solidFill>
                  <a:schemeClr val="bg1"/>
                </a:solidFill>
                <a:cs typeface="Arial" panose="020B0604020202020204" pitchFamily="34" charset="0"/>
              </a:rPr>
              <a:t>Alley access compared to no alley</a:t>
            </a:r>
          </a:p>
          <a:p>
            <a:endParaRPr lang="en-US" dirty="0">
              <a:solidFill>
                <a:schemeClr val="bg1"/>
              </a:solidFill>
              <a:cs typeface="Arial" panose="020B0604020202020204" pitchFamily="34" charset="0"/>
            </a:endParaRPr>
          </a:p>
          <a:p>
            <a:r>
              <a:rPr lang="en-US" dirty="0">
                <a:solidFill>
                  <a:schemeClr val="bg1"/>
                </a:solidFill>
                <a:cs typeface="Arial" panose="020B0604020202020204" pitchFamily="34" charset="0"/>
              </a:rPr>
              <a:t>Seasonal influence – Winter compared to Summer and Spring compared to Fall</a:t>
            </a:r>
          </a:p>
        </p:txBody>
      </p:sp>
      <p:sp>
        <p:nvSpPr>
          <p:cNvPr id="5" name="Rectangle 4">
            <a:extLst>
              <a:ext uri="{FF2B5EF4-FFF2-40B4-BE49-F238E27FC236}">
                <a16:creationId xmlns:a16="http://schemas.microsoft.com/office/drawing/2014/main" id="{13694D6A-7E8B-F746-0D0E-E3E028CA837D}"/>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use line vector icons">
            <a:extLst>
              <a:ext uri="{FF2B5EF4-FFF2-40B4-BE49-F238E27FC236}">
                <a16:creationId xmlns:a16="http://schemas.microsoft.com/office/drawing/2014/main" id="{9788A04D-1A2E-49DF-EEF7-84233095B061}"/>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3592" t="67910" r="7712" b="10887"/>
          <a:stretch/>
        </p:blipFill>
        <p:spPr>
          <a:xfrm>
            <a:off x="11073440" y="5845946"/>
            <a:ext cx="1147313" cy="1012054"/>
          </a:xfrm>
          <a:prstGeom prst="rect">
            <a:avLst/>
          </a:prstGeom>
        </p:spPr>
      </p:pic>
    </p:spTree>
    <p:extLst>
      <p:ext uri="{BB962C8B-B14F-4D97-AF65-F5344CB8AC3E}">
        <p14:creationId xmlns:p14="http://schemas.microsoft.com/office/powerpoint/2010/main" val="233478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2A63-250D-8865-51D0-A1C043FBEE3D}"/>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Hip Roof vs. Gable Roof</a:t>
            </a:r>
          </a:p>
        </p:txBody>
      </p:sp>
      <p:sp>
        <p:nvSpPr>
          <p:cNvPr id="5" name="Rectangle 4">
            <a:extLst>
              <a:ext uri="{FF2B5EF4-FFF2-40B4-BE49-F238E27FC236}">
                <a16:creationId xmlns:a16="http://schemas.microsoft.com/office/drawing/2014/main" id="{4C300653-D372-2E46-E2F3-D973AF0E1507}"/>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of shape affects your home insurance in New Orleans - Garcia Insurance  Services">
            <a:extLst>
              <a:ext uri="{FF2B5EF4-FFF2-40B4-BE49-F238E27FC236}">
                <a16:creationId xmlns:a16="http://schemas.microsoft.com/office/drawing/2014/main" id="{B2ADD16C-E8CF-5012-BA06-73BAC3A3DE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62" r="57847"/>
          <a:stretch/>
        </p:blipFill>
        <p:spPr bwMode="auto">
          <a:xfrm>
            <a:off x="6461395" y="2203449"/>
            <a:ext cx="3443077" cy="3043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of shape affects your home insurance in New Orleans - Garcia Insurance  Services">
            <a:extLst>
              <a:ext uri="{FF2B5EF4-FFF2-40B4-BE49-F238E27FC236}">
                <a16:creationId xmlns:a16="http://schemas.microsoft.com/office/drawing/2014/main" id="{DF7BFE56-02B4-1627-F6EC-5FFD1BA993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777" r="13529"/>
          <a:stretch/>
        </p:blipFill>
        <p:spPr bwMode="auto">
          <a:xfrm>
            <a:off x="1136184" y="2203450"/>
            <a:ext cx="3443077" cy="30432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ouse line vector icons">
            <a:extLst>
              <a:ext uri="{FF2B5EF4-FFF2-40B4-BE49-F238E27FC236}">
                <a16:creationId xmlns:a16="http://schemas.microsoft.com/office/drawing/2014/main" id="{4FAE065B-86C5-FD1A-5FDC-1A3A729FE4B3}"/>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9949" t="39127" r="51355" b="39670"/>
          <a:stretch/>
        </p:blipFill>
        <p:spPr>
          <a:xfrm>
            <a:off x="11073440" y="5918731"/>
            <a:ext cx="1147313" cy="1012054"/>
          </a:xfrm>
          <a:prstGeom prst="rect">
            <a:avLst/>
          </a:prstGeom>
        </p:spPr>
      </p:pic>
    </p:spTree>
    <p:extLst>
      <p:ext uri="{BB962C8B-B14F-4D97-AF65-F5344CB8AC3E}">
        <p14:creationId xmlns:p14="http://schemas.microsoft.com/office/powerpoint/2010/main" val="403981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FD03-05A9-C26B-9360-4E591938C94F}"/>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Hip Roof vs. Gable Roof</a:t>
            </a:r>
            <a:endParaRPr lang="en-US" dirty="0">
              <a:solidFill>
                <a:schemeClr val="bg1"/>
              </a:solidFill>
              <a:latin typeface="+mn-lt"/>
              <a:cs typeface="Arial" panose="020B0604020202020204" pitchFamily="34" charset="0"/>
            </a:endParaRPr>
          </a:p>
        </p:txBody>
      </p:sp>
      <p:sp>
        <p:nvSpPr>
          <p:cNvPr id="5" name="Rectangle 4">
            <a:extLst>
              <a:ext uri="{FF2B5EF4-FFF2-40B4-BE49-F238E27FC236}">
                <a16:creationId xmlns:a16="http://schemas.microsoft.com/office/drawing/2014/main" id="{01F24A7D-7403-7E18-5EED-FD17E53119AE}"/>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EBB8501-F070-18DE-6170-3E797A44654E}"/>
              </a:ext>
            </a:extLst>
          </p:cNvPr>
          <p:cNvSpPr>
            <a:spLocks noGrp="1"/>
          </p:cNvSpPr>
          <p:nvPr>
            <p:ph idx="1"/>
          </p:nvPr>
        </p:nvSpPr>
        <p:spPr>
          <a:xfrm>
            <a:off x="838200" y="1825625"/>
            <a:ext cx="9658350" cy="4351338"/>
          </a:xfrm>
        </p:spPr>
        <p:txBody>
          <a:bodyPr/>
          <a:lstStyle/>
          <a:p>
            <a:pPr marL="0" indent="0">
              <a:buNone/>
            </a:pPr>
            <a:r>
              <a:rPr lang="it-IT" dirty="0">
                <a:solidFill>
                  <a:schemeClr val="bg1"/>
                </a:solidFill>
              </a:rPr>
              <a:t>H</a:t>
            </a:r>
            <a:r>
              <a:rPr lang="it-IT" baseline="-25000" dirty="0">
                <a:solidFill>
                  <a:schemeClr val="bg1"/>
                </a:solidFill>
              </a:rPr>
              <a:t>o</a:t>
            </a:r>
            <a:r>
              <a:rPr lang="it-IT" dirty="0">
                <a:solidFill>
                  <a:schemeClr val="bg1"/>
                </a:solidFill>
              </a:rPr>
              <a:t>: μ</a:t>
            </a:r>
            <a:r>
              <a:rPr lang="it-IT" baseline="-25000" dirty="0">
                <a:solidFill>
                  <a:schemeClr val="bg1"/>
                </a:solidFill>
              </a:rPr>
              <a:t>1</a:t>
            </a:r>
            <a:r>
              <a:rPr lang="it-IT" dirty="0">
                <a:solidFill>
                  <a:schemeClr val="bg1"/>
                </a:solidFill>
              </a:rPr>
              <a:t> - μ</a:t>
            </a:r>
            <a:r>
              <a:rPr lang="it-IT" baseline="-25000" dirty="0">
                <a:solidFill>
                  <a:schemeClr val="bg1"/>
                </a:solidFill>
              </a:rPr>
              <a:t>2</a:t>
            </a:r>
            <a:r>
              <a:rPr lang="it-IT" dirty="0">
                <a:solidFill>
                  <a:schemeClr val="bg1"/>
                </a:solidFill>
              </a:rPr>
              <a:t> = 0</a:t>
            </a:r>
          </a:p>
          <a:p>
            <a:pPr marL="0" indent="0">
              <a:buNone/>
            </a:pPr>
            <a:r>
              <a:rPr lang="it-IT" dirty="0">
                <a:solidFill>
                  <a:schemeClr val="bg1"/>
                </a:solidFill>
              </a:rPr>
              <a:t>H</a:t>
            </a:r>
            <a:r>
              <a:rPr lang="it-IT" baseline="-25000" dirty="0">
                <a:solidFill>
                  <a:schemeClr val="bg1"/>
                </a:solidFill>
              </a:rPr>
              <a:t>a</a:t>
            </a:r>
            <a:r>
              <a:rPr lang="it-IT" dirty="0">
                <a:solidFill>
                  <a:schemeClr val="bg1"/>
                </a:solidFill>
              </a:rPr>
              <a:t>: μ</a:t>
            </a:r>
            <a:r>
              <a:rPr lang="it-IT" baseline="-25000" dirty="0">
                <a:solidFill>
                  <a:schemeClr val="bg1"/>
                </a:solidFill>
              </a:rPr>
              <a:t>1</a:t>
            </a:r>
            <a:r>
              <a:rPr lang="it-IT" dirty="0">
                <a:solidFill>
                  <a:schemeClr val="bg1"/>
                </a:solidFill>
              </a:rPr>
              <a:t> - μ</a:t>
            </a:r>
            <a:r>
              <a:rPr lang="it-IT" baseline="-25000" dirty="0">
                <a:solidFill>
                  <a:schemeClr val="bg1"/>
                </a:solidFill>
              </a:rPr>
              <a:t>2</a:t>
            </a:r>
            <a:r>
              <a:rPr lang="it-IT" dirty="0">
                <a:solidFill>
                  <a:schemeClr val="bg1"/>
                </a:solidFill>
              </a:rPr>
              <a:t> ≠ 0</a:t>
            </a:r>
          </a:p>
          <a:p>
            <a:pPr marL="0" indent="0">
              <a:buNone/>
            </a:pPr>
            <a:endParaRPr lang="it-IT" dirty="0">
              <a:solidFill>
                <a:schemeClr val="bg1"/>
              </a:solidFill>
            </a:endParaRPr>
          </a:p>
          <a:p>
            <a:pPr marL="0" indent="0">
              <a:buNone/>
            </a:pPr>
            <a:r>
              <a:rPr lang="en-US" dirty="0">
                <a:solidFill>
                  <a:schemeClr val="bg1"/>
                </a:solidFill>
              </a:rPr>
              <a:t>P-value: 2.81e</a:t>
            </a:r>
            <a:r>
              <a:rPr lang="en-US" baseline="30000" dirty="0">
                <a:solidFill>
                  <a:schemeClr val="bg1"/>
                </a:solidFill>
              </a:rPr>
              <a:t>-11</a:t>
            </a:r>
          </a:p>
          <a:p>
            <a:pPr marL="0" indent="0">
              <a:buNone/>
            </a:pPr>
            <a:endParaRPr lang="en-US" baseline="30000" dirty="0">
              <a:solidFill>
                <a:schemeClr val="bg1"/>
              </a:solidFill>
            </a:endParaRPr>
          </a:p>
          <a:p>
            <a:pPr marL="0" indent="0">
              <a:buNone/>
            </a:pPr>
            <a:r>
              <a:rPr lang="en-US" dirty="0">
                <a:solidFill>
                  <a:schemeClr val="bg1"/>
                </a:solidFill>
              </a:rPr>
              <a:t>Since our p-value is less than our alpha of 0.05 we reject the null hypothesis. </a:t>
            </a:r>
          </a:p>
          <a:p>
            <a:pPr marL="0" indent="0">
              <a:buNone/>
            </a:pPr>
            <a:endParaRPr lang="en-US" baseline="30000" dirty="0">
              <a:solidFill>
                <a:schemeClr val="bg1"/>
              </a:solidFill>
            </a:endParaRPr>
          </a:p>
          <a:p>
            <a:pPr marL="0" indent="0">
              <a:buNone/>
            </a:pPr>
            <a:endParaRPr lang="en-US" dirty="0">
              <a:solidFill>
                <a:schemeClr val="bg1"/>
              </a:solidFill>
            </a:endParaRPr>
          </a:p>
          <a:p>
            <a:endParaRPr lang="en-US" dirty="0"/>
          </a:p>
        </p:txBody>
      </p:sp>
      <p:graphicFrame>
        <p:nvGraphicFramePr>
          <p:cNvPr id="10" name="Table 9">
            <a:extLst>
              <a:ext uri="{FF2B5EF4-FFF2-40B4-BE49-F238E27FC236}">
                <a16:creationId xmlns:a16="http://schemas.microsoft.com/office/drawing/2014/main" id="{F48AC598-3B75-55CA-9A5B-077133C02C40}"/>
              </a:ext>
            </a:extLst>
          </p:cNvPr>
          <p:cNvGraphicFramePr>
            <a:graphicFrameLocks noGrp="1"/>
          </p:cNvGraphicFramePr>
          <p:nvPr>
            <p:extLst>
              <p:ext uri="{D42A27DB-BD31-4B8C-83A1-F6EECF244321}">
                <p14:modId xmlns:p14="http://schemas.microsoft.com/office/powerpoint/2010/main" val="3893837136"/>
              </p:ext>
            </p:extLst>
          </p:nvPr>
        </p:nvGraphicFramePr>
        <p:xfrm>
          <a:off x="5667375" y="2168525"/>
          <a:ext cx="3676651" cy="981076"/>
        </p:xfrm>
        <a:graphic>
          <a:graphicData uri="http://schemas.openxmlformats.org/drawingml/2006/table">
            <a:tbl>
              <a:tblPr>
                <a:tableStyleId>{5C22544A-7EE6-4342-B048-85BDC9FD1C3A}</a:tableStyleId>
              </a:tblPr>
              <a:tblGrid>
                <a:gridCol w="1867049">
                  <a:extLst>
                    <a:ext uri="{9D8B030D-6E8A-4147-A177-3AD203B41FA5}">
                      <a16:colId xmlns:a16="http://schemas.microsoft.com/office/drawing/2014/main" val="1505401614"/>
                    </a:ext>
                  </a:extLst>
                </a:gridCol>
                <a:gridCol w="904801">
                  <a:extLst>
                    <a:ext uri="{9D8B030D-6E8A-4147-A177-3AD203B41FA5}">
                      <a16:colId xmlns:a16="http://schemas.microsoft.com/office/drawing/2014/main" val="3125077011"/>
                    </a:ext>
                  </a:extLst>
                </a:gridCol>
                <a:gridCol w="904801">
                  <a:extLst>
                    <a:ext uri="{9D8B030D-6E8A-4147-A177-3AD203B41FA5}">
                      <a16:colId xmlns:a16="http://schemas.microsoft.com/office/drawing/2014/main" val="3000220641"/>
                    </a:ext>
                  </a:extLst>
                </a:gridCol>
              </a:tblGrid>
              <a:tr h="245269">
                <a:tc>
                  <a:txBody>
                    <a:bodyPr/>
                    <a:lstStyle/>
                    <a:p>
                      <a:pPr algn="l" fontAlgn="b"/>
                      <a:r>
                        <a:rPr lang="en-US" sz="1200" u="none" strike="noStrike" dirty="0">
                          <a:solidFill>
                            <a:schemeClr val="tx1"/>
                          </a:solidFill>
                          <a:effectLst/>
                        </a:rPr>
                        <a:t> </a:t>
                      </a:r>
                      <a:endParaRPr lang="en-US" sz="12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chemeClr val="tx1"/>
                          </a:solidFill>
                          <a:effectLst/>
                        </a:rPr>
                        <a:t>Hip Roof</a:t>
                      </a:r>
                      <a:endParaRPr lang="en-US" sz="1200" b="1"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chemeClr val="tx1"/>
                          </a:solidFill>
                          <a:effectLst/>
                        </a:rPr>
                        <a:t>Gable Roof</a:t>
                      </a:r>
                      <a:endParaRPr lang="en-US" sz="1200" b="1"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147239"/>
                  </a:ext>
                </a:extLst>
              </a:tr>
              <a:tr h="245269">
                <a:tc>
                  <a:txBody>
                    <a:bodyPr/>
                    <a:lstStyle/>
                    <a:p>
                      <a:pPr algn="l" fontAlgn="b"/>
                      <a:r>
                        <a:rPr lang="en-US" sz="1200" b="1" u="none" strike="noStrike" dirty="0">
                          <a:solidFill>
                            <a:schemeClr val="tx1"/>
                          </a:solidFill>
                          <a:effectLst/>
                        </a:rPr>
                        <a:t>Observations</a:t>
                      </a:r>
                      <a:endParaRPr lang="en-US" sz="1200" b="1"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200" u="none" strike="noStrike" dirty="0">
                          <a:solidFill>
                            <a:schemeClr val="tx1"/>
                          </a:solidFill>
                          <a:effectLst/>
                        </a:rPr>
                        <a:t>286</a:t>
                      </a:r>
                      <a:endParaRPr lang="en-US" sz="12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200" u="none" strike="noStrike" dirty="0">
                          <a:solidFill>
                            <a:schemeClr val="tx1"/>
                          </a:solidFill>
                          <a:effectLst/>
                        </a:rPr>
                        <a:t>1141</a:t>
                      </a:r>
                      <a:endParaRPr lang="en-US" sz="12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5141271"/>
                  </a:ext>
                </a:extLst>
              </a:tr>
              <a:tr h="245269">
                <a:tc>
                  <a:txBody>
                    <a:bodyPr/>
                    <a:lstStyle/>
                    <a:p>
                      <a:pPr algn="l" fontAlgn="b"/>
                      <a:r>
                        <a:rPr lang="en-US" sz="1200" b="1" u="none" strike="noStrike" dirty="0">
                          <a:solidFill>
                            <a:schemeClr val="tx1"/>
                          </a:solidFill>
                          <a:effectLst/>
                        </a:rPr>
                        <a:t>Lower Confidence Interval</a:t>
                      </a:r>
                      <a:endParaRPr lang="en-US" sz="1200" b="1"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200" u="none" strike="noStrike" dirty="0">
                          <a:solidFill>
                            <a:schemeClr val="tx1"/>
                          </a:solidFill>
                          <a:effectLst/>
                        </a:rPr>
                        <a:t>          205,902 </a:t>
                      </a:r>
                      <a:endParaRPr lang="en-US" sz="12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200" u="none" strike="noStrike" dirty="0">
                          <a:solidFill>
                            <a:schemeClr val="tx1"/>
                          </a:solidFill>
                          <a:effectLst/>
                        </a:rPr>
                        <a:t>          167,621 </a:t>
                      </a:r>
                      <a:endParaRPr lang="en-US" sz="12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8716965"/>
                  </a:ext>
                </a:extLst>
              </a:tr>
              <a:tr h="245269">
                <a:tc>
                  <a:txBody>
                    <a:bodyPr/>
                    <a:lstStyle/>
                    <a:p>
                      <a:pPr algn="l" fontAlgn="b"/>
                      <a:r>
                        <a:rPr lang="en-US" sz="1200" b="1" u="none" strike="noStrike" dirty="0">
                          <a:solidFill>
                            <a:schemeClr val="tx1"/>
                          </a:solidFill>
                          <a:effectLst/>
                        </a:rPr>
                        <a:t>Upper Confidence Interval</a:t>
                      </a:r>
                      <a:endParaRPr lang="en-US" sz="1200" b="1"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200" u="none" strike="noStrike">
                          <a:solidFill>
                            <a:schemeClr val="tx1"/>
                          </a:solidFill>
                          <a:effectLst/>
                        </a:rPr>
                        <a:t>          231,852 </a:t>
                      </a:r>
                      <a:endParaRPr lang="en-US" sz="12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200" u="none" strike="noStrike" dirty="0">
                          <a:solidFill>
                            <a:schemeClr val="tx1"/>
                          </a:solidFill>
                          <a:effectLst/>
                        </a:rPr>
                        <a:t>          175,347 </a:t>
                      </a:r>
                      <a:endParaRPr lang="en-US" sz="12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745481"/>
                  </a:ext>
                </a:extLst>
              </a:tr>
            </a:tbl>
          </a:graphicData>
        </a:graphic>
      </p:graphicFrame>
      <p:pic>
        <p:nvPicPr>
          <p:cNvPr id="15" name="Picture 14" descr="House line vector icons">
            <a:extLst>
              <a:ext uri="{FF2B5EF4-FFF2-40B4-BE49-F238E27FC236}">
                <a16:creationId xmlns:a16="http://schemas.microsoft.com/office/drawing/2014/main" id="{7E7456AB-3773-1956-86DB-AEE015077C7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357" t="68406" r="73947" b="10391"/>
          <a:stretch/>
        </p:blipFill>
        <p:spPr>
          <a:xfrm>
            <a:off x="11073440" y="5845946"/>
            <a:ext cx="1147313" cy="1012054"/>
          </a:xfrm>
          <a:prstGeom prst="rect">
            <a:avLst/>
          </a:prstGeom>
        </p:spPr>
      </p:pic>
    </p:spTree>
    <p:extLst>
      <p:ext uri="{BB962C8B-B14F-4D97-AF65-F5344CB8AC3E}">
        <p14:creationId xmlns:p14="http://schemas.microsoft.com/office/powerpoint/2010/main" val="177549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FD03-05A9-C26B-9360-4E591938C94F}"/>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Hip Roof vs. Gable Roof</a:t>
            </a:r>
            <a:endParaRPr lang="en-US" dirty="0">
              <a:solidFill>
                <a:schemeClr val="bg1"/>
              </a:solidFill>
              <a:latin typeface="+mn-lt"/>
              <a:cs typeface="Arial" panose="020B0604020202020204" pitchFamily="34" charset="0"/>
            </a:endParaRPr>
          </a:p>
        </p:txBody>
      </p:sp>
      <p:sp>
        <p:nvSpPr>
          <p:cNvPr id="5" name="Rectangle 4">
            <a:extLst>
              <a:ext uri="{FF2B5EF4-FFF2-40B4-BE49-F238E27FC236}">
                <a16:creationId xmlns:a16="http://schemas.microsoft.com/office/drawing/2014/main" id="{01F24A7D-7403-7E18-5EED-FD17E53119AE}"/>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46AB28DE-86E3-E440-EB9D-25A561C63509}"/>
              </a:ext>
            </a:extLst>
          </p:cNvPr>
          <p:cNvGraphicFramePr>
            <a:graphicFrameLocks/>
          </p:cNvGraphicFramePr>
          <p:nvPr>
            <p:extLst>
              <p:ext uri="{D42A27DB-BD31-4B8C-83A1-F6EECF244321}">
                <p14:modId xmlns:p14="http://schemas.microsoft.com/office/powerpoint/2010/main" val="537370418"/>
              </p:ext>
            </p:extLst>
          </p:nvPr>
        </p:nvGraphicFramePr>
        <p:xfrm>
          <a:off x="534930" y="1992701"/>
          <a:ext cx="4542942" cy="3735238"/>
        </p:xfrm>
        <a:graphic>
          <a:graphicData uri="http://schemas.openxmlformats.org/drawingml/2006/chart">
            <c:chart xmlns:c="http://schemas.openxmlformats.org/drawingml/2006/chart" xmlns:r="http://schemas.openxmlformats.org/officeDocument/2006/relationships" r:id="rId2"/>
          </a:graphicData>
        </a:graphic>
      </p:graphicFrame>
      <p:sp>
        <p:nvSpPr>
          <p:cNvPr id="12" name="Content Placeholder 11">
            <a:extLst>
              <a:ext uri="{FF2B5EF4-FFF2-40B4-BE49-F238E27FC236}">
                <a16:creationId xmlns:a16="http://schemas.microsoft.com/office/drawing/2014/main" id="{C0FE5436-98FA-47B1-E7F7-F0664170E0E3}"/>
              </a:ext>
            </a:extLst>
          </p:cNvPr>
          <p:cNvSpPr>
            <a:spLocks noGrp="1"/>
          </p:cNvSpPr>
          <p:nvPr>
            <p:ph idx="1"/>
          </p:nvPr>
        </p:nvSpPr>
        <p:spPr>
          <a:xfrm>
            <a:off x="6096000" y="2191109"/>
            <a:ext cx="4578417" cy="4005105"/>
          </a:xfrm>
        </p:spPr>
        <p:txBody>
          <a:bodyPr>
            <a:normAutofit/>
          </a:bodyPr>
          <a:lstStyle/>
          <a:p>
            <a:pPr marL="0" indent="0">
              <a:buNone/>
            </a:pPr>
            <a:r>
              <a:rPr lang="en-US" dirty="0">
                <a:solidFill>
                  <a:schemeClr val="bg1"/>
                </a:solidFill>
              </a:rPr>
              <a:t>We found with 95% confidence that the Hip Style Roof has a selling price between $34,000 and $61,000 higher than homes with the Gable Style Roof. </a:t>
            </a:r>
            <a:r>
              <a:rPr lang="en-US" dirty="0"/>
              <a:t> </a:t>
            </a:r>
          </a:p>
        </p:txBody>
      </p:sp>
      <p:pic>
        <p:nvPicPr>
          <p:cNvPr id="7" name="Picture 6" descr="House line vector icons">
            <a:extLst>
              <a:ext uri="{FF2B5EF4-FFF2-40B4-BE49-F238E27FC236}">
                <a16:creationId xmlns:a16="http://schemas.microsoft.com/office/drawing/2014/main" id="{4AFB8D63-E498-3E12-C651-8AD0B93CDCE5}"/>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2299" t="40753" r="29005" b="38044"/>
          <a:stretch/>
        </p:blipFill>
        <p:spPr>
          <a:xfrm>
            <a:off x="11073440" y="5845946"/>
            <a:ext cx="1147313" cy="1012054"/>
          </a:xfrm>
          <a:prstGeom prst="rect">
            <a:avLst/>
          </a:prstGeom>
        </p:spPr>
      </p:pic>
    </p:spTree>
    <p:extLst>
      <p:ext uri="{BB962C8B-B14F-4D97-AF65-F5344CB8AC3E}">
        <p14:creationId xmlns:p14="http://schemas.microsoft.com/office/powerpoint/2010/main" val="97805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F932-23F6-F46E-3075-5F8A5462FF3B}"/>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Alley vs. No Alley</a:t>
            </a:r>
          </a:p>
        </p:txBody>
      </p:sp>
      <p:sp>
        <p:nvSpPr>
          <p:cNvPr id="5" name="Rectangle 4">
            <a:extLst>
              <a:ext uri="{FF2B5EF4-FFF2-40B4-BE49-F238E27FC236}">
                <a16:creationId xmlns:a16="http://schemas.microsoft.com/office/drawing/2014/main" id="{A578AC22-C99A-A018-C115-FF8AD8DDCD9C}"/>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C4E8F84A-BB7B-D329-B0C9-4FED7CEB13CA}"/>
              </a:ext>
            </a:extLst>
          </p:cNvPr>
          <p:cNvGraphicFramePr>
            <a:graphicFrameLocks noGrp="1"/>
          </p:cNvGraphicFramePr>
          <p:nvPr>
            <p:extLst>
              <p:ext uri="{D42A27DB-BD31-4B8C-83A1-F6EECF244321}">
                <p14:modId xmlns:p14="http://schemas.microsoft.com/office/powerpoint/2010/main" val="2424477159"/>
              </p:ext>
            </p:extLst>
          </p:nvPr>
        </p:nvGraphicFramePr>
        <p:xfrm>
          <a:off x="5638800" y="2055813"/>
          <a:ext cx="3676651" cy="981076"/>
        </p:xfrm>
        <a:graphic>
          <a:graphicData uri="http://schemas.openxmlformats.org/drawingml/2006/table">
            <a:tbl>
              <a:tblPr>
                <a:tableStyleId>{5C22544A-7EE6-4342-B048-85BDC9FD1C3A}</a:tableStyleId>
              </a:tblPr>
              <a:tblGrid>
                <a:gridCol w="1867049">
                  <a:extLst>
                    <a:ext uri="{9D8B030D-6E8A-4147-A177-3AD203B41FA5}">
                      <a16:colId xmlns:a16="http://schemas.microsoft.com/office/drawing/2014/main" val="3804905718"/>
                    </a:ext>
                  </a:extLst>
                </a:gridCol>
                <a:gridCol w="904801">
                  <a:extLst>
                    <a:ext uri="{9D8B030D-6E8A-4147-A177-3AD203B41FA5}">
                      <a16:colId xmlns:a16="http://schemas.microsoft.com/office/drawing/2014/main" val="2326520456"/>
                    </a:ext>
                  </a:extLst>
                </a:gridCol>
                <a:gridCol w="904801">
                  <a:extLst>
                    <a:ext uri="{9D8B030D-6E8A-4147-A177-3AD203B41FA5}">
                      <a16:colId xmlns:a16="http://schemas.microsoft.com/office/drawing/2014/main" val="85890148"/>
                    </a:ext>
                  </a:extLst>
                </a:gridCol>
              </a:tblGrid>
              <a:tr h="207741">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Alley</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No Alley</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8364231"/>
                  </a:ext>
                </a:extLst>
              </a:tr>
              <a:tr h="207741">
                <a:tc>
                  <a:txBody>
                    <a:bodyPr/>
                    <a:lstStyle/>
                    <a:p>
                      <a:pPr algn="l" fontAlgn="b"/>
                      <a:r>
                        <a:rPr lang="en-US" sz="1200" b="1" u="none" strike="noStrike" dirty="0">
                          <a:effectLst/>
                        </a:rPr>
                        <a:t>Observations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91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1369</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0212923"/>
                  </a:ext>
                </a:extLst>
              </a:tr>
              <a:tr h="282797">
                <a:tc>
                  <a:txBody>
                    <a:bodyPr/>
                    <a:lstStyle/>
                    <a:p>
                      <a:pPr algn="l" fontAlgn="b"/>
                      <a:r>
                        <a:rPr lang="en-US" sz="1200" b="1" u="none" strike="noStrike" dirty="0">
                          <a:effectLst/>
                        </a:rPr>
                        <a:t>Lower Confidence Interval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          133,960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          179,141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3559027"/>
                  </a:ext>
                </a:extLst>
              </a:tr>
              <a:tr h="282797">
                <a:tc>
                  <a:txBody>
                    <a:bodyPr/>
                    <a:lstStyle/>
                    <a:p>
                      <a:pPr algn="l" fontAlgn="b"/>
                      <a:r>
                        <a:rPr lang="en-US" sz="1200" b="1" u="none" strike="noStrike" dirty="0">
                          <a:effectLst/>
                        </a:rPr>
                        <a:t>Upper Confidence Interval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          151,732 </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          187,763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1978480"/>
                  </a:ext>
                </a:extLst>
              </a:tr>
            </a:tbl>
          </a:graphicData>
        </a:graphic>
      </p:graphicFrame>
      <p:sp>
        <p:nvSpPr>
          <p:cNvPr id="11" name="Content Placeholder 3">
            <a:extLst>
              <a:ext uri="{FF2B5EF4-FFF2-40B4-BE49-F238E27FC236}">
                <a16:creationId xmlns:a16="http://schemas.microsoft.com/office/drawing/2014/main" id="{EEE78541-674D-30B6-9708-18C719B7E9D4}"/>
              </a:ext>
            </a:extLst>
          </p:cNvPr>
          <p:cNvSpPr>
            <a:spLocks noGrp="1"/>
          </p:cNvSpPr>
          <p:nvPr>
            <p:ph idx="1"/>
          </p:nvPr>
        </p:nvSpPr>
        <p:spPr>
          <a:xfrm>
            <a:off x="838201" y="1825625"/>
            <a:ext cx="9601199" cy="4351338"/>
          </a:xfrm>
        </p:spPr>
        <p:txBody>
          <a:bodyPr/>
          <a:lstStyle/>
          <a:p>
            <a:pPr marL="0" indent="0">
              <a:buNone/>
            </a:pPr>
            <a:r>
              <a:rPr lang="it-IT" dirty="0">
                <a:solidFill>
                  <a:schemeClr val="bg1"/>
                </a:solidFill>
              </a:rPr>
              <a:t>H</a:t>
            </a:r>
            <a:r>
              <a:rPr lang="it-IT" baseline="-25000" dirty="0">
                <a:solidFill>
                  <a:schemeClr val="bg1"/>
                </a:solidFill>
              </a:rPr>
              <a:t>o</a:t>
            </a:r>
            <a:r>
              <a:rPr lang="it-IT" dirty="0">
                <a:solidFill>
                  <a:schemeClr val="bg1"/>
                </a:solidFill>
              </a:rPr>
              <a:t>: μ</a:t>
            </a:r>
            <a:r>
              <a:rPr lang="it-IT" baseline="-25000" dirty="0">
                <a:solidFill>
                  <a:schemeClr val="bg1"/>
                </a:solidFill>
              </a:rPr>
              <a:t>1</a:t>
            </a:r>
            <a:r>
              <a:rPr lang="it-IT" dirty="0">
                <a:solidFill>
                  <a:schemeClr val="bg1"/>
                </a:solidFill>
              </a:rPr>
              <a:t> - μ</a:t>
            </a:r>
            <a:r>
              <a:rPr lang="it-IT" baseline="-25000" dirty="0">
                <a:solidFill>
                  <a:schemeClr val="bg1"/>
                </a:solidFill>
              </a:rPr>
              <a:t>2</a:t>
            </a:r>
            <a:r>
              <a:rPr lang="it-IT" dirty="0">
                <a:solidFill>
                  <a:schemeClr val="bg1"/>
                </a:solidFill>
              </a:rPr>
              <a:t> = 0</a:t>
            </a:r>
          </a:p>
          <a:p>
            <a:pPr marL="0" indent="0">
              <a:buNone/>
            </a:pPr>
            <a:r>
              <a:rPr lang="it-IT" dirty="0">
                <a:solidFill>
                  <a:schemeClr val="bg1"/>
                </a:solidFill>
              </a:rPr>
              <a:t>H</a:t>
            </a:r>
            <a:r>
              <a:rPr lang="it-IT" baseline="-25000" dirty="0">
                <a:solidFill>
                  <a:schemeClr val="bg1"/>
                </a:solidFill>
              </a:rPr>
              <a:t>a</a:t>
            </a:r>
            <a:r>
              <a:rPr lang="it-IT" dirty="0">
                <a:solidFill>
                  <a:schemeClr val="bg1"/>
                </a:solidFill>
              </a:rPr>
              <a:t>: μ</a:t>
            </a:r>
            <a:r>
              <a:rPr lang="it-IT" baseline="-25000" dirty="0">
                <a:solidFill>
                  <a:schemeClr val="bg1"/>
                </a:solidFill>
              </a:rPr>
              <a:t>1</a:t>
            </a:r>
            <a:r>
              <a:rPr lang="it-IT" dirty="0">
                <a:solidFill>
                  <a:schemeClr val="bg1"/>
                </a:solidFill>
              </a:rPr>
              <a:t> - μ</a:t>
            </a:r>
            <a:r>
              <a:rPr lang="it-IT" baseline="-25000" dirty="0">
                <a:solidFill>
                  <a:schemeClr val="bg1"/>
                </a:solidFill>
              </a:rPr>
              <a:t>2</a:t>
            </a:r>
            <a:r>
              <a:rPr lang="it-IT" dirty="0">
                <a:solidFill>
                  <a:schemeClr val="bg1"/>
                </a:solidFill>
              </a:rPr>
              <a:t> ≠ 0</a:t>
            </a:r>
          </a:p>
          <a:p>
            <a:pPr marL="0" indent="0">
              <a:buNone/>
            </a:pPr>
            <a:endParaRPr lang="it-IT" dirty="0">
              <a:solidFill>
                <a:schemeClr val="bg1"/>
              </a:solidFill>
            </a:endParaRPr>
          </a:p>
          <a:p>
            <a:pPr marL="0" indent="0">
              <a:buNone/>
            </a:pPr>
            <a:r>
              <a:rPr lang="en-US" dirty="0">
                <a:solidFill>
                  <a:schemeClr val="bg1"/>
                </a:solidFill>
              </a:rPr>
              <a:t>P-value: 2.281e</a:t>
            </a:r>
            <a:r>
              <a:rPr lang="en-US" baseline="30000" dirty="0">
                <a:solidFill>
                  <a:schemeClr val="bg1"/>
                </a:solidFill>
              </a:rPr>
              <a:t>-13</a:t>
            </a:r>
          </a:p>
          <a:p>
            <a:pPr marL="0" indent="0">
              <a:buNone/>
            </a:pPr>
            <a:endParaRPr lang="en-US" baseline="30000" dirty="0">
              <a:solidFill>
                <a:schemeClr val="bg1"/>
              </a:solidFill>
            </a:endParaRPr>
          </a:p>
          <a:p>
            <a:pPr marL="0" indent="0">
              <a:buNone/>
            </a:pPr>
            <a:r>
              <a:rPr lang="en-US" dirty="0">
                <a:solidFill>
                  <a:schemeClr val="bg1"/>
                </a:solidFill>
              </a:rPr>
              <a:t>Since our p-value is less than our alpha of 0.05 we reject the null hypothesis. </a:t>
            </a:r>
          </a:p>
          <a:p>
            <a:pPr marL="0" indent="0">
              <a:buNone/>
            </a:pPr>
            <a:endParaRPr lang="en-US" baseline="30000" dirty="0">
              <a:solidFill>
                <a:schemeClr val="bg1"/>
              </a:solidFill>
            </a:endParaRPr>
          </a:p>
          <a:p>
            <a:pPr marL="0" indent="0">
              <a:buNone/>
            </a:pPr>
            <a:endParaRPr lang="en-US" dirty="0">
              <a:solidFill>
                <a:schemeClr val="bg1"/>
              </a:solidFill>
            </a:endParaRPr>
          </a:p>
          <a:p>
            <a:endParaRPr lang="en-US" dirty="0"/>
          </a:p>
        </p:txBody>
      </p:sp>
      <p:pic>
        <p:nvPicPr>
          <p:cNvPr id="12" name="Picture 11" descr="House line vector icons">
            <a:extLst>
              <a:ext uri="{FF2B5EF4-FFF2-40B4-BE49-F238E27FC236}">
                <a16:creationId xmlns:a16="http://schemas.microsoft.com/office/drawing/2014/main" id="{BBC671C7-441A-0761-9877-7BA66D74F36D}"/>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3850" t="11656" r="7454" b="67141"/>
          <a:stretch/>
        </p:blipFill>
        <p:spPr>
          <a:xfrm>
            <a:off x="11073440" y="5913415"/>
            <a:ext cx="1147313" cy="1012054"/>
          </a:xfrm>
          <a:prstGeom prst="rect">
            <a:avLst/>
          </a:prstGeom>
        </p:spPr>
      </p:pic>
    </p:spTree>
    <p:extLst>
      <p:ext uri="{BB962C8B-B14F-4D97-AF65-F5344CB8AC3E}">
        <p14:creationId xmlns:p14="http://schemas.microsoft.com/office/powerpoint/2010/main" val="414264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F932-23F6-F46E-3075-5F8A5462FF3B}"/>
              </a:ext>
            </a:extLst>
          </p:cNvPr>
          <p:cNvSpPr>
            <a:spLocks noGrp="1"/>
          </p:cNvSpPr>
          <p:nvPr>
            <p:ph type="title"/>
          </p:nvPr>
        </p:nvSpPr>
        <p:spPr/>
        <p:txBody>
          <a:bodyPr/>
          <a:lstStyle/>
          <a:p>
            <a:r>
              <a:rPr lang="en-US" b="1" dirty="0">
                <a:solidFill>
                  <a:schemeClr val="bg1"/>
                </a:solidFill>
                <a:latin typeface="+mn-lt"/>
                <a:cs typeface="Arial" panose="020B0604020202020204" pitchFamily="34" charset="0"/>
              </a:rPr>
              <a:t>Alley vs. No Alley</a:t>
            </a:r>
          </a:p>
        </p:txBody>
      </p:sp>
      <p:sp>
        <p:nvSpPr>
          <p:cNvPr id="3" name="Content Placeholder 2">
            <a:extLst>
              <a:ext uri="{FF2B5EF4-FFF2-40B4-BE49-F238E27FC236}">
                <a16:creationId xmlns:a16="http://schemas.microsoft.com/office/drawing/2014/main" id="{7C890FEF-DF07-57F7-2D48-41EFA17DA69A}"/>
              </a:ext>
            </a:extLst>
          </p:cNvPr>
          <p:cNvSpPr>
            <a:spLocks noGrp="1"/>
          </p:cNvSpPr>
          <p:nvPr>
            <p:ph idx="1"/>
          </p:nvPr>
        </p:nvSpPr>
        <p:spPr>
          <a:xfrm>
            <a:off x="6096000" y="1825625"/>
            <a:ext cx="4592127" cy="4351338"/>
          </a:xfrm>
        </p:spPr>
        <p:txBody>
          <a:bodyPr/>
          <a:lstStyle/>
          <a:p>
            <a:pPr marL="0" indent="0">
              <a:buNone/>
            </a:pPr>
            <a:r>
              <a:rPr lang="en-US" dirty="0">
                <a:solidFill>
                  <a:schemeClr val="bg1"/>
                </a:solidFill>
              </a:rPr>
              <a:t>We found with 95% confidence that having access to an alley has a selling price between $31,000 and $50,000 lower than homes that don’t have access to an alley. </a:t>
            </a:r>
            <a:endParaRPr lang="en-US" dirty="0"/>
          </a:p>
          <a:p>
            <a:endParaRPr lang="en-US" dirty="0">
              <a:solidFill>
                <a:schemeClr val="bg1"/>
              </a:solidFill>
            </a:endParaRPr>
          </a:p>
        </p:txBody>
      </p:sp>
      <p:sp>
        <p:nvSpPr>
          <p:cNvPr id="5" name="Rectangle 4">
            <a:extLst>
              <a:ext uri="{FF2B5EF4-FFF2-40B4-BE49-F238E27FC236}">
                <a16:creationId xmlns:a16="http://schemas.microsoft.com/office/drawing/2014/main" id="{A578AC22-C99A-A018-C115-FF8AD8DDCD9C}"/>
              </a:ext>
            </a:extLst>
          </p:cNvPr>
          <p:cNvSpPr/>
          <p:nvPr/>
        </p:nvSpPr>
        <p:spPr>
          <a:xfrm>
            <a:off x="11102195" y="0"/>
            <a:ext cx="1089805" cy="6858000"/>
          </a:xfrm>
          <a:prstGeom prst="rect">
            <a:avLst/>
          </a:prstGeom>
          <a:solidFill>
            <a:schemeClr val="accent5">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C051B6BB-CB40-21F7-6F76-93BA33E6319C}"/>
              </a:ext>
            </a:extLst>
          </p:cNvPr>
          <p:cNvGraphicFramePr>
            <a:graphicFrameLocks/>
          </p:cNvGraphicFramePr>
          <p:nvPr>
            <p:extLst>
              <p:ext uri="{D42A27DB-BD31-4B8C-83A1-F6EECF244321}">
                <p14:modId xmlns:p14="http://schemas.microsoft.com/office/powerpoint/2010/main" val="4219692265"/>
              </p:ext>
            </p:extLst>
          </p:nvPr>
        </p:nvGraphicFramePr>
        <p:xfrm>
          <a:off x="595223" y="1805940"/>
          <a:ext cx="4727365" cy="3671834"/>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descr="House line vector icons">
            <a:extLst>
              <a:ext uri="{FF2B5EF4-FFF2-40B4-BE49-F238E27FC236}">
                <a16:creationId xmlns:a16="http://schemas.microsoft.com/office/drawing/2014/main" id="{F2B98D90-9C58-E2CE-CACF-2480BF0B24DA}"/>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2062" t="68224" r="29242" b="10573"/>
          <a:stretch/>
        </p:blipFill>
        <p:spPr>
          <a:xfrm>
            <a:off x="11073440" y="5845946"/>
            <a:ext cx="1147313" cy="1012054"/>
          </a:xfrm>
          <a:prstGeom prst="rect">
            <a:avLst/>
          </a:prstGeom>
        </p:spPr>
      </p:pic>
    </p:spTree>
    <p:extLst>
      <p:ext uri="{BB962C8B-B14F-4D97-AF65-F5344CB8AC3E}">
        <p14:creationId xmlns:p14="http://schemas.microsoft.com/office/powerpoint/2010/main" val="2521072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2752</TotalTime>
  <Words>635</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Influences on Home Prices</vt:lpstr>
      <vt:lpstr>Presentation Goal</vt:lpstr>
      <vt:lpstr>Overview</vt:lpstr>
      <vt:lpstr>Hypotheses Overview</vt:lpstr>
      <vt:lpstr>Hip Roof vs. Gable Roof</vt:lpstr>
      <vt:lpstr>Hip Roof vs. Gable Roof</vt:lpstr>
      <vt:lpstr>Hip Roof vs. Gable Roof</vt:lpstr>
      <vt:lpstr>Alley vs. No Alley</vt:lpstr>
      <vt:lpstr>Alley vs. No Alley</vt:lpstr>
      <vt:lpstr>Seasonal Sales – Winter vs. Summer</vt:lpstr>
      <vt:lpstr>Seasonal Sales – Winter vs. Summer</vt:lpstr>
      <vt:lpstr>Seasonal Sales – Spring vs. Fall</vt:lpstr>
      <vt:lpstr>Seasonal Sales – Spring vs. Fall</vt:lpstr>
      <vt:lpstr>Recommendations</vt:lpstr>
      <vt:lpstr>Future Testing</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Influences on Home Prices</dc:title>
  <dc:creator>Kelley Council</dc:creator>
  <cp:lastModifiedBy>Kelley Council</cp:lastModifiedBy>
  <cp:revision>15</cp:revision>
  <dcterms:created xsi:type="dcterms:W3CDTF">2022-06-08T16:34:02Z</dcterms:created>
  <dcterms:modified xsi:type="dcterms:W3CDTF">2022-06-10T19:49:12Z</dcterms:modified>
</cp:coreProperties>
</file>