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E3262-A5DB-4646-9CEC-39CD880AB566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lco\OneDrive\Documents\Thinkful%20BootCamp\Capstone%201\Capstone1_Lariat_Mod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Business_Strategies!$B$20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Business_Strategies!$B$48:$B$50</c:f>
              <c:numCache>
                <c:formatCode>"$"#,##0</c:formatCode>
                <c:ptCount val="3"/>
                <c:pt idx="0">
                  <c:v>60377379.428571381</c:v>
                </c:pt>
                <c:pt idx="1">
                  <c:v>33076688.640000004</c:v>
                </c:pt>
                <c:pt idx="2">
                  <c:v>27300690.788571376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2-4CD4-B61E-2516E5002C1B}"/>
            </c:ext>
          </c:extLst>
        </c:ser>
        <c:ser>
          <c:idx val="1"/>
          <c:order val="1"/>
          <c:tx>
            <c:strRef>
              <c:f>Business_Strategies!$C$20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Business_Strategies!$C$48:$C$50</c:f>
              <c:numCache>
                <c:formatCode>"$"#,##0</c:formatCode>
                <c:ptCount val="3"/>
                <c:pt idx="0">
                  <c:v>63138481.519636922</c:v>
                </c:pt>
                <c:pt idx="1">
                  <c:v>33076688.640000004</c:v>
                </c:pt>
                <c:pt idx="2">
                  <c:v>30061792.879636917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2-4CD4-B61E-2516E5002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956399"/>
        <c:axId val="1696953903"/>
      </c:barChart>
      <c:catAx>
        <c:axId val="169695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953903"/>
        <c:crosses val="autoZero"/>
        <c:auto val="1"/>
        <c:lblAlgn val="ctr"/>
        <c:lblOffset val="100"/>
        <c:noMultiLvlLbl val="0"/>
      </c:catAx>
      <c:valAx>
        <c:axId val="169695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95639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Business_Strategies!$B$20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Business_Strategies!$B$48:$B$50</c:f>
              <c:numCache>
                <c:formatCode>"$"#,##0</c:formatCode>
                <c:ptCount val="3"/>
                <c:pt idx="0">
                  <c:v>60377379.428571381</c:v>
                </c:pt>
                <c:pt idx="1">
                  <c:v>33076688.640000004</c:v>
                </c:pt>
                <c:pt idx="2">
                  <c:v>27300690.788571376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9-4C39-B5A7-109DE669850F}"/>
            </c:ext>
          </c:extLst>
        </c:ser>
        <c:ser>
          <c:idx val="0"/>
          <c:order val="1"/>
          <c:tx>
            <c:strRef>
              <c:f>Business_Strategies!$D$20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Business_Strategies!$D$48:$D$50</c:f>
              <c:numCache>
                <c:formatCode>"$"#,##0</c:formatCode>
                <c:ptCount val="3"/>
                <c:pt idx="0">
                  <c:v>60479674.278393373</c:v>
                </c:pt>
                <c:pt idx="1">
                  <c:v>33076688.640000004</c:v>
                </c:pt>
                <c:pt idx="2">
                  <c:v>27547856.947921868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49-4C39-B5A7-109DE6698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329455"/>
        <c:axId val="1763324463"/>
      </c:barChart>
      <c:catAx>
        <c:axId val="176332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24463"/>
        <c:crosses val="autoZero"/>
        <c:auto val="1"/>
        <c:lblAlgn val="ctr"/>
        <c:lblOffset val="100"/>
        <c:noMultiLvlLbl val="0"/>
      </c:catAx>
      <c:valAx>
        <c:axId val="176332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2945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[Capstone1_Lariat_Model.xlsx]Car_Rankings!PivotTable5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</a:t>
            </a:r>
            <a:r>
              <a:rPr lang="en-US"/>
              <a:t> Rental Cars -</a:t>
            </a:r>
            <a:r>
              <a:rPr lang="en-US" baseline="0"/>
              <a:t> Gross Revenue and Total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Car_Rankings!$C$3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Car_Rankings!$B$4:$B$14</c:f>
              <c:strCache>
                <c:ptCount val="10"/>
                <c:pt idx="0">
                  <c:v>Pontiac Grand Prix</c:v>
                </c:pt>
                <c:pt idx="1">
                  <c:v>Ford Ranger</c:v>
                </c:pt>
                <c:pt idx="2">
                  <c:v>Mercury Grand Marquis</c:v>
                </c:pt>
                <c:pt idx="3">
                  <c:v>Lincoln Town Car</c:v>
                </c:pt>
                <c:pt idx="4">
                  <c:v>Mercury Sable</c:v>
                </c:pt>
                <c:pt idx="5">
                  <c:v>Ford F-Series</c:v>
                </c:pt>
                <c:pt idx="6">
                  <c:v>Ford Mustang</c:v>
                </c:pt>
                <c:pt idx="7">
                  <c:v>Chevrolet Express 3500</c:v>
                </c:pt>
                <c:pt idx="8">
                  <c:v>Honda Accord</c:v>
                </c:pt>
                <c:pt idx="9">
                  <c:v>Ford F250</c:v>
                </c:pt>
              </c:strCache>
            </c:strRef>
          </c:cat>
          <c:val>
            <c:numRef>
              <c:f>Car_Rankings!$C$4:$C$14</c:f>
              <c:numCache>
                <c:formatCode>"$"#,##0_);[Red]\("$"#,##0\)</c:formatCode>
                <c:ptCount val="10"/>
                <c:pt idx="0">
                  <c:v>351556.57142857136</c:v>
                </c:pt>
                <c:pt idx="1">
                  <c:v>349652.57142857136</c:v>
                </c:pt>
                <c:pt idx="2">
                  <c:v>351509.71428571426</c:v>
                </c:pt>
                <c:pt idx="3">
                  <c:v>311487.99999999994</c:v>
                </c:pt>
                <c:pt idx="4">
                  <c:v>295271.99999999994</c:v>
                </c:pt>
                <c:pt idx="5">
                  <c:v>292366.85714285716</c:v>
                </c:pt>
                <c:pt idx="6">
                  <c:v>293061.71428571432</c:v>
                </c:pt>
                <c:pt idx="7">
                  <c:v>311942.85714285716</c:v>
                </c:pt>
                <c:pt idx="8">
                  <c:v>311074.28571428574</c:v>
                </c:pt>
                <c:pt idx="9">
                  <c:v>264480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E-4650-9162-D648F0FC6B34}"/>
            </c:ext>
          </c:extLst>
        </c:ser>
        <c:ser>
          <c:idx val="1"/>
          <c:order val="1"/>
          <c:tx>
            <c:strRef>
              <c:f>Car_Rankings!$D$3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Car_Rankings!$B$4:$B$14</c:f>
              <c:strCache>
                <c:ptCount val="10"/>
                <c:pt idx="0">
                  <c:v>Pontiac Grand Prix</c:v>
                </c:pt>
                <c:pt idx="1">
                  <c:v>Ford Ranger</c:v>
                </c:pt>
                <c:pt idx="2">
                  <c:v>Mercury Grand Marquis</c:v>
                </c:pt>
                <c:pt idx="3">
                  <c:v>Lincoln Town Car</c:v>
                </c:pt>
                <c:pt idx="4">
                  <c:v>Mercury Sable</c:v>
                </c:pt>
                <c:pt idx="5">
                  <c:v>Ford F-Series</c:v>
                </c:pt>
                <c:pt idx="6">
                  <c:v>Ford Mustang</c:v>
                </c:pt>
                <c:pt idx="7">
                  <c:v>Chevrolet Express 3500</c:v>
                </c:pt>
                <c:pt idx="8">
                  <c:v>Honda Accord</c:v>
                </c:pt>
                <c:pt idx="9">
                  <c:v>Ford F250</c:v>
                </c:pt>
              </c:strCache>
            </c:strRef>
          </c:cat>
          <c:val>
            <c:numRef>
              <c:f>Car_Rankings!$D$4:$D$14</c:f>
              <c:numCache>
                <c:formatCode>"$"#,##0_);[Red]\("$"#,##0\)</c:formatCode>
                <c:ptCount val="10"/>
                <c:pt idx="0">
                  <c:v>167341.69142857142</c:v>
                </c:pt>
                <c:pt idx="1">
                  <c:v>158796.0514285714</c:v>
                </c:pt>
                <c:pt idx="2">
                  <c:v>157132.27428571429</c:v>
                </c:pt>
                <c:pt idx="3">
                  <c:v>147417.87999999998</c:v>
                </c:pt>
                <c:pt idx="4">
                  <c:v>146010.23999999996</c:v>
                </c:pt>
                <c:pt idx="5">
                  <c:v>144955.73714285714</c:v>
                </c:pt>
                <c:pt idx="6">
                  <c:v>142924.07428571428</c:v>
                </c:pt>
                <c:pt idx="7">
                  <c:v>135508.89714285711</c:v>
                </c:pt>
                <c:pt idx="8">
                  <c:v>134684.72571428571</c:v>
                </c:pt>
                <c:pt idx="9">
                  <c:v>133481.28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E-4650-9162-D648F0FC6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5285295"/>
        <c:axId val="1435288623"/>
      </c:barChart>
      <c:catAx>
        <c:axId val="143528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88623"/>
        <c:crosses val="autoZero"/>
        <c:auto val="1"/>
        <c:lblAlgn val="ctr"/>
        <c:lblOffset val="100"/>
        <c:noMultiLvlLbl val="0"/>
      </c:catAx>
      <c:valAx>
        <c:axId val="143528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8529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[Capstone1_Lariat_Model.xlsx]Car_Rankings!PivotTable1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Bottom 10 Rental Cars - Gross Revenue and Total Profit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98361402741324"/>
          <c:y val="0.15454166666666666"/>
          <c:w val="0.85470089676290462"/>
          <c:h val="0.51467552493438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Car_Rankings!$C$23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Car_Rankings!$B$24:$B$34</c:f>
              <c:strCache>
                <c:ptCount val="10"/>
                <c:pt idx="0">
                  <c:v>Maserati
Gran
Turismo</c:v>
                </c:pt>
                <c:pt idx="1">
                  <c:v>Porsche
914</c:v>
                </c:pt>
                <c:pt idx="2">
                  <c:v>Fiat
500</c:v>
                </c:pt>
                <c:pt idx="3">
                  <c:v>Ford
Aspire</c:v>
                </c:pt>
                <c:pt idx="4">
                  <c:v>Mercedes
Benz
SLS-Class</c:v>
                </c:pt>
                <c:pt idx="5">
                  <c:v>Dodge
D150
Club</c:v>
                </c:pt>
                <c:pt idx="6">
                  <c:v>Plymouth
Volare</c:v>
                </c:pt>
                <c:pt idx="7">
                  <c:v>Saturn
Relay</c:v>
                </c:pt>
                <c:pt idx="8">
                  <c:v>Audi
5000CS</c:v>
                </c:pt>
                <c:pt idx="9">
                  <c:v>Daewoo
Nubira</c:v>
                </c:pt>
              </c:strCache>
            </c:strRef>
          </c:cat>
          <c:val>
            <c:numRef>
              <c:f>Car_Rankings!$C$24:$C$34</c:f>
              <c:numCache>
                <c:formatCode>"$"#,##0_);[Red]\("$"#,##0\)</c:formatCode>
                <c:ptCount val="10"/>
                <c:pt idx="0">
                  <c:v>10973.714285714284</c:v>
                </c:pt>
                <c:pt idx="1">
                  <c:v>10437.714285714284</c:v>
                </c:pt>
                <c:pt idx="2">
                  <c:v>9084.5714285714275</c:v>
                </c:pt>
                <c:pt idx="3">
                  <c:v>8342.8571428571431</c:v>
                </c:pt>
                <c:pt idx="4">
                  <c:v>9989.7142857142844</c:v>
                </c:pt>
                <c:pt idx="5">
                  <c:v>9979.4285714285706</c:v>
                </c:pt>
                <c:pt idx="6">
                  <c:v>8694.8571428571431</c:v>
                </c:pt>
                <c:pt idx="7">
                  <c:v>9578.2857142857138</c:v>
                </c:pt>
                <c:pt idx="8">
                  <c:v>8235.4285714285706</c:v>
                </c:pt>
                <c:pt idx="9">
                  <c:v>6766.8571428571422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5-402E-BB75-F817E010B569}"/>
            </c:ext>
          </c:extLst>
        </c:ser>
        <c:ser>
          <c:idx val="1"/>
          <c:order val="1"/>
          <c:tx>
            <c:strRef>
              <c:f>Car_Rankings!$D$23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Car_Rankings!$B$24:$B$34</c:f>
              <c:strCache>
                <c:ptCount val="10"/>
                <c:pt idx="0">
                  <c:v>Maserati
Gran
Turismo</c:v>
                </c:pt>
                <c:pt idx="1">
                  <c:v>Porsche
914</c:v>
                </c:pt>
                <c:pt idx="2">
                  <c:v>Fiat
500</c:v>
                </c:pt>
                <c:pt idx="3">
                  <c:v>Ford
Aspire</c:v>
                </c:pt>
                <c:pt idx="4">
                  <c:v>Mercedes
Benz
SLS-Class</c:v>
                </c:pt>
                <c:pt idx="5">
                  <c:v>Dodge
D150
Club</c:v>
                </c:pt>
                <c:pt idx="6">
                  <c:v>Plymouth
Volare</c:v>
                </c:pt>
                <c:pt idx="7">
                  <c:v>Saturn
Relay</c:v>
                </c:pt>
                <c:pt idx="8">
                  <c:v>Audi
5000CS</c:v>
                </c:pt>
                <c:pt idx="9">
                  <c:v>Daewoo
Nubira</c:v>
                </c:pt>
              </c:strCache>
            </c:strRef>
          </c:cat>
          <c:val>
            <c:numRef>
              <c:f>Car_Rankings!$D$24:$D$34</c:f>
              <c:numCache>
                <c:formatCode>"$"#,##0_);[Red]\("$"#,##0\)</c:formatCode>
                <c:ptCount val="10"/>
                <c:pt idx="0">
                  <c:v>1373.4742857142846</c:v>
                </c:pt>
                <c:pt idx="1">
                  <c:v>1357.314285714283</c:v>
                </c:pt>
                <c:pt idx="2">
                  <c:v>864.33142857142775</c:v>
                </c:pt>
                <c:pt idx="3">
                  <c:v>705.0971428571429</c:v>
                </c:pt>
                <c:pt idx="4">
                  <c:v>693.074285714285</c:v>
                </c:pt>
                <c:pt idx="5">
                  <c:v>683.14857142857181</c:v>
                </c:pt>
                <c:pt idx="6">
                  <c:v>-33.462857142856592</c:v>
                </c:pt>
                <c:pt idx="7">
                  <c:v>-99.474285714286452</c:v>
                </c:pt>
                <c:pt idx="8">
                  <c:v>-1777.3714285714286</c:v>
                </c:pt>
                <c:pt idx="9">
                  <c:v>-3261.0628571428579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5-402E-BB75-F817E010B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388976"/>
        <c:axId val="384373584"/>
      </c:barChart>
      <c:catAx>
        <c:axId val="38438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73584"/>
        <c:crosses val="autoZero"/>
        <c:auto val="1"/>
        <c:lblAlgn val="ctr"/>
        <c:lblOffset val="100"/>
        <c:noMultiLvlLbl val="0"/>
      </c:catAx>
      <c:valAx>
        <c:axId val="3843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8897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Business_Strategies!$B$20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Business_Strategies!$B$48:$B$50</c:f>
              <c:numCache>
                <c:formatCode>"$"#,##0</c:formatCode>
                <c:ptCount val="3"/>
                <c:pt idx="0">
                  <c:v>60377379.428571381</c:v>
                </c:pt>
                <c:pt idx="1">
                  <c:v>33076688.640000004</c:v>
                </c:pt>
                <c:pt idx="2">
                  <c:v>27300690.788571376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D0-4A48-A7BC-B8316916375C}"/>
            </c:ext>
          </c:extLst>
        </c:ser>
        <c:ser>
          <c:idx val="0"/>
          <c:order val="1"/>
          <c:tx>
            <c:strRef>
              <c:f>Business_Strategies!$E$20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Business_Strategies!$E$48:$E$50</c:f>
              <c:numCache>
                <c:formatCode>"$"#,##0</c:formatCode>
                <c:ptCount val="3"/>
                <c:pt idx="0">
                  <c:v>61798516</c:v>
                </c:pt>
                <c:pt idx="1">
                  <c:v>32388274.199999921</c:v>
                </c:pt>
                <c:pt idx="2">
                  <c:v>30010777.787558138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D0-4A48-A7BC-B83169163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7553807"/>
        <c:axId val="1747553391"/>
      </c:barChart>
      <c:catAx>
        <c:axId val="174755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553391"/>
        <c:crosses val="autoZero"/>
        <c:auto val="1"/>
        <c:lblAlgn val="ctr"/>
        <c:lblOffset val="100"/>
        <c:noMultiLvlLbl val="0"/>
      </c:catAx>
      <c:valAx>
        <c:axId val="174755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5538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Business_Strategies!$B$20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Business_Strategies!$B$48:$B$50</c:f>
              <c:numCache>
                <c:formatCode>"$"#,##0</c:formatCode>
                <c:ptCount val="3"/>
                <c:pt idx="0">
                  <c:v>60377379.428571381</c:v>
                </c:pt>
                <c:pt idx="1">
                  <c:v>33076688.640000004</c:v>
                </c:pt>
                <c:pt idx="2">
                  <c:v>27300690.788571376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C-47FC-A22D-368F42A48BB9}"/>
            </c:ext>
          </c:extLst>
        </c:ser>
        <c:ser>
          <c:idx val="0"/>
          <c:order val="1"/>
          <c:tx>
            <c:strRef>
              <c:f>Business_Strategies!$F$20</c:f>
              <c:strCache>
                <c:ptCount val="1"/>
                <c:pt idx="0">
                  <c:v>Strategy 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Business_Strategies!$A$48:$A$50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Business_Strategies!$F$48:$F$50</c:f>
              <c:numCache>
                <c:formatCode>"$"#,##0</c:formatCode>
                <c:ptCount val="3"/>
                <c:pt idx="0">
                  <c:v>64327461.251838602</c:v>
                </c:pt>
                <c:pt idx="1">
                  <c:v>32388274.199999921</c:v>
                </c:pt>
                <c:pt idx="2">
                  <c:v>32539723.03939674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C-47FC-A22D-368F42A48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519087"/>
        <c:axId val="1938536143"/>
      </c:barChart>
      <c:catAx>
        <c:axId val="19385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536143"/>
        <c:crosses val="autoZero"/>
        <c:auto val="1"/>
        <c:lblAlgn val="ctr"/>
        <c:lblOffset val="100"/>
        <c:noMultiLvlLbl val="0"/>
      </c:catAx>
      <c:valAx>
        <c:axId val="193853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51908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Total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Business_Strategies!$A$50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3A-4A73-BAA6-77DBB306F95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3A-4A73-BAA6-77DBB306F95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3A-4A73-BAA6-77DBB306F95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3A-4A73-BAA6-77DBB306F950}"/>
              </c:ext>
            </c:extLst>
          </c:dPt>
          <c:cat>
            <c:strRef>
              <c:f>Business_Strategies!$B$20:$F$20</c:f>
              <c:strCache>
                <c:ptCount val="5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Business_Strategies!$B$50:$F$50</c:f>
              <c:numCache>
                <c:formatCode>"$"#,##0</c:formatCode>
                <c:ptCount val="5"/>
                <c:pt idx="0">
                  <c:v>27300690.788571376</c:v>
                </c:pt>
                <c:pt idx="1">
                  <c:v>30061792.879636917</c:v>
                </c:pt>
                <c:pt idx="2">
                  <c:v>27547856.947921868</c:v>
                </c:pt>
                <c:pt idx="3">
                  <c:v>30010777.787558138</c:v>
                </c:pt>
                <c:pt idx="4">
                  <c:v>32539723.03939674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3A-4A73-BAA6-77DBB306F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355152"/>
        <c:axId val="498358480"/>
      </c:barChart>
      <c:catAx>
        <c:axId val="4983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58480"/>
        <c:crosses val="autoZero"/>
        <c:auto val="1"/>
        <c:lblAlgn val="ctr"/>
        <c:lblOffset val="100"/>
        <c:noMultiLvlLbl val="0"/>
      </c:catAx>
      <c:valAx>
        <c:axId val="49835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5515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E556-2017-49F0-8822-0B685DD5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01CC5-FAE5-40FC-B6BA-A6A1F502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48BB-B09C-48FB-BE2C-FEEB9ED8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2E80-F38A-43EF-8580-FA4E25F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67C2-66C0-4CF0-B44F-926E961D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B7CB-8B44-4F81-8F91-36990651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EAA3A-F514-4884-8227-1C82BF932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F7AA-D658-4D1A-A410-E2D7D2A1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693D-2326-4372-AE2D-7266F6B9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1109-7221-4C04-878F-5B465CE2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9DDD3-3C03-4873-B554-5A1AD89A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CB6F-A7C9-4D51-9DA4-5F1E92F0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4D2B-6913-41B3-8B87-E8FE4AAF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D693-0D20-41FA-9432-1BD6D9B1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8A94-2968-420E-BF81-08E9B734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4AB-2512-44FA-8479-4CCF0711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45E4-3E99-4170-9890-B02BFAC8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8C4A-8A70-471C-BC2B-DF02F50F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9B11-1915-4569-9B5F-DD9238A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24CB-FB3C-4F69-AF69-33846079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8573-70F8-4698-9DB4-0D968987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08E2-4E04-4DCD-846F-B1B612E3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5A86-90D5-4803-942A-65689A28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6CEA-EA16-4D11-8330-451DA5A6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5439-C76E-4F94-AB0A-35FB70CF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0C9-D53F-4887-978C-BA3070BA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27CB-4BB1-4371-82E1-683818287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5F5EE-8186-4F22-A4B6-36015983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82F9-C068-492B-8664-F18B31CF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BB6D-9F74-41C1-B3FB-02467C33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15FF4-7CE9-4AFA-8E84-18DF8A1F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7BF-2B3F-4486-A522-86BBD5BB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FAD0-4111-436B-BED9-5CC56F9F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4200-CAC1-4E05-B17F-F0DB58B19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8EF90-0695-4B70-AA6F-CEBB01A5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9A2EB-9F67-4318-ABBF-16274B22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0BCD1-9BF9-4AEC-80DB-214CA229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76676-5839-4DEC-884E-E463C484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4DE10-1A64-4CCD-984F-293B7B86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5255-C6A7-4731-A354-80F1A6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251E5-4849-44E6-8FDA-0CD17426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7AD06-0A53-4ECA-9A79-82C283F8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301A9-63B2-4494-A755-FD68192C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F35EB-7C78-4C6C-8579-1A8227C3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7A574-FB28-42F7-97DC-77D70DC8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FE85-B45F-4C28-9226-B2A037C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F166-E74D-498E-85B0-4B0067F9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552D-1361-45B7-95D4-FFA4E3F7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094A4-CC8F-4DB4-81D9-77D842B84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A6972-1344-4DD7-A059-B5416D6B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E700-92DD-420D-8286-A732AFB6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8887E-E58B-45E3-8BB5-CF37BBF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37F-3D5A-4960-B9E9-A6D9DA4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A73D2-2F21-4BF6-9192-EF437A51F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0612-3A9E-455F-B972-475DC1A0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5EED-35CE-4088-92EB-C7DCF365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BE5C-29FA-4B8D-8EE7-08888C8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C0B-347A-4874-A543-396DFA3E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A6A5-5E19-4016-883C-AC7C1046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6CAA-E35F-4F9C-9315-B6C702C5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B50D-BA67-4E7E-AAF5-A8FF02FDA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C649-E96A-4C71-8E12-07E7455628B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32EA-8507-4C45-A005-1E1E7B87B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A87F-B2BA-4AA7-A746-1780EC3E7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875D-B229-4611-A514-1C7D4EAF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4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2B95B2-9255-469E-BB39-71307F9D5D2A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5F5EC-95E1-434D-B965-99A2833DE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</a:rPr>
              <a:t>Lariat Rental Car 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Business Analysis and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CF55-495B-4835-970C-B1FFB1D5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370"/>
            <a:ext cx="9144000" cy="52343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by Kelley Council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5CF08C-FD77-42E7-A2D8-FE477521B99A}"/>
              </a:ext>
            </a:extLst>
          </p:cNvPr>
          <p:cNvCxnSpPr/>
          <p:nvPr/>
        </p:nvCxnSpPr>
        <p:spPr>
          <a:xfrm>
            <a:off x="1126836" y="3509963"/>
            <a:ext cx="9919855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A60A51AD-3A9A-47C5-9E99-0286D475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A5DF24E2-0F7C-437C-8518-0E09FDD89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6A8ACB6A-D564-4CFB-9DC7-9F6CAF543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9725-FAF9-4A6D-A716-649FCD9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Comparison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07204B-3755-4673-8E9A-D2A21A574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280853"/>
              </p:ext>
            </p:extLst>
          </p:nvPr>
        </p:nvGraphicFramePr>
        <p:xfrm>
          <a:off x="1571002" y="1803162"/>
          <a:ext cx="9049996" cy="415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AD30F69-3956-49E7-9000-02D4EF1DEC94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1530836F-93AB-4236-AE6D-075560C0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8" name="Graphic 7" descr="Car outline">
            <a:extLst>
              <a:ext uri="{FF2B5EF4-FFF2-40B4-BE49-F238E27FC236}">
                <a16:creationId xmlns:a16="http://schemas.microsoft.com/office/drawing/2014/main" id="{EB9E1047-7B60-4D12-8539-C6F642C26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D75159B8-4523-4236-A98F-58E8897E9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5264-C15D-4BCF-8658-BBD670D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FF45-B5C3-4257-874E-C7A3CAD5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While both Strategy 1 and Strategy 3 would increase profits, the combination of the two, Strategy 4, would be the most profitable solution and is the recommended course of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Strategy 2 is more important to keep in mind for long-term purchasing decisions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41974-3CB1-46EB-A150-561D217607B4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vertible outline">
            <a:extLst>
              <a:ext uri="{FF2B5EF4-FFF2-40B4-BE49-F238E27FC236}">
                <a16:creationId xmlns:a16="http://schemas.microsoft.com/office/drawing/2014/main" id="{1E2A6BBD-3292-4902-9CD7-FD37C1B2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6" name="Graphic 5" descr="Car outline">
            <a:extLst>
              <a:ext uri="{FF2B5EF4-FFF2-40B4-BE49-F238E27FC236}">
                <a16:creationId xmlns:a16="http://schemas.microsoft.com/office/drawing/2014/main" id="{E4C169F8-A53F-47C0-897A-873B0107B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7" name="Graphic 6" descr="Car outline">
            <a:extLst>
              <a:ext uri="{FF2B5EF4-FFF2-40B4-BE49-F238E27FC236}">
                <a16:creationId xmlns:a16="http://schemas.microsoft.com/office/drawing/2014/main" id="{99446C55-3C32-484F-AB11-EDF5596BE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6DC7E2-EA3B-4851-B94F-9936DCDC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A669C-1411-4CDA-8741-F37FEEBE6F3E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AAB367DD-DD81-46E7-9052-C188A5C0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751C40E4-3B17-43C2-843D-A103FB469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6DCFF87A-59BF-434A-B24C-2E0CBE93D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6DC7E2-EA3B-4851-B94F-9936DCDC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A669C-1411-4CDA-8741-F37FEEBE6F3E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AAB367DD-DD81-46E7-9052-C188A5C0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751C40E4-3B17-43C2-843D-A103FB469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6DCFF87A-59BF-434A-B24C-2E0CBE93D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9E6-D169-42D1-905A-AB6CA77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Goals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F6DE-0B0D-4A02-BBD9-2830F010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the current financial status of Lariat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and compare four potential strategies to increase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Discuss recommendations for next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6A6F9-220C-4A2A-A2FB-B2A9855DA698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DB1FE404-F8F7-413A-BF46-5E01D1B0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9DD320AA-0D38-4347-834C-EC00B7444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C291BF8B-0ED1-46AB-B772-543624AD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7ED-106C-4A7E-BDDE-F18D8416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Current Status - 2018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7B0E7F-8F1B-4DF5-8507-5EACE9447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Locations - 50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Cars – 4,000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Days Rented – 372,124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Average Days Rented - 93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Average Daily Charge - $162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15ED93-2CD7-4CB0-83D0-B72AAEDB58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Revenue - $60.4 Million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Cost - $33.1 Million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Profit - $27.3 Million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5A28D-7A98-4BAA-8E77-404BB2828B42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onvertible outline">
            <a:extLst>
              <a:ext uri="{FF2B5EF4-FFF2-40B4-BE49-F238E27FC236}">
                <a16:creationId xmlns:a16="http://schemas.microsoft.com/office/drawing/2014/main" id="{E56441A8-0653-4CFB-B1AB-45D99411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18" name="Graphic 17" descr="Car outline">
            <a:extLst>
              <a:ext uri="{FF2B5EF4-FFF2-40B4-BE49-F238E27FC236}">
                <a16:creationId xmlns:a16="http://schemas.microsoft.com/office/drawing/2014/main" id="{58F721A2-4CDD-45AB-B14A-2612F5CAB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9" name="Graphic 18" descr="Car outline">
            <a:extLst>
              <a:ext uri="{FF2B5EF4-FFF2-40B4-BE49-F238E27FC236}">
                <a16:creationId xmlns:a16="http://schemas.microsoft.com/office/drawing/2014/main" id="{BEAEEEA6-0BC6-4E6E-B3A8-DD54D4B59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D9C-C79A-46D0-BD2B-5484D812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E53B-9C50-4D31-BEB3-73667DFA0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9007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Strategy 1</a:t>
            </a:r>
            <a:r>
              <a:rPr lang="en-US" dirty="0">
                <a:solidFill>
                  <a:schemeClr val="bg1"/>
                </a:solidFill>
              </a:rPr>
              <a:t>: Increase daily rental charge by 10%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Strategy 2</a:t>
            </a:r>
            <a:r>
              <a:rPr lang="en-US" dirty="0">
                <a:solidFill>
                  <a:schemeClr val="bg1"/>
                </a:solidFill>
              </a:rPr>
              <a:t>: Sell all lowest 10 performing makes/models, replace with highest 10 performing makes/models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Strategy 3</a:t>
            </a:r>
            <a:r>
              <a:rPr lang="en-US" dirty="0">
                <a:solidFill>
                  <a:schemeClr val="bg1"/>
                </a:solidFill>
              </a:rPr>
              <a:t>: Sell all 73 unprofitable individual vehicles and replace with highest 10 performing makes/models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Strategy 4</a:t>
            </a:r>
            <a:r>
              <a:rPr lang="en-US" dirty="0">
                <a:solidFill>
                  <a:schemeClr val="bg1"/>
                </a:solidFill>
              </a:rPr>
              <a:t>: Combine Strategy 1 and Strategy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45938-E48D-4463-8CFA-753B1E413B6D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onvertible outline">
            <a:extLst>
              <a:ext uri="{FF2B5EF4-FFF2-40B4-BE49-F238E27FC236}">
                <a16:creationId xmlns:a16="http://schemas.microsoft.com/office/drawing/2014/main" id="{6FBFF506-A148-4A45-AFE8-A008790A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FAEE1D1E-9F22-43E2-A42B-7B670F9D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2" name="Graphic 11" descr="Car outline">
            <a:extLst>
              <a:ext uri="{FF2B5EF4-FFF2-40B4-BE49-F238E27FC236}">
                <a16:creationId xmlns:a16="http://schemas.microsoft.com/office/drawing/2014/main" id="{629EBE0F-131B-4725-90B3-BB8F3EEC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0C45-78A2-4E57-A39A-73BA56B3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2B2CFC-DAC6-4370-8D3D-28361260F6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Increase daily rates by 10%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*Assumption: For every 1% increase in price, the number of days rented decreases by 0.5% since demand would be lower at higher prices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This strategy shows an annual profit increase of $2.7 Million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0625DE7-7FE4-405C-AC71-06BC883E4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968945"/>
              </p:ext>
            </p:extLst>
          </p:nvPr>
        </p:nvGraphicFramePr>
        <p:xfrm>
          <a:off x="6172202" y="1825625"/>
          <a:ext cx="5181598" cy="4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817D42C-6792-4404-A825-58DE7C1F6BC1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onvertible outline">
            <a:extLst>
              <a:ext uri="{FF2B5EF4-FFF2-40B4-BE49-F238E27FC236}">
                <a16:creationId xmlns:a16="http://schemas.microsoft.com/office/drawing/2014/main" id="{76B7893E-7999-439F-9641-6297606C9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23" name="Graphic 22" descr="Car outline">
            <a:extLst>
              <a:ext uri="{FF2B5EF4-FFF2-40B4-BE49-F238E27FC236}">
                <a16:creationId xmlns:a16="http://schemas.microsoft.com/office/drawing/2014/main" id="{3F5EBF9D-2A2F-45B9-8521-D9B5ECBDE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24" name="Graphic 23" descr="Car outline">
            <a:extLst>
              <a:ext uri="{FF2B5EF4-FFF2-40B4-BE49-F238E27FC236}">
                <a16:creationId xmlns:a16="http://schemas.microsoft.com/office/drawing/2014/main" id="{7A22BE84-D8B8-4924-9193-095941C1C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11A8-4559-47D1-9598-D6CD5BC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4146-C29B-45E6-92D6-BB1F4A4E1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Sell all lowest 10 performing makes/models replace with highest 10 performing makes/models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</a:rPr>
              <a:t>*Assumption: Calculations include that new cars would be rented at the same rate as the current average for other top 10 cars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This strategy shows an annual profit increase of $250,000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E69A64-997B-4F56-AF3D-7C7F96729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827432"/>
              </p:ext>
            </p:extLst>
          </p:nvPr>
        </p:nvGraphicFramePr>
        <p:xfrm>
          <a:off x="6172202" y="1825625"/>
          <a:ext cx="5181598" cy="403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B89921-0B2B-43B5-9A54-833CAB15DFD1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3CB5FFF4-B229-411C-A46E-6AF3EE9B7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8" name="Graphic 7" descr="Car outline">
            <a:extLst>
              <a:ext uri="{FF2B5EF4-FFF2-40B4-BE49-F238E27FC236}">
                <a16:creationId xmlns:a16="http://schemas.microsoft.com/office/drawing/2014/main" id="{E0DA09C3-2A82-46BB-A6C8-128CE8977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EC68F91C-9E0F-485B-80A3-E3FDA6D36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0C66-2F09-468A-86F1-276DA011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5D0CA7-D482-4C82-82C3-0F24F9AFD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75113"/>
              </p:ext>
            </p:extLst>
          </p:nvPr>
        </p:nvGraphicFramePr>
        <p:xfrm>
          <a:off x="381000" y="1904999"/>
          <a:ext cx="5486400" cy="3668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9E6212A-D2C4-49A2-9591-54E23E331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375552"/>
              </p:ext>
            </p:extLst>
          </p:nvPr>
        </p:nvGraphicFramePr>
        <p:xfrm>
          <a:off x="5867400" y="1904999"/>
          <a:ext cx="5486400" cy="3668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3CBEE2F-143C-490F-8466-DF853E9CF1F8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onvertible outline">
            <a:extLst>
              <a:ext uri="{FF2B5EF4-FFF2-40B4-BE49-F238E27FC236}">
                <a16:creationId xmlns:a16="http://schemas.microsoft.com/office/drawing/2014/main" id="{5C950F36-0A12-45AE-86D8-CE3389E3E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12" name="Graphic 11" descr="Car outline">
            <a:extLst>
              <a:ext uri="{FF2B5EF4-FFF2-40B4-BE49-F238E27FC236}">
                <a16:creationId xmlns:a16="http://schemas.microsoft.com/office/drawing/2014/main" id="{3BBB3162-7563-4BAC-A678-BC65B1F8C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13" name="Graphic 12" descr="Car outline">
            <a:extLst>
              <a:ext uri="{FF2B5EF4-FFF2-40B4-BE49-F238E27FC236}">
                <a16:creationId xmlns:a16="http://schemas.microsoft.com/office/drawing/2014/main" id="{8C18819C-E5FB-449C-9CE9-6D5F2453E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7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CD73-47EB-43EF-AB65-BC1D5DB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99F1-800F-4E1F-A4E2-32E302074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There were 73 vehicles that had a negative profit in 2018; replace all unprofitable vehicles with top 10 makes/models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*Assumption: Calculations include that new cars would be rented at the same rate as the current average for other top 10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This strategy shows an annual profit increase of $2.7 Million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295FC8-E6BE-4662-9D24-938DE4241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944224"/>
              </p:ext>
            </p:extLst>
          </p:nvPr>
        </p:nvGraphicFramePr>
        <p:xfrm>
          <a:off x="6172202" y="1825625"/>
          <a:ext cx="5181598" cy="4020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914E89-0DB1-4CF0-86F5-37946A953620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024E1AD5-7119-48E7-9897-A49AB0B7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8" name="Graphic 7" descr="Car outline">
            <a:extLst>
              <a:ext uri="{FF2B5EF4-FFF2-40B4-BE49-F238E27FC236}">
                <a16:creationId xmlns:a16="http://schemas.microsoft.com/office/drawing/2014/main" id="{B03FDFE2-6C25-462F-9BD3-9ADA15B5C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85E1816B-7ADF-4E07-8D22-9A9C4820F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A75-15FB-4CB5-A7F6-29CBBEE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7BA4-9703-4F3F-9649-A3924434B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Combination of Strategy 1 (increase daily rate) and Strategy 3 (replace unprofitable vehicles)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*Assumption: Same as Strategies 1 and 3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This strategy shows an annual profit increase of $5.2 Million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35CF45-7F42-4295-895C-73B73AA9A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096033"/>
              </p:ext>
            </p:extLst>
          </p:nvPr>
        </p:nvGraphicFramePr>
        <p:xfrm>
          <a:off x="6172202" y="1825625"/>
          <a:ext cx="5181598" cy="403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E86FD6-B87D-4767-B340-EA38CB2071A7}"/>
              </a:ext>
            </a:extLst>
          </p:cNvPr>
          <p:cNvSpPr/>
          <p:nvPr/>
        </p:nvSpPr>
        <p:spPr>
          <a:xfrm>
            <a:off x="0" y="6243781"/>
            <a:ext cx="12192000" cy="614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0046472B-BF3B-4244-B48C-D1AC1565E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078" y="6179124"/>
            <a:ext cx="708086" cy="678875"/>
          </a:xfrm>
          <a:prstGeom prst="rect">
            <a:avLst/>
          </a:prstGeom>
        </p:spPr>
      </p:pic>
      <p:pic>
        <p:nvPicPr>
          <p:cNvPr id="8" name="Graphic 7" descr="Car outline">
            <a:extLst>
              <a:ext uri="{FF2B5EF4-FFF2-40B4-BE49-F238E27FC236}">
                <a16:creationId xmlns:a16="http://schemas.microsoft.com/office/drawing/2014/main" id="{D17F5F80-E2E9-44CA-8822-D88B6C23B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50" y="6179124"/>
            <a:ext cx="708086" cy="678875"/>
          </a:xfrm>
          <a:prstGeom prst="rect">
            <a:avLst/>
          </a:prstGeom>
        </p:spPr>
      </p:pic>
      <p:pic>
        <p:nvPicPr>
          <p:cNvPr id="9" name="Graphic 8" descr="Car outline">
            <a:extLst>
              <a:ext uri="{FF2B5EF4-FFF2-40B4-BE49-F238E27FC236}">
                <a16:creationId xmlns:a16="http://schemas.microsoft.com/office/drawing/2014/main" id="{576593AD-86A4-4CF7-AE6D-0CD7357A8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3807" y="6179127"/>
            <a:ext cx="708083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3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424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Lariat Rental Car  Business Analysis and Model</vt:lpstr>
      <vt:lpstr>Goals of Presentation</vt:lpstr>
      <vt:lpstr>Current Status - 2018</vt:lpstr>
      <vt:lpstr>Strategy Overview</vt:lpstr>
      <vt:lpstr>Strategy 1</vt:lpstr>
      <vt:lpstr>Strategy 2</vt:lpstr>
      <vt:lpstr>Strategy 2</vt:lpstr>
      <vt:lpstr>Strategy 3</vt:lpstr>
      <vt:lpstr>Strategy 4</vt:lpstr>
      <vt:lpstr>Strategy Comparison</vt:lpstr>
      <vt:lpstr>Recommendations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 Business Analysis and Model</dc:title>
  <dc:creator>Kelley Council</dc:creator>
  <cp:lastModifiedBy>Kelley Council</cp:lastModifiedBy>
  <cp:revision>12</cp:revision>
  <dcterms:created xsi:type="dcterms:W3CDTF">2022-04-28T14:40:11Z</dcterms:created>
  <dcterms:modified xsi:type="dcterms:W3CDTF">2022-04-28T18:26:43Z</dcterms:modified>
</cp:coreProperties>
</file>