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2be03da3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2be03da3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2be03da3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2be03da3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be03da3d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2be03da3d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2be03da3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2be03da3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2be03da3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2be03da3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2b77eef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2b77eef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2b5ab4c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2b5ab4c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2b77eef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2b77eef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2b77eef0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2b77eef0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2be03da3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2be03da3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2be03da3d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2be03da3d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2b77eef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2b77eef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2b77eef0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2b77eef0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2b77eef0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2b77eef0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illow.com/research/data/" TargetMode="External"/><Relationship Id="rId3" Type="http://schemas.openxmlformats.org/officeDocument/2006/relationships/hyperlink" Target="https://www.trulia.com" TargetMode="External"/><Relationship Id="rId7" Type="http://schemas.openxmlformats.org/officeDocument/2006/relationships/hyperlink" Target="https://worldpopulationreview.com/states/cities/arizon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zgeo-data-hub-agic.hub.arcgis.com/datasets/29abc422fd0541f2b3bbe21d1b16c5f6/explore" TargetMode="External"/><Relationship Id="rId5" Type="http://schemas.openxmlformats.org/officeDocument/2006/relationships/hyperlink" Target="https://www.gps-coordinates.net/gps-coordinates-converter" TargetMode="External"/><Relationship Id="rId4" Type="http://schemas.openxmlformats.org/officeDocument/2006/relationships/hyperlink" Target="http://www.supermarketpage.com/state/AZ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Arizona Housing Price Prediction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Kellie Halladay and Paulo Barrera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Neural Network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50 Neurons with Relu Activation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time step consists of 1 feature, HVI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Input: sequence of 12 time steps, Target: Most recent 6 months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 is continuously decreasing so we can refine model to get lower loss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Residuals show patterns and not tightly clustered, variance increases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Bar graph shows the model has a way to go with predictions (dark orange)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000" y="0"/>
            <a:ext cx="3416901" cy="18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00" y="3139600"/>
            <a:ext cx="3602776" cy="20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3475" y="3201574"/>
            <a:ext cx="3549175" cy="194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Refining LSTM</a:t>
            </a:r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neurons to 100 since I have a complex data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dropout to prevent overfitting, training error was significantly lower than validation error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dense layer of 256 neurons to allow LSTM to capture more complex relationships in the sequence data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71525"/>
            <a:ext cx="3909537" cy="21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642" y="2971525"/>
            <a:ext cx="3900333" cy="21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Combined Model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Outputs of CNN and LSTM paths are concatenated to create a combined feature set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Combined features set from both models makes the set robust for prediction tasks involving sequential data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After concatenation the model runs through fully connected “Dense” later with 256 neurons and relu activation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layer can learn non-linear combinations of our features extracted from previous layers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Another “Dense” layer with a single activation unit and linear activation outputs the final prediction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use the ADAM optimizer and the custom metric of “avg_diff_metric” to track the average difference of the predicted and actual home prices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162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pt. 1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311700" y="63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Average Difference: 30404.1621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Lower and mid range values are more accurate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Tells us there may be inaccuracies in predicting higher values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predictions being narrower than the actual around the mode could mean the model is being somewhat conservative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Higher frequency at peak suggests model may be overfitting to a common value</a:t>
            </a:r>
            <a:endParaRPr sz="15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925" y="2427150"/>
            <a:ext cx="4878675" cy="266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64275"/>
            <a:ext cx="4116376" cy="270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pt.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311700" y="1199625"/>
            <a:ext cx="8520600" cy="3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Spread in residuals as val increases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tells us the model is less accurate for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predictions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improve accuracy further we could add new data: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Distance to golf course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Change cities to zip codes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Are there HOA dues (boolean)?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House type (Single-Family Home, Condo, Townhouse, Multi Family home, Co-op)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Biggest addition would be adding house price for every time step we have in the temporal data (monthly)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was not possible with the limited data we had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could turn this into a tool to predict the direction of price movements (up or down) for houses by using binary classification of trends rather than prices</a:t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900" y="56400"/>
            <a:ext cx="4282800" cy="238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and Temporal Data Sources</a:t>
            </a:r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House listings scraped from </a:t>
            </a:r>
            <a:r>
              <a:rPr lang="en" sz="17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https://www.trulia.com</a:t>
            </a:r>
            <a:r>
              <a:rPr lang="en" sz="1700"/>
              <a:t> from July 2023 to April 2024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Arizona supermarket locations scraped from </a:t>
            </a:r>
            <a:r>
              <a:rPr lang="en" sz="17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http://www.supermarketpage.com/state/AZ/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Coordinates obtained from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https://www.gps-coordinates.net/gps-coordinates-converter</a:t>
            </a:r>
            <a:r>
              <a:rPr lang="en" sz="1300">
                <a:solidFill>
                  <a:schemeClr val="dk1"/>
                </a:solidFill>
              </a:rPr>
              <a:t> h</a:t>
            </a:r>
            <a:endParaRPr sz="13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Arizona school locations dataset found from </a:t>
            </a:r>
            <a:r>
              <a:rPr lang="en" sz="17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https://azgeo-data-hub-agic.hub.arcgis.com/datasets/29abc422fd0541f2b3bbe21d1b16c5f6/explore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Arizona population dataset obtained from </a:t>
            </a:r>
            <a:r>
              <a:rPr lang="en" sz="170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https://worldpopulationreview.com/states/cities/arizona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Zillow Home Value Index found from </a:t>
            </a:r>
            <a:r>
              <a:rPr lang="en" sz="1700" u="sng">
                <a:solidFill>
                  <a:schemeClr val="hlink"/>
                </a:solidFill>
                <a:hlinkClick r:id="rId8"/>
              </a:rPr>
              <a:t>https://www.zillow.com/research/data/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Housing Market is a big topic of discussion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Rising prices; Inability to afford homes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Housing price trends have been researched for years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predict housing costs based on the relevant factors?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location, size, number of beds/baths, garage, age of the house, distance to a school/grocery store, population, home value index, and date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predict future housing costs?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 time series data to find patterns in housing costs over the years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Spatial Data - Exploratory Analysis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Computed minimum distances between each Trulia listing and a school/store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Merged Arizona population dataset with Trulia data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outliers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dataset (i.e.,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prices over $10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million, more than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10K square feet)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Examined variable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150" y="1847850"/>
            <a:ext cx="6042150" cy="30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Spatial Data - Exploratory Analysis</a:t>
            </a:r>
            <a:endParaRPr sz="220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Computed correlation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beds_num and baths_num values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floor space range/median for each 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populated beds_num and baths_num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 missing beds_num and baths_num values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based on floorspace value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baseline models on dataset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Model: had extreme high mean-square-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error value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Forest Regressor: had slightly better but still very high mean-square-error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 more complex model to incorporate the time series element</a:t>
            </a:r>
            <a:endParaRPr sz="14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7225" y="161925"/>
            <a:ext cx="3741050" cy="34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Temporal Data - Exploratory Analysis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13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Value Index vs Date for Cities in Arizona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spans Beginning of 2000 to March of 2024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100" y="1836422"/>
            <a:ext cx="6677825" cy="306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Data - Exploratory Analysis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HVI’s missing from certain cities in early 2000’s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 data points with less than 290 entries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Melted original data set to have 3 columns, RegionName, HVI and Date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775" y="2289700"/>
            <a:ext cx="2390450" cy="26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 Methodology (Data)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982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Struggled to combine separate predictions from models (CNN and LSTM)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was to combine data sets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spatial data for each time and HVI record from 2018 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months since start as a continuous time variable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Inner join on Spatial.[city] = Temporal.[RegionName]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63" y="2757075"/>
            <a:ext cx="8600674" cy="1811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229650" y="555600"/>
            <a:ext cx="2890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105825" y="1389600"/>
            <a:ext cx="3014100" cy="3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One 1D Convolutional Layer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Takes a matrix as input, convolves and transforms data into a single dimension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Additional layers to pool and flatten model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One Hidden Fully Connected Layer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One Fully Connected Output Layer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Mean-Square-Error: $78 trillion +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Loss function plateaus: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Potential underfitting</a:t>
            </a:r>
            <a:endParaRPr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Weights become stagnant across epochs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Potential vanishing gradient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875" y="247650"/>
            <a:ext cx="5809200" cy="208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2875" y="2502075"/>
            <a:ext cx="5809199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Refining CNN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9524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Tested various hyperparameters for Adam optimizer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Optimal: Learning rate - 0.0005, beta_1 - 0.99, beta_2 - 0.9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Tried adding more hidden layers with multiple different neuron counts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Optimal: # of layers added - 10, # of neurons - 50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different activation functions with varying parameters</a:t>
            </a:r>
            <a:endParaRPr sz="1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Optimal: function - Leaky ReLU, slope - 0.1</a:t>
            </a:r>
            <a:endParaRPr sz="12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 mean-square-error value: about $15 trillion</a:t>
            </a:r>
            <a:endParaRPr sz="1600"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5" y="2762250"/>
            <a:ext cx="65055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Microsoft Office PowerPoint</Application>
  <PresentationFormat>On-screen Show (16:9)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Arizona Housing Price Prediction</vt:lpstr>
      <vt:lpstr>Problem</vt:lpstr>
      <vt:lpstr>Spatial Data - Exploratory Analysis</vt:lpstr>
      <vt:lpstr>Spatial Data - Exploratory Analysis</vt:lpstr>
      <vt:lpstr>Temporal Data - Exploratory Analysis</vt:lpstr>
      <vt:lpstr>Temporal Data - Exploratory Analysis</vt:lpstr>
      <vt:lpstr>Combination Methodology (Data)</vt:lpstr>
      <vt:lpstr>Convolutional Neural Network</vt:lpstr>
      <vt:lpstr>Refining CNN</vt:lpstr>
      <vt:lpstr>LSTM Neural Network</vt:lpstr>
      <vt:lpstr>Refining LSTM</vt:lpstr>
      <vt:lpstr>Combined Model</vt:lpstr>
      <vt:lpstr>Conclusion pt. 1</vt:lpstr>
      <vt:lpstr>Conclusion pt. 2 </vt:lpstr>
      <vt:lpstr>Spatial and Temporal Data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Kellie Halladay</dc:creator>
  <cp:lastModifiedBy>Kellie Halladay</cp:lastModifiedBy>
  <cp:revision>1</cp:revision>
  <dcterms:modified xsi:type="dcterms:W3CDTF">2024-06-02T21:30:11Z</dcterms:modified>
</cp:coreProperties>
</file>