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Layouts/slideLayout2.xml" ContentType="application/vnd.openxmlformats-officedocument.presentationml.slideLayout+xml"/>
  <Override PartName="/ppt/theme/theme2.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slideLayouts/slideLayout3.xml" ContentType="application/vnd.openxmlformats-officedocument.presentationml.slideLayout+xml"/>
  <Override PartName="/ppt/theme/theme3.xml" ContentType="application/vnd.openxmlformats-officedocument.them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7"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32" d="100"/>
          <a:sy n="32" d="100"/>
        </p:scale>
        <p:origin x="-184" y="1712"/>
      </p:cViewPr>
      <p:guideLst>
        <p:guide orient="horz" pos="3318"/>
        <p:guide orient="horz" pos="288"/>
        <p:guide orient="horz" pos="20160"/>
        <p:guide orient="horz"/>
        <p:guide pos="20741"/>
        <p:guide pos="27069"/>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interSettings" Target="printerSettings/printerSettings1.bin"/><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2/15/19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2/15/19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Box 30"/>
          <p:cNvSpPr txBox="1"/>
          <p:nvPr userDrawn="1"/>
        </p:nvSpPr>
        <p:spPr>
          <a:xfrm>
            <a:off x="14272591" y="9899374"/>
            <a:ext cx="4134679" cy="477054"/>
          </a:xfrm>
          <a:prstGeom prst="rect">
            <a:avLst/>
          </a:prstGeom>
          <a:noFill/>
        </p:spPr>
        <p:txBody>
          <a:bodyPr wrap="square" rtlCol="0">
            <a:spAutoFit/>
          </a:bodyPr>
          <a:lstStyle/>
          <a:p>
            <a:endParaRPr lang="en-US" sz="2500" dirty="0">
              <a:solidFill>
                <a:schemeClr val="accent5">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7.bin"/><Relationship Id="rId16" Type="http://schemas.openxmlformats.org/officeDocument/2006/relationships/image" Target="../media/image1.wmf"/><Relationship Id="rId17" Type="http://schemas.openxmlformats.org/officeDocument/2006/relationships/oleObject" Target="../embeddings/oleObject8.bin"/><Relationship Id="rId18"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6.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11.bin"/><Relationship Id="rId16" Type="http://schemas.openxmlformats.org/officeDocument/2006/relationships/image" Target="../media/image1.wmf"/><Relationship Id="rId17" Type="http://schemas.openxmlformats.org/officeDocument/2006/relationships/oleObject" Target="../embeddings/oleObject12.bin"/><Relationship Id="rId18" Type="http://schemas.openxmlformats.org/officeDocument/2006/relationships/image" Target="../media/image2.wmf"/><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oleObject" Target="../embeddings/oleObject9.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10.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Rectangle 67"/>
          <p:cNvSpPr/>
          <p:nvPr userDrawn="1"/>
        </p:nvSpPr>
        <p:spPr>
          <a:xfrm rot="10800000">
            <a:off x="0"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userDrawn="1"/>
        </p:nvSpPr>
        <p:spPr>
          <a:xfrm>
            <a:off x="446073" y="5475145"/>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5475142"/>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5475143"/>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5475144"/>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6"/>
          <p:cNvSpPr>
            <a:spLocks noChangeArrowheads="1"/>
          </p:cNvSpPr>
          <p:nvPr/>
        </p:nvSpPr>
        <p:spPr bwMode="auto">
          <a:xfrm>
            <a:off x="0" y="0"/>
            <a:ext cx="43891200" cy="4800600"/>
          </a:xfrm>
          <a:prstGeom prst="rect">
            <a:avLst/>
          </a:prstGeom>
          <a:noFill/>
          <a:ln w="9525">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90910"/>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37"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38"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39"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40"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6" name="Rectangle 5"/>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userDrawn="1"/>
        </p:nvSpPr>
        <p:spPr>
          <a:xfrm>
            <a:off x="44487207" y="31252910"/>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400050">
              <a:lnSpc>
                <a:spcPts val="2600"/>
              </a:lnSpc>
            </a:pPr>
            <a:r>
              <a:rPr lang="en-US" sz="2400" baseline="0" dirty="0" smtClean="0">
                <a:solidFill>
                  <a:schemeClr val="bg1"/>
                </a:solidFill>
              </a:rPr>
              <a:t>	Berkeley CA </a:t>
            </a:r>
            <a:r>
              <a:rPr lang="en-US" sz="2000" baseline="0" dirty="0" smtClean="0">
                <a:solidFill>
                  <a:schemeClr val="bg1"/>
                </a:solidFill>
              </a:rPr>
              <a:t>94710</a:t>
            </a:r>
            <a:endParaRPr lang="en-US" sz="2400" baseline="0" dirty="0" smtClean="0">
              <a:solidFill>
                <a:schemeClr val="bg1"/>
              </a:solidFill>
            </a:endParaRPr>
          </a:p>
          <a:p>
            <a:pPr marL="400050" indent="-400050">
              <a:lnSpc>
                <a:spcPts val="2600"/>
              </a:lnSpc>
            </a:pPr>
            <a:r>
              <a:rPr lang="en-US" sz="2400" b="1" baseline="0" dirty="0" smtClean="0">
                <a:solidFill>
                  <a:srgbClr val="FFFF00"/>
                </a:solidFill>
              </a:rPr>
              <a:t>	posterpresenter@gmail.com</a:t>
            </a:r>
            <a:endParaRPr lang="en-US" sz="28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ectangle 39"/>
          <p:cNvSpPr/>
          <p:nvPr userDrawn="1"/>
        </p:nvSpPr>
        <p:spPr>
          <a:xfrm rot="10800000">
            <a:off x="-6419"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484177" y="32306273"/>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61"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62"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63"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64"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9" name="Rectangle 38"/>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29382628" y="5392017"/>
            <a:ext cx="13577436" cy="26757874"/>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56882" y="5370818"/>
            <a:ext cx="13577436" cy="267790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931136" y="5413216"/>
            <a:ext cx="13577436"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userDrawn="1"/>
        </p:nvSpPr>
        <p:spPr>
          <a:xfrm>
            <a:off x="44483668" y="31169782"/>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400050">
              <a:lnSpc>
                <a:spcPts val="2600"/>
              </a:lnSpc>
            </a:pPr>
            <a:r>
              <a:rPr lang="en-US" sz="2400" baseline="0" dirty="0" smtClean="0">
                <a:solidFill>
                  <a:schemeClr val="bg1"/>
                </a:solidFill>
              </a:rPr>
              <a:t>	Berkeley CA </a:t>
            </a:r>
            <a:r>
              <a:rPr lang="en-US" sz="2000" baseline="0" dirty="0" smtClean="0">
                <a:solidFill>
                  <a:schemeClr val="bg1"/>
                </a:solidFill>
              </a:rPr>
              <a:t>94710</a:t>
            </a:r>
            <a:endParaRPr lang="en-US" sz="2400" baseline="0" dirty="0" smtClean="0">
              <a:solidFill>
                <a:schemeClr val="bg1"/>
              </a:solidFill>
            </a:endParaRPr>
          </a:p>
          <a:p>
            <a:pPr marL="400050" indent="-400050">
              <a:lnSpc>
                <a:spcPts val="2600"/>
              </a:lnSpc>
            </a:pPr>
            <a:r>
              <a:rPr lang="en-US" sz="2400" b="1" baseline="0" dirty="0" smtClean="0">
                <a:solidFill>
                  <a:srgbClr val="FFFF00"/>
                </a:solidFill>
              </a:rPr>
              <a:t>	posterpresenter@gmail.com</a:t>
            </a:r>
            <a:endParaRPr lang="en-US" sz="28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8"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85"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86"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87"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88"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7" name="Rectangle 36"/>
          <p:cNvSpPr/>
          <p:nvPr userDrawn="1"/>
        </p:nvSpPr>
        <p:spPr>
          <a:xfrm rot="10800000">
            <a:off x="-6419"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userDrawn="1"/>
        </p:nvSpPr>
        <p:spPr>
          <a:xfrm>
            <a:off x="44487207" y="31298534"/>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400050">
              <a:lnSpc>
                <a:spcPts val="2600"/>
              </a:lnSpc>
            </a:pPr>
            <a:r>
              <a:rPr lang="en-US" sz="2400" baseline="0" dirty="0" smtClean="0">
                <a:solidFill>
                  <a:schemeClr val="bg1"/>
                </a:solidFill>
              </a:rPr>
              <a:t>	Berkeley CA </a:t>
            </a:r>
            <a:r>
              <a:rPr lang="en-US" sz="2000" baseline="0" dirty="0" smtClean="0">
                <a:solidFill>
                  <a:schemeClr val="bg1"/>
                </a:solidFill>
              </a:rPr>
              <a:t>94710</a:t>
            </a:r>
            <a:endParaRPr lang="en-US" sz="2400" baseline="0" dirty="0" smtClean="0">
              <a:solidFill>
                <a:schemeClr val="bg1"/>
              </a:solidFill>
            </a:endParaRPr>
          </a:p>
          <a:p>
            <a:pPr marL="400050" indent="-400050">
              <a:lnSpc>
                <a:spcPts val="2600"/>
              </a:lnSpc>
            </a:pPr>
            <a:r>
              <a:rPr lang="en-US" sz="2400" b="1" baseline="0" dirty="0" smtClean="0">
                <a:solidFill>
                  <a:srgbClr val="FFFF00"/>
                </a:solidFill>
              </a:rPr>
              <a:t>	posterpresenter@gmail.com</a:t>
            </a:r>
            <a:endParaRPr lang="en-US" sz="2800" b="1" dirty="0">
              <a:solidFill>
                <a:srgbClr val="FFFF00"/>
              </a:solidFill>
            </a:endParaRPr>
          </a:p>
        </p:txBody>
      </p:sp>
      <p:sp>
        <p:nvSpPr>
          <p:cNvPr id="40" name="Text Box 14"/>
          <p:cNvSpPr txBox="1">
            <a:spLocks noChangeArrowheads="1"/>
          </p:cNvSpPr>
          <p:nvPr userDrawn="1"/>
        </p:nvSpPr>
        <p:spPr bwMode="auto">
          <a:xfrm>
            <a:off x="1484177" y="32306273"/>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jpg"/><Relationship Id="rId4" Type="http://schemas.openxmlformats.org/officeDocument/2006/relationships/image" Target="../media/image13.jp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9674" y="6378481"/>
            <a:ext cx="10056813" cy="846363"/>
          </a:xfrm>
        </p:spPr>
        <p:txBody>
          <a:bodyPr/>
          <a:lstStyle/>
          <a:p>
            <a:r>
              <a:rPr lang="en-US" dirty="0" smtClean="0"/>
              <a:t>RLAs in general</a:t>
            </a:r>
            <a:endParaRPr lang="en-US" dirty="0"/>
          </a:p>
        </p:txBody>
      </p:sp>
      <p:sp>
        <p:nvSpPr>
          <p:cNvPr id="3" name="Text Placeholder 2"/>
          <p:cNvSpPr>
            <a:spLocks noGrp="1"/>
          </p:cNvSpPr>
          <p:nvPr>
            <p:ph type="body" sz="quarter" idx="11"/>
          </p:nvPr>
        </p:nvSpPr>
        <p:spPr/>
        <p:txBody>
          <a:bodyPr/>
          <a:lstStyle/>
          <a:p>
            <a:r>
              <a:rPr lang="en-US" dirty="0" smtClean="0"/>
              <a:t>Risk-Limiting Audits</a:t>
            </a:r>
            <a:endParaRPr lang="en-US" dirty="0"/>
          </a:p>
        </p:txBody>
      </p:sp>
      <p:sp>
        <p:nvSpPr>
          <p:cNvPr id="4" name="Text Placeholder 3"/>
          <p:cNvSpPr>
            <a:spLocks noGrp="1"/>
          </p:cNvSpPr>
          <p:nvPr>
            <p:ph type="body" sz="quarter" idx="20"/>
          </p:nvPr>
        </p:nvSpPr>
        <p:spPr/>
        <p:txBody>
          <a:bodyPr/>
          <a:lstStyle/>
          <a:p>
            <a:r>
              <a:rPr lang="en-US" dirty="0" smtClean="0"/>
              <a:t>SUITE</a:t>
            </a:r>
            <a:endParaRPr lang="en-US" dirty="0"/>
          </a:p>
        </p:txBody>
      </p:sp>
      <p:sp>
        <p:nvSpPr>
          <p:cNvPr id="5" name="Text Placeholder 4"/>
          <p:cNvSpPr>
            <a:spLocks noGrp="1"/>
          </p:cNvSpPr>
          <p:nvPr>
            <p:ph type="body" sz="quarter" idx="21"/>
          </p:nvPr>
        </p:nvSpPr>
        <p:spPr>
          <a:xfrm>
            <a:off x="11460161" y="6378481"/>
            <a:ext cx="10048874" cy="2231358"/>
          </a:xfrm>
        </p:spPr>
        <p:txBody>
          <a:bodyPr/>
          <a:lstStyle/>
          <a:p>
            <a:pPr marL="342900" indent="-342900">
              <a:buFont typeface="Arial"/>
              <a:buChar char="•"/>
            </a:pPr>
            <a:r>
              <a:rPr lang="en-US" dirty="0" err="1" smtClean="0"/>
              <a:t>Jupyter</a:t>
            </a:r>
            <a:r>
              <a:rPr lang="en-US" dirty="0" smtClean="0"/>
              <a:t> notebook tool implementing x y and z</a:t>
            </a:r>
            <a:r>
              <a:rPr lang="mr-IN" dirty="0" smtClean="0"/>
              <a:t>…</a:t>
            </a:r>
            <a:endParaRPr lang="en-US" dirty="0" smtClean="0"/>
          </a:p>
          <a:p>
            <a:pPr marL="342900" indent="-342900">
              <a:buFont typeface="Arial"/>
              <a:buChar char="•"/>
            </a:pPr>
            <a:r>
              <a:rPr lang="en-US" dirty="0" err="1" smtClean="0"/>
              <a:t>Jupyter</a:t>
            </a:r>
            <a:r>
              <a:rPr lang="en-US" dirty="0" smtClean="0"/>
              <a:t> logo</a:t>
            </a:r>
          </a:p>
          <a:p>
            <a:pPr marL="342900" indent="-342900">
              <a:buFont typeface="Arial"/>
              <a:buChar char="•"/>
            </a:pPr>
            <a:r>
              <a:rPr lang="en-US" dirty="0" smtClean="0"/>
              <a:t>Photo presenting the notebook at Kalamazoo</a:t>
            </a:r>
          </a:p>
          <a:p>
            <a:pPr marL="342900" indent="-342900">
              <a:buFont typeface="Arial"/>
              <a:buChar char="•"/>
            </a:pPr>
            <a:endParaRPr lang="en-US" dirty="0"/>
          </a:p>
        </p:txBody>
      </p:sp>
      <p:sp>
        <p:nvSpPr>
          <p:cNvPr id="6" name="Text Placeholder 5"/>
          <p:cNvSpPr>
            <a:spLocks noGrp="1"/>
          </p:cNvSpPr>
          <p:nvPr>
            <p:ph type="body" sz="quarter" idx="22"/>
          </p:nvPr>
        </p:nvSpPr>
        <p:spPr/>
        <p:txBody>
          <a:bodyPr/>
          <a:lstStyle/>
          <a:p>
            <a:r>
              <a:rPr lang="en-US" dirty="0" smtClean="0"/>
              <a:t>The SUITE Tool</a:t>
            </a:r>
            <a:endParaRPr lang="en-US" dirty="0"/>
          </a:p>
        </p:txBody>
      </p:sp>
      <p:sp>
        <p:nvSpPr>
          <p:cNvPr id="7" name="Text Placeholder 6"/>
          <p:cNvSpPr>
            <a:spLocks noGrp="1"/>
          </p:cNvSpPr>
          <p:nvPr>
            <p:ph type="body" sz="quarter" idx="23"/>
          </p:nvPr>
        </p:nvSpPr>
        <p:spPr>
          <a:xfrm>
            <a:off x="22385343" y="6378481"/>
            <a:ext cx="10048874" cy="3539408"/>
          </a:xfrm>
        </p:spPr>
        <p:txBody>
          <a:bodyPr/>
          <a:lstStyle/>
          <a:p>
            <a:pPr marL="342900" indent="-342900">
              <a:buFont typeface="Arial"/>
              <a:buChar char="•"/>
            </a:pPr>
            <a:r>
              <a:rPr lang="en-US" dirty="0" smtClean="0"/>
              <a:t>Creating the sampling frame </a:t>
            </a:r>
            <a:r>
              <a:rPr lang="mr-IN" dirty="0" smtClean="0"/>
              <a:t>–</a:t>
            </a:r>
            <a:r>
              <a:rPr lang="en-US" dirty="0" smtClean="0"/>
              <a:t> ballot manifest image</a:t>
            </a:r>
          </a:p>
          <a:p>
            <a:pPr marL="342900" indent="-342900">
              <a:buFont typeface="Arial"/>
              <a:buChar char="•"/>
            </a:pPr>
            <a:r>
              <a:rPr lang="en-US" dirty="0" smtClean="0"/>
              <a:t>Locating ballots </a:t>
            </a:r>
            <a:r>
              <a:rPr lang="mr-IN" dirty="0" smtClean="0"/>
              <a:t>–</a:t>
            </a:r>
            <a:r>
              <a:rPr lang="en-US" dirty="0" smtClean="0"/>
              <a:t> ballot stack image</a:t>
            </a:r>
          </a:p>
          <a:p>
            <a:pPr marL="342900" indent="-342900">
              <a:buFont typeface="Arial"/>
              <a:buChar char="•"/>
            </a:pPr>
            <a:r>
              <a:rPr lang="en-US" dirty="0" smtClean="0"/>
              <a:t>CVRs are difficult to work with. The file format is ugly, ballot handling needs to be extra careful.</a:t>
            </a:r>
          </a:p>
          <a:p>
            <a:pPr marL="342900" indent="-342900">
              <a:buFont typeface="Arial"/>
              <a:buChar char="•"/>
            </a:pPr>
            <a:r>
              <a:rPr lang="en-US" dirty="0" smtClean="0"/>
              <a:t>State election rules </a:t>
            </a:r>
            <a:r>
              <a:rPr lang="mr-IN" dirty="0" smtClean="0"/>
              <a:t>–</a:t>
            </a:r>
            <a:r>
              <a:rPr lang="en-US" dirty="0" smtClean="0"/>
              <a:t> certain ballot bags couldn’t be opened. Censoring</a:t>
            </a:r>
          </a:p>
          <a:p>
            <a:pPr marL="342900" indent="-342900">
              <a:buFont typeface="Arial"/>
              <a:buChar char="•"/>
            </a:pPr>
            <a:endParaRPr lang="en-US" dirty="0" smtClean="0"/>
          </a:p>
          <a:p>
            <a:endParaRPr lang="en-US" dirty="0"/>
          </a:p>
        </p:txBody>
      </p:sp>
      <p:sp>
        <p:nvSpPr>
          <p:cNvPr id="8" name="Text Placeholder 7"/>
          <p:cNvSpPr>
            <a:spLocks noGrp="1"/>
          </p:cNvSpPr>
          <p:nvPr>
            <p:ph type="body" sz="quarter" idx="24"/>
          </p:nvPr>
        </p:nvSpPr>
        <p:spPr/>
        <p:txBody>
          <a:bodyPr/>
          <a:lstStyle/>
          <a:p>
            <a:r>
              <a:rPr lang="en-US" dirty="0" smtClean="0"/>
              <a:t>Challenges</a:t>
            </a:r>
            <a:endParaRPr lang="en-US" dirty="0"/>
          </a:p>
        </p:txBody>
      </p:sp>
      <p:sp>
        <p:nvSpPr>
          <p:cNvPr id="9" name="Text Placeholder 8"/>
          <p:cNvSpPr>
            <a:spLocks noGrp="1"/>
          </p:cNvSpPr>
          <p:nvPr>
            <p:ph type="body" sz="quarter" idx="25"/>
          </p:nvPr>
        </p:nvSpPr>
        <p:spPr/>
        <p:txBody>
          <a:bodyPr/>
          <a:lstStyle/>
          <a:p>
            <a:r>
              <a:rPr lang="en-US" dirty="0" smtClean="0"/>
              <a:t>Communication</a:t>
            </a:r>
            <a:endParaRPr lang="en-US" dirty="0"/>
          </a:p>
        </p:txBody>
      </p:sp>
      <p:sp>
        <p:nvSpPr>
          <p:cNvPr id="10" name="Text Placeholder 9"/>
          <p:cNvSpPr>
            <a:spLocks noGrp="1"/>
          </p:cNvSpPr>
          <p:nvPr>
            <p:ph type="body" sz="quarter" idx="26"/>
          </p:nvPr>
        </p:nvSpPr>
        <p:spPr>
          <a:xfrm>
            <a:off x="33390292" y="6378481"/>
            <a:ext cx="10047018" cy="3077743"/>
          </a:xfrm>
        </p:spPr>
        <p:txBody>
          <a:bodyPr/>
          <a:lstStyle/>
          <a:p>
            <a:r>
              <a:rPr lang="en-US" dirty="0" smtClean="0"/>
              <a:t>Between academics and election officials is difficult but important!</a:t>
            </a:r>
          </a:p>
          <a:p>
            <a:endParaRPr lang="en-US" dirty="0"/>
          </a:p>
          <a:p>
            <a:r>
              <a:rPr lang="en-US" dirty="0" smtClean="0"/>
              <a:t>They need confidence that they can do RLAs. </a:t>
            </a:r>
          </a:p>
          <a:p>
            <a:endParaRPr lang="en-US" dirty="0"/>
          </a:p>
          <a:p>
            <a:r>
              <a:rPr lang="en-US" dirty="0" smtClean="0"/>
              <a:t>Academics need to understand the constraints they work under and the difficulties they face so new methods can be more usable.</a:t>
            </a:r>
          </a:p>
        </p:txBody>
      </p:sp>
      <p:sp>
        <p:nvSpPr>
          <p:cNvPr id="13" name="Text Placeholder 12"/>
          <p:cNvSpPr>
            <a:spLocks noGrp="1"/>
          </p:cNvSpPr>
          <p:nvPr>
            <p:ph type="body" sz="quarter" idx="29"/>
          </p:nvPr>
        </p:nvSpPr>
        <p:spPr/>
        <p:txBody>
          <a:bodyPr/>
          <a:lstStyle/>
          <a:p>
            <a:endParaRPr lang="en-US" dirty="0"/>
          </a:p>
        </p:txBody>
      </p:sp>
      <p:sp>
        <p:nvSpPr>
          <p:cNvPr id="14" name="Text Placeholder 13"/>
          <p:cNvSpPr>
            <a:spLocks noGrp="1"/>
          </p:cNvSpPr>
          <p:nvPr>
            <p:ph type="body" sz="quarter" idx="30"/>
          </p:nvPr>
        </p:nvSpPr>
        <p:spPr>
          <a:xfrm>
            <a:off x="33390292" y="26433446"/>
            <a:ext cx="10052050" cy="2000525"/>
          </a:xfrm>
        </p:spPr>
        <p:txBody>
          <a:bodyPr/>
          <a:lstStyle/>
          <a:p>
            <a:r>
              <a:rPr lang="en-US" dirty="0" smtClean="0">
                <a:solidFill>
                  <a:schemeClr val="tx1"/>
                </a:solidFill>
              </a:rPr>
              <a:t>I’d like to thank Philip Stark, Mark Lindeman, Neal </a:t>
            </a:r>
            <a:r>
              <a:rPr lang="en-US" dirty="0" err="1" smtClean="0">
                <a:solidFill>
                  <a:schemeClr val="tx1"/>
                </a:solidFill>
              </a:rPr>
              <a:t>McBurnett</a:t>
            </a:r>
            <a:r>
              <a:rPr lang="en-US" dirty="0" smtClean="0">
                <a:solidFill>
                  <a:schemeClr val="tx1"/>
                </a:solidFill>
              </a:rPr>
              <a:t>, and the </a:t>
            </a:r>
            <a:r>
              <a:rPr lang="en-US" dirty="0" err="1" smtClean="0">
                <a:solidFill>
                  <a:schemeClr val="tx1"/>
                </a:solidFill>
              </a:rPr>
              <a:t>ElectionAuditWare</a:t>
            </a:r>
            <a:r>
              <a:rPr lang="en-US" dirty="0" smtClean="0">
                <a:solidFill>
                  <a:schemeClr val="tx1"/>
                </a:solidFill>
              </a:rPr>
              <a:t> group for helpful suggestions on the math and SUITE tool, and the city clerks and state election officials in Michigan for inviting me to their pilots.</a:t>
            </a:r>
            <a:endParaRPr lang="en-US" dirty="0">
              <a:solidFill>
                <a:schemeClr val="tx1"/>
              </a:solidFill>
            </a:endParaRPr>
          </a:p>
        </p:txBody>
      </p:sp>
      <p:sp>
        <p:nvSpPr>
          <p:cNvPr id="15" name="Text Placeholder 14"/>
          <p:cNvSpPr>
            <a:spLocks noGrp="1"/>
          </p:cNvSpPr>
          <p:nvPr>
            <p:ph type="body" sz="quarter" idx="96"/>
          </p:nvPr>
        </p:nvSpPr>
        <p:spPr>
          <a:xfrm>
            <a:off x="459674" y="14951552"/>
            <a:ext cx="10056813" cy="1769693"/>
          </a:xfrm>
        </p:spPr>
        <p:txBody>
          <a:bodyPr/>
          <a:lstStyle/>
          <a:p>
            <a:r>
              <a:rPr lang="en-US" dirty="0" smtClean="0"/>
              <a:t>SUITE is a general framework for RLAs of stratified samples of ballots</a:t>
            </a:r>
          </a:p>
          <a:p>
            <a:endParaRPr lang="en-US" dirty="0"/>
          </a:p>
          <a:p>
            <a:endParaRPr lang="en-US" dirty="0"/>
          </a:p>
        </p:txBody>
      </p:sp>
      <p:sp>
        <p:nvSpPr>
          <p:cNvPr id="17" name="Text Placeholder 16"/>
          <p:cNvSpPr>
            <a:spLocks noGrp="1"/>
          </p:cNvSpPr>
          <p:nvPr>
            <p:ph type="body" sz="quarter" idx="151"/>
          </p:nvPr>
        </p:nvSpPr>
        <p:spPr>
          <a:xfrm>
            <a:off x="5932593" y="3349444"/>
            <a:ext cx="31998968" cy="1280160"/>
          </a:xfrm>
        </p:spPr>
        <p:txBody>
          <a:bodyPr>
            <a:normAutofit fontScale="92500" lnSpcReduction="10000"/>
          </a:bodyPr>
          <a:lstStyle/>
          <a:p>
            <a:r>
              <a:rPr lang="en-US" dirty="0" smtClean="0"/>
              <a:t>Kellie Ottoboni</a:t>
            </a:r>
            <a:endParaRPr lang="en-US" dirty="0"/>
          </a:p>
        </p:txBody>
      </p:sp>
      <p:sp>
        <p:nvSpPr>
          <p:cNvPr id="18" name="Text Placeholder 17"/>
          <p:cNvSpPr>
            <a:spLocks noGrp="1"/>
          </p:cNvSpPr>
          <p:nvPr>
            <p:ph type="body" sz="quarter" idx="153"/>
          </p:nvPr>
        </p:nvSpPr>
        <p:spPr>
          <a:xfrm>
            <a:off x="5932593" y="465813"/>
            <a:ext cx="31998968" cy="2883631"/>
          </a:xfrm>
        </p:spPr>
        <p:txBody>
          <a:bodyPr>
            <a:normAutofit fontScale="92500" lnSpcReduction="20000"/>
          </a:bodyPr>
          <a:lstStyle/>
          <a:p>
            <a:r>
              <a:rPr lang="en-US" dirty="0" smtClean="0"/>
              <a:t>Piloting Risk-Limiting Post-Election Audits in Michigan</a:t>
            </a:r>
            <a:endParaRPr lang="en-US" dirty="0"/>
          </a:p>
        </p:txBody>
      </p:sp>
      <p:pic>
        <p:nvPicPr>
          <p:cNvPr id="21" name="Picture 20" descr="UNADJUSTEDNONRAW_thumb_4846.jpg"/>
          <p:cNvPicPr>
            <a:picLocks noChangeAspect="1"/>
          </p:cNvPicPr>
          <p:nvPr/>
        </p:nvPicPr>
        <p:blipFill rotWithShape="1">
          <a:blip r:embed="rId2">
            <a:extLst>
              <a:ext uri="{28A0092B-C50C-407E-A947-70E740481C1C}">
                <a14:useLocalDpi xmlns:a14="http://schemas.microsoft.com/office/drawing/2010/main" val="0"/>
              </a:ext>
            </a:extLst>
          </a:blip>
          <a:srcRect t="8490"/>
          <a:stretch/>
        </p:blipFill>
        <p:spPr>
          <a:xfrm>
            <a:off x="24380371" y="10514156"/>
            <a:ext cx="6062241" cy="7396713"/>
          </a:xfrm>
          <a:prstGeom prst="rect">
            <a:avLst/>
          </a:prstGeom>
        </p:spPr>
      </p:pic>
      <p:pic>
        <p:nvPicPr>
          <p:cNvPr id="22" name="Picture 21" descr="UNADJUSTEDNONRAW_thumb_4874.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78725" y="9917889"/>
            <a:ext cx="8693231" cy="6519923"/>
          </a:xfrm>
          <a:prstGeom prst="rect">
            <a:avLst/>
          </a:prstGeom>
        </p:spPr>
      </p:pic>
      <p:pic>
        <p:nvPicPr>
          <p:cNvPr id="23" name="Picture 22" descr="UNADJUSTEDNONRAW_thumb_487e.jpg"/>
          <p:cNvPicPr>
            <a:picLocks noChangeAspect="1"/>
          </p:cNvPicPr>
          <p:nvPr/>
        </p:nvPicPr>
        <p:blipFill rotWithShape="1">
          <a:blip r:embed="rId4">
            <a:extLst>
              <a:ext uri="{28A0092B-C50C-407E-A947-70E740481C1C}">
                <a14:useLocalDpi xmlns:a14="http://schemas.microsoft.com/office/drawing/2010/main" val="0"/>
              </a:ext>
            </a:extLst>
          </a:blip>
          <a:srcRect b="25569"/>
          <a:stretch/>
        </p:blipFill>
        <p:spPr>
          <a:xfrm>
            <a:off x="24380371" y="24731696"/>
            <a:ext cx="6101805" cy="6055530"/>
          </a:xfrm>
          <a:prstGeom prst="rect">
            <a:avLst/>
          </a:prstGeom>
        </p:spPr>
      </p:pic>
      <p:pic>
        <p:nvPicPr>
          <p:cNvPr id="19" name="Google Shape;357;p41"/>
          <p:cNvPicPr preferRelativeResize="0"/>
          <p:nvPr/>
        </p:nvPicPr>
        <p:blipFill>
          <a:blip r:embed="rId5">
            <a:alphaModFix/>
          </a:blip>
          <a:stretch>
            <a:fillRect/>
          </a:stretch>
        </p:blipFill>
        <p:spPr>
          <a:xfrm>
            <a:off x="11686361" y="25512495"/>
            <a:ext cx="9514801" cy="1841901"/>
          </a:xfrm>
          <a:prstGeom prst="rect">
            <a:avLst/>
          </a:prstGeom>
          <a:noFill/>
          <a:ln>
            <a:noFill/>
          </a:ln>
        </p:spPr>
      </p:pic>
      <p:sp>
        <p:nvSpPr>
          <p:cNvPr id="24" name="Google Shape;377;p44"/>
          <p:cNvSpPr txBox="1">
            <a:spLocks noGrp="1"/>
          </p:cNvSpPr>
          <p:nvPr>
            <p:ph type="body" idx="4294967295"/>
          </p:nvPr>
        </p:nvSpPr>
        <p:spPr>
          <a:xfrm>
            <a:off x="32744033" y="28433971"/>
            <a:ext cx="8266389"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	kellieotto@berkeley.edu</a:t>
            </a:r>
            <a:endParaRPr sz="2400" dirty="0"/>
          </a:p>
          <a:p>
            <a:pPr marL="0" lvl="0" indent="0" algn="l" rtl="0">
              <a:spcBef>
                <a:spcPts val="1600"/>
              </a:spcBef>
              <a:spcAft>
                <a:spcPts val="0"/>
              </a:spcAft>
              <a:buNone/>
            </a:pPr>
            <a:r>
              <a:rPr lang="en" sz="2400" dirty="0"/>
              <a:t>	www.kellieottoboni.com</a:t>
            </a:r>
            <a:endParaRPr sz="2400" dirty="0"/>
          </a:p>
          <a:p>
            <a:pPr marL="0" lvl="0" indent="0" algn="l" rtl="0">
              <a:spcBef>
                <a:spcPts val="1600"/>
              </a:spcBef>
              <a:spcAft>
                <a:spcPts val="1600"/>
              </a:spcAft>
              <a:buNone/>
            </a:pPr>
            <a:r>
              <a:rPr lang="en" sz="2400" dirty="0"/>
              <a:t>	@kellieotto</a:t>
            </a:r>
            <a:endParaRPr sz="2400" dirty="0"/>
          </a:p>
        </p:txBody>
      </p:sp>
      <p:pic>
        <p:nvPicPr>
          <p:cNvPr id="25" name="Google Shape;378;p44"/>
          <p:cNvPicPr preferRelativeResize="0"/>
          <p:nvPr/>
        </p:nvPicPr>
        <p:blipFill>
          <a:blip r:embed="rId6">
            <a:alphaModFix/>
          </a:blip>
          <a:stretch>
            <a:fillRect/>
          </a:stretch>
        </p:blipFill>
        <p:spPr>
          <a:xfrm>
            <a:off x="36099424" y="28435113"/>
            <a:ext cx="670300" cy="670275"/>
          </a:xfrm>
          <a:prstGeom prst="rect">
            <a:avLst/>
          </a:prstGeom>
          <a:noFill/>
          <a:ln>
            <a:noFill/>
          </a:ln>
        </p:spPr>
      </p:pic>
      <p:pic>
        <p:nvPicPr>
          <p:cNvPr id="26" name="Google Shape;379;p44"/>
          <p:cNvPicPr preferRelativeResize="0"/>
          <p:nvPr/>
        </p:nvPicPr>
        <p:blipFill>
          <a:blip r:embed="rId7">
            <a:alphaModFix/>
          </a:blip>
          <a:stretch>
            <a:fillRect/>
          </a:stretch>
        </p:blipFill>
        <p:spPr>
          <a:xfrm>
            <a:off x="36182470" y="29105390"/>
            <a:ext cx="504225" cy="504225"/>
          </a:xfrm>
          <a:prstGeom prst="rect">
            <a:avLst/>
          </a:prstGeom>
          <a:noFill/>
          <a:ln>
            <a:noFill/>
          </a:ln>
        </p:spPr>
      </p:pic>
      <p:pic>
        <p:nvPicPr>
          <p:cNvPr id="27" name="Google Shape;380;p44"/>
          <p:cNvPicPr preferRelativeResize="0"/>
          <p:nvPr/>
        </p:nvPicPr>
        <p:blipFill>
          <a:blip r:embed="rId8">
            <a:alphaModFix/>
          </a:blip>
          <a:stretch>
            <a:fillRect/>
          </a:stretch>
        </p:blipFill>
        <p:spPr>
          <a:xfrm>
            <a:off x="36216684" y="29776022"/>
            <a:ext cx="504225" cy="504247"/>
          </a:xfrm>
          <a:prstGeom prst="rect">
            <a:avLst/>
          </a:prstGeom>
          <a:noFill/>
          <a:ln>
            <a:noFill/>
          </a:ln>
        </p:spPr>
      </p:pic>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1154</TotalTime>
  <Words>186</Words>
  <Application>Microsoft Macintosh PowerPoint</Application>
  <PresentationFormat>Custom</PresentationFormat>
  <Paragraphs>25</Paragraphs>
  <Slides>1</Slides>
  <Notes>0</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Kellie Ottoboni</cp:lastModifiedBy>
  <cp:revision>62</cp:revision>
  <dcterms:created xsi:type="dcterms:W3CDTF">2012-02-03T19:11:35Z</dcterms:created>
  <dcterms:modified xsi:type="dcterms:W3CDTF">2019-02-16T05:42:49Z</dcterms:modified>
</cp:coreProperties>
</file>