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1" r:id="rId5"/>
    <p:sldId id="262" r:id="rId6"/>
    <p:sldId id="263" r:id="rId7"/>
    <p:sldId id="319" r:id="rId8"/>
    <p:sldId id="320" r:id="rId9"/>
    <p:sldId id="322" r:id="rId10"/>
    <p:sldId id="323" r:id="rId11"/>
    <p:sldId id="324" r:id="rId12"/>
    <p:sldId id="270" r:id="rId13"/>
    <p:sldId id="269" r:id="rId14"/>
    <p:sldId id="264" r:id="rId15"/>
    <p:sldId id="265" r:id="rId16"/>
    <p:sldId id="266" r:id="rId17"/>
    <p:sldId id="267" r:id="rId18"/>
    <p:sldId id="268" r:id="rId19"/>
    <p:sldId id="275" r:id="rId20"/>
    <p:sldId id="273" r:id="rId21"/>
    <p:sldId id="276" r:id="rId22"/>
    <p:sldId id="278" r:id="rId23"/>
    <p:sldId id="279" r:id="rId24"/>
    <p:sldId id="280" r:id="rId25"/>
    <p:sldId id="314" r:id="rId26"/>
    <p:sldId id="281" r:id="rId27"/>
    <p:sldId id="282" r:id="rId28"/>
    <p:sldId id="308" r:id="rId29"/>
    <p:sldId id="309" r:id="rId30"/>
    <p:sldId id="283" r:id="rId31"/>
    <p:sldId id="284" r:id="rId32"/>
    <p:sldId id="313" r:id="rId33"/>
    <p:sldId id="321" r:id="rId34"/>
    <p:sldId id="285" r:id="rId35"/>
    <p:sldId id="272" r:id="rId36"/>
    <p:sldId id="286" r:id="rId37"/>
    <p:sldId id="294" r:id="rId38"/>
    <p:sldId id="295" r:id="rId39"/>
    <p:sldId id="296" r:id="rId40"/>
    <p:sldId id="297" r:id="rId41"/>
    <p:sldId id="298" r:id="rId42"/>
    <p:sldId id="291" r:id="rId43"/>
    <p:sldId id="316" r:id="rId44"/>
    <p:sldId id="317" r:id="rId45"/>
    <p:sldId id="318" r:id="rId46"/>
    <p:sldId id="290" r:id="rId47"/>
    <p:sldId id="301" r:id="rId48"/>
    <p:sldId id="302" r:id="rId49"/>
    <p:sldId id="303" r:id="rId50"/>
    <p:sldId id="304" r:id="rId51"/>
    <p:sldId id="305" r:id="rId52"/>
    <p:sldId id="289" r:id="rId53"/>
    <p:sldId id="299" r:id="rId54"/>
    <p:sldId id="300" r:id="rId55"/>
    <p:sldId id="306" r:id="rId56"/>
    <p:sldId id="292" r:id="rId57"/>
    <p:sldId id="307" r:id="rId58"/>
    <p:sldId id="293" r:id="rId59"/>
    <p:sldId id="312" r:id="rId60"/>
    <p:sldId id="325" r:id="rId61"/>
    <p:sldId id="31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2740948-9D98-42D4-A12A-BC8C7F89121B}">
          <p14:sldIdLst>
            <p14:sldId id="256"/>
            <p14:sldId id="257"/>
            <p14:sldId id="258"/>
            <p14:sldId id="261"/>
            <p14:sldId id="262"/>
            <p14:sldId id="263"/>
            <p14:sldId id="319"/>
            <p14:sldId id="320"/>
            <p14:sldId id="322"/>
            <p14:sldId id="323"/>
            <p14:sldId id="324"/>
            <p14:sldId id="270"/>
            <p14:sldId id="269"/>
          </p14:sldIdLst>
        </p14:section>
        <p14:section name="General rundown" id="{FB31D43A-7A04-4E05-BB72-98C2EE20F81A}">
          <p14:sldIdLst>
            <p14:sldId id="264"/>
            <p14:sldId id="265"/>
            <p14:sldId id="266"/>
            <p14:sldId id="267"/>
            <p14:sldId id="268"/>
            <p14:sldId id="275"/>
          </p14:sldIdLst>
        </p14:section>
        <p14:section name="how it works" id="{8758A11F-1784-46AF-BDD7-6D646110DCC1}">
          <p14:sldIdLst>
            <p14:sldId id="273"/>
            <p14:sldId id="276"/>
            <p14:sldId id="278"/>
            <p14:sldId id="279"/>
            <p14:sldId id="280"/>
            <p14:sldId id="314"/>
            <p14:sldId id="281"/>
            <p14:sldId id="282"/>
            <p14:sldId id="308"/>
            <p14:sldId id="309"/>
            <p14:sldId id="283"/>
            <p14:sldId id="284"/>
            <p14:sldId id="313"/>
            <p14:sldId id="321"/>
            <p14:sldId id="285"/>
          </p14:sldIdLst>
        </p14:section>
        <p14:section name="Optimisation" id="{574051BB-8F4E-499B-AF49-8B5D5F0DF32C}">
          <p14:sldIdLst>
            <p14:sldId id="272"/>
            <p14:sldId id="286"/>
            <p14:sldId id="294"/>
            <p14:sldId id="295"/>
            <p14:sldId id="296"/>
            <p14:sldId id="297"/>
            <p14:sldId id="298"/>
            <p14:sldId id="291"/>
            <p14:sldId id="316"/>
            <p14:sldId id="317"/>
            <p14:sldId id="318"/>
            <p14:sldId id="290"/>
            <p14:sldId id="301"/>
            <p14:sldId id="302"/>
            <p14:sldId id="303"/>
            <p14:sldId id="304"/>
            <p14:sldId id="305"/>
            <p14:sldId id="289"/>
            <p14:sldId id="299"/>
            <p14:sldId id="300"/>
          </p14:sldIdLst>
        </p14:section>
        <p14:section name="Conclusion" id="{B2A076E7-16CE-4C4E-94E7-62AB652741F3}">
          <p14:sldIdLst>
            <p14:sldId id="306"/>
            <p14:sldId id="292"/>
            <p14:sldId id="307"/>
            <p14:sldId id="293"/>
            <p14:sldId id="312"/>
            <p14:sldId id="325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3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6" autoAdjust="0"/>
    <p:restoredTop sz="94660"/>
  </p:normalViewPr>
  <p:slideViewPr>
    <p:cSldViewPr>
      <p:cViewPr>
        <p:scale>
          <a:sx n="57" d="100"/>
          <a:sy n="57" d="100"/>
        </p:scale>
        <p:origin x="627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F43FA-0703-431C-B405-8597F56FEC58}" type="datetimeFigureOut">
              <a:rPr lang="en-SG" smtClean="0"/>
              <a:t>25/6/2019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78A9-EAE2-46C2-A0A3-AC987FD1E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51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74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Pulse Code Modulation (PCM) allows us to get a digital representation of an </a:t>
            </a:r>
            <a:r>
              <a:rPr lang="en-SG" dirty="0" err="1"/>
              <a:t>analog</a:t>
            </a:r>
            <a:r>
              <a:rPr lang="en-SG" dirty="0"/>
              <a:t> signal</a:t>
            </a:r>
          </a:p>
          <a:p>
            <a:r>
              <a:rPr lang="en-SG" dirty="0"/>
              <a:t>It takes samples of the amplitude of the </a:t>
            </a:r>
            <a:r>
              <a:rPr lang="en-SG" dirty="0" err="1"/>
              <a:t>analog</a:t>
            </a:r>
            <a:r>
              <a:rPr lang="en-SG" dirty="0"/>
              <a:t> signal at regular intervals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82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146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741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462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4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51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277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78A9-EAE2-46C2-A0A3-AC987FD1E64E}" type="slidenum">
              <a:rPr lang="en-SG" smtClean="0"/>
              <a:t>61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80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C32B-4677-497D-979E-244F00EC7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1F601-33D0-4C51-9C83-5C4D239B4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6E560-40BB-481E-840D-47594B06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407B-3C4C-4910-BCCD-30D1F83C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9E3F-BB62-46B8-AD4D-9CADEBF1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114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728B-CC9F-4E95-9791-37BCB47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B380-D57D-466B-A46E-E4A21B15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3AD8-9C00-43E9-9406-30988CC6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2FE42-A867-4CCE-908C-8FB02EB7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B2B1-69C5-4E2D-999E-E39A28B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44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A0574-0AF2-4D7D-BE7E-9DF60CB1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65A80-3C8D-4097-8B45-A5764AE15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DB5A-605D-44D0-87C6-40F1F472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25CC-416F-47C8-8368-23B5179A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158C9-35F2-4201-ABAF-6CD0C32C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065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2492-A2E9-4782-8B67-E3CEFE49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E4AC-F272-4BD9-B06F-BEC33151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3A60-B2DA-45A2-A52B-136287F1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D50C-CE7B-42EB-93BB-F3752B0D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F4E1F-68BE-4B6E-BF08-201CD710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774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EC61-4D8D-4AD3-8F1F-9496C30E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E0B6-09ED-4CAD-827F-6A84ADF3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3286-B89B-48D2-9490-F2DC4DDA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8073-4098-4546-9C27-0287DFEE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8EB9F-AD1E-44EC-9FDA-2743D9B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315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D0F1-81B4-4D93-A33A-528BF2ED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47F6E-1583-4029-9567-B551AC36F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4193-AAFE-4847-9926-2BB4D113E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B185-99C2-488C-AD82-8062280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DDC37-B639-44C2-8CD4-BE6014A3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68CC9-9927-4B68-8049-95CB24F4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624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B0CB-E0E3-4310-B24F-5D60FF9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97CE-55C6-48DB-BA07-0444FA38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1E8D9-74EE-4637-A08E-ABFDEB9B5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52A87-4F0E-4AE2-BC8E-25DAF022E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EC375-A8BF-457E-A4F4-F9A7FAB94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2DB-657D-488D-AAE4-FEAE4A86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F7B5E-0C2A-4F64-9585-2CECCAC7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A59EC-89E8-4F5B-BA24-C9015792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58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3872-D0DA-4399-BDA4-D6EF32F8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B6F0-E55A-4398-8C2B-239E5204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DDD07-59D4-40A4-807D-488F7E44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2FF4B-5093-4024-958D-7820E521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57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10B75-9BA3-4E58-933E-3A39B6C1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DA164-E39C-40E9-8D08-81888C68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EAB6-54D0-4EB3-91F5-B8C6F579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93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94D7-3695-4F80-B5A1-3B771444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CE03-6110-4C6E-9921-27817092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5512-7A32-435E-AB58-AD12914A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FB06-ECC9-480A-A437-FF4CE55A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58A3-CCAA-4EF2-9333-69208ED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E26A-FDDC-4957-97CE-1E61C994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5069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84B9-007D-4CFF-9AD4-5D129CB4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AB800-D39B-427E-975C-B81DB717B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CA217-3367-49DE-8867-8B69AFA7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A267-2D4D-4695-8646-891D7E84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6AFE-7B2A-4EC4-8BF9-2EF388D3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F5530-E12E-4B99-A42B-93DDEF3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925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7D18-2E07-4E69-866A-E2B5CE3B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1726-B71D-4FB6-A6F8-18F94261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AA79-CD3F-4364-9F4E-B71831EAC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47A1B-1476-4052-8B14-406BE76A9DB1}" type="datetimeFigureOut">
              <a:rPr lang="en-SG" smtClean="0"/>
              <a:t>25/6/2019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B167-8FA7-4B5E-BBA8-221AB66F8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7057-3DC8-4768-9387-582970753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B077-9BBC-4BEE-B45B-9A8A1A46F1C6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10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how-to-reduce-image-noises-by-autoencoder-65d5e6de543" TargetMode="External"/><Relationship Id="rId3" Type="http://schemas.openxmlformats.org/officeDocument/2006/relationships/hyperlink" Target="https://dzone.com/storage/temp/4801566-infographic-3.png" TargetMode="External"/><Relationship Id="rId7" Type="http://schemas.openxmlformats.org/officeDocument/2006/relationships/hyperlink" Target="http://skymind.ai/wiki/generative-adversarial-network-ga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rain-test-split-and-cross-validation-in-python-80b61beca4b6" TargetMode="External"/><Relationship Id="rId5" Type="http://schemas.openxmlformats.org/officeDocument/2006/relationships/hyperlink" Target="https://ujjwalkarn.me/2016/08/11/intuitive-explanation-convnets/" TargetMode="External"/><Relationship Id="rId10" Type="http://schemas.openxmlformats.org/officeDocument/2006/relationships/hyperlink" Target="https://towardsdatascience.com/cross-validation-70289113a072" TargetMode="External"/><Relationship Id="rId4" Type="http://schemas.openxmlformats.org/officeDocument/2006/relationships/hyperlink" Target="https://medium.com/the-theory-of-everything/understanding-activation-functions-in-neural-networks-9491262884e0" TargetMode="External"/><Relationship Id="rId9" Type="http://schemas.openxmlformats.org/officeDocument/2006/relationships/hyperlink" Target="https://machinelearningmastery.com/evaluate-performance-deep-learning-models-kera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36B020-D5AF-43C4-86FF-EDB5AF04A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3FFCA-16FF-4354-A147-CFE726758872}"/>
              </a:ext>
            </a:extLst>
          </p:cNvPr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873A-2CBA-4C9F-900F-2F2AB95C78DE}"/>
              </a:ext>
            </a:extLst>
          </p:cNvPr>
          <p:cNvSpPr txBox="1"/>
          <p:nvPr/>
        </p:nvSpPr>
        <p:spPr>
          <a:xfrm>
            <a:off x="1241571" y="2036683"/>
            <a:ext cx="4391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1FD1E-DB00-4400-BA7D-97DFF0D4E837}"/>
              </a:ext>
            </a:extLst>
          </p:cNvPr>
          <p:cNvSpPr/>
          <p:nvPr/>
        </p:nvSpPr>
        <p:spPr>
          <a:xfrm flipH="1">
            <a:off x="5679443" y="2239772"/>
            <a:ext cx="45719" cy="12471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FA656-CA31-41D6-9906-50CF867FF2E5}"/>
              </a:ext>
            </a:extLst>
          </p:cNvPr>
          <p:cNvSpPr txBox="1"/>
          <p:nvPr/>
        </p:nvSpPr>
        <p:spPr>
          <a:xfrm>
            <a:off x="5879976" y="2355510"/>
            <a:ext cx="5605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ros"/>
              </a:rPr>
              <a:t>Sim Yu Hui, Kellie | S10163148E</a:t>
            </a:r>
          </a:p>
          <a:p>
            <a:r>
              <a:rPr lang="en-GB" sz="2000" dirty="0">
                <a:latin typeface="Caros"/>
              </a:rPr>
              <a:t>Tan Hong Ray | S10177638K</a:t>
            </a:r>
          </a:p>
          <a:p>
            <a:r>
              <a:rPr lang="en-GB" sz="2000" dirty="0">
                <a:latin typeface="Caros"/>
              </a:rPr>
              <a:t>Diploma in Engineering Science | PS06</a:t>
            </a:r>
          </a:p>
        </p:txBody>
      </p:sp>
    </p:spTree>
    <p:extLst>
      <p:ext uri="{BB962C8B-B14F-4D97-AF65-F5344CB8AC3E}">
        <p14:creationId xmlns:p14="http://schemas.microsoft.com/office/powerpoint/2010/main" val="49231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F67C386-CF02-44AC-B261-0F7C4A93E4B7}"/>
              </a:ext>
            </a:extLst>
          </p:cNvPr>
          <p:cNvSpPr/>
          <p:nvPr/>
        </p:nvSpPr>
        <p:spPr>
          <a:xfrm>
            <a:off x="1775520" y="2736502"/>
            <a:ext cx="518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Reduce</a:t>
            </a:r>
            <a:r>
              <a:rPr lang="en-SG" sz="2800" dirty="0">
                <a:latin typeface="Caros" panose="020B0503030302020204" pitchFamily="34" charset="0"/>
              </a:rPr>
              <a:t> cost incurred due to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prolonged</a:t>
            </a:r>
            <a:r>
              <a:rPr lang="en-SG" sz="2800" dirty="0">
                <a:latin typeface="Caros" panose="020B0503030302020204" pitchFamily="34" charset="0"/>
              </a:rPr>
              <a:t> and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expensive</a:t>
            </a:r>
            <a:r>
              <a:rPr lang="en-SG" sz="2800" dirty="0">
                <a:latin typeface="Caros" panose="020B0503030302020204" pitchFamily="34" charset="0"/>
              </a:rPr>
              <a:t> medical treatments</a:t>
            </a:r>
          </a:p>
        </p:txBody>
      </p:sp>
    </p:spTree>
    <p:extLst>
      <p:ext uri="{BB962C8B-B14F-4D97-AF65-F5344CB8AC3E}">
        <p14:creationId xmlns:p14="http://schemas.microsoft.com/office/powerpoint/2010/main" val="158902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451FB5-3445-4443-8551-5A05925089CC}"/>
              </a:ext>
            </a:extLst>
          </p:cNvPr>
          <p:cNvSpPr/>
          <p:nvPr/>
        </p:nvSpPr>
        <p:spPr>
          <a:xfrm>
            <a:off x="1775520" y="2736502"/>
            <a:ext cx="41764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latin typeface="Caros" panose="020B0503030302020204" pitchFamily="34" charset="0"/>
              </a:rPr>
              <a:t>Create an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easy</a:t>
            </a:r>
            <a:r>
              <a:rPr lang="en-SG" sz="2800" dirty="0">
                <a:latin typeface="Caros" panose="020B0503030302020204" pitchFamily="34" charset="0"/>
              </a:rPr>
              <a:t> and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accessible</a:t>
            </a:r>
            <a:r>
              <a:rPr lang="en-SG" sz="2800" dirty="0">
                <a:latin typeface="Caros" panose="020B0503030302020204" pitchFamily="34" charset="0"/>
              </a:rPr>
              <a:t> way to detect depression</a:t>
            </a:r>
          </a:p>
        </p:txBody>
      </p:sp>
    </p:spTree>
    <p:extLst>
      <p:ext uri="{BB962C8B-B14F-4D97-AF65-F5344CB8AC3E}">
        <p14:creationId xmlns:p14="http://schemas.microsoft.com/office/powerpoint/2010/main" val="1112043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r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F0CF78-B387-4C64-8A6B-A9D228A761E0}"/>
              </a:ext>
            </a:extLst>
          </p:cNvPr>
          <p:cNvSpPr txBox="1"/>
          <p:nvPr/>
        </p:nvSpPr>
        <p:spPr>
          <a:xfrm>
            <a:off x="219965" y="2001838"/>
            <a:ext cx="5015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069AD-03BE-4B19-87F5-8EE62442E431}"/>
              </a:ext>
            </a:extLst>
          </p:cNvPr>
          <p:cNvSpPr/>
          <p:nvPr/>
        </p:nvSpPr>
        <p:spPr>
          <a:xfrm>
            <a:off x="-521593" y="1674254"/>
            <a:ext cx="5317118" cy="192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B020-D5AF-43C4-86FF-EDB5AF04A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3FFCA-16FF-4354-A147-CFE726758872}"/>
              </a:ext>
            </a:extLst>
          </p:cNvPr>
          <p:cNvSpPr/>
          <p:nvPr/>
        </p:nvSpPr>
        <p:spPr>
          <a:xfrm>
            <a:off x="-58242" y="3629819"/>
            <a:ext cx="12192000" cy="3255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873A-2CBA-4C9F-900F-2F2AB95C78DE}"/>
              </a:ext>
            </a:extLst>
          </p:cNvPr>
          <p:cNvSpPr txBox="1"/>
          <p:nvPr/>
        </p:nvSpPr>
        <p:spPr>
          <a:xfrm>
            <a:off x="1985490" y="2665114"/>
            <a:ext cx="274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Rockwell" panose="02060603020205020403" pitchFamily="18" charset="0"/>
              </a:rPr>
              <a:t>Our 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18997-9667-4449-B854-779D2556D73E}"/>
              </a:ext>
            </a:extLst>
          </p:cNvPr>
          <p:cNvSpPr/>
          <p:nvPr/>
        </p:nvSpPr>
        <p:spPr>
          <a:xfrm flipH="1">
            <a:off x="4749803" y="2181860"/>
            <a:ext cx="45719" cy="12471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057141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E0A63E-4FF2-45D3-A500-03831506C026}"/>
              </a:ext>
            </a:extLst>
          </p:cNvPr>
          <p:cNvSpPr txBox="1"/>
          <p:nvPr/>
        </p:nvSpPr>
        <p:spPr>
          <a:xfrm>
            <a:off x="5316143" y="2032378"/>
            <a:ext cx="5015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1069AD-03BE-4B19-87F5-8EE62442E431}"/>
              </a:ext>
            </a:extLst>
          </p:cNvPr>
          <p:cNvSpPr/>
          <p:nvPr/>
        </p:nvSpPr>
        <p:spPr>
          <a:xfrm>
            <a:off x="-1322342" y="1519707"/>
            <a:ext cx="5958094" cy="19958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6B020-D5AF-43C4-86FF-EDB5AF04A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3FFCA-16FF-4354-A147-CFE726758872}"/>
              </a:ext>
            </a:extLst>
          </p:cNvPr>
          <p:cNvSpPr/>
          <p:nvPr/>
        </p:nvSpPr>
        <p:spPr>
          <a:xfrm>
            <a:off x="0" y="3602038"/>
            <a:ext cx="12192000" cy="3255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C873A-2CBA-4C9F-900F-2F2AB95C78DE}"/>
              </a:ext>
            </a:extLst>
          </p:cNvPr>
          <p:cNvSpPr txBox="1"/>
          <p:nvPr/>
        </p:nvSpPr>
        <p:spPr>
          <a:xfrm>
            <a:off x="1985490" y="2665114"/>
            <a:ext cx="274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latin typeface="Rockwell" panose="02060603020205020403" pitchFamily="18" charset="0"/>
              </a:rPr>
              <a:t>Our 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E9EDF-0873-4388-8835-27709BDC58A9}"/>
              </a:ext>
            </a:extLst>
          </p:cNvPr>
          <p:cNvSpPr/>
          <p:nvPr/>
        </p:nvSpPr>
        <p:spPr>
          <a:xfrm flipH="1">
            <a:off x="4749803" y="2181860"/>
            <a:ext cx="45719" cy="12471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9671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36" y="2631500"/>
            <a:ext cx="1594997" cy="159499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501" y="527689"/>
            <a:ext cx="1594997" cy="15949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6" y="4634863"/>
            <a:ext cx="1695448" cy="1695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88" y="2581276"/>
            <a:ext cx="1695447" cy="1695447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9AD1F6F-BFB1-4150-8070-4A86B2E4F1E0}"/>
              </a:ext>
            </a:extLst>
          </p:cNvPr>
          <p:cNvCxnSpPr>
            <a:stCxn id="23" idx="3"/>
            <a:endCxn id="21" idx="0"/>
          </p:cNvCxnSpPr>
          <p:nvPr/>
        </p:nvCxnSpPr>
        <p:spPr>
          <a:xfrm>
            <a:off x="6893498" y="1325188"/>
            <a:ext cx="1961637" cy="130631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0A8A11F-A634-4B9E-B488-C1CB50907A7B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>
            <a:off x="7271385" y="3898837"/>
            <a:ext cx="1256090" cy="191141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14AB831-76BA-4A05-A10A-FF923853E8F5}"/>
              </a:ext>
            </a:extLst>
          </p:cNvPr>
          <p:cNvCxnSpPr>
            <a:stCxn id="25" idx="1"/>
            <a:endCxn id="27" idx="2"/>
          </p:cNvCxnSpPr>
          <p:nvPr/>
        </p:nvCxnSpPr>
        <p:spPr>
          <a:xfrm rot="10800000">
            <a:off x="3476112" y="4276723"/>
            <a:ext cx="1772164" cy="120586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A078486-F885-41C3-B834-7CDDA54EF59B}"/>
              </a:ext>
            </a:extLst>
          </p:cNvPr>
          <p:cNvCxnSpPr>
            <a:stCxn id="27" idx="0"/>
            <a:endCxn id="23" idx="1"/>
          </p:cNvCxnSpPr>
          <p:nvPr/>
        </p:nvCxnSpPr>
        <p:spPr>
          <a:xfrm rot="5400000" flipH="1" flipV="1">
            <a:off x="3759262" y="1042038"/>
            <a:ext cx="1256088" cy="182238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AB5C571-A905-47EF-B76E-47EE22097B03}"/>
              </a:ext>
            </a:extLst>
          </p:cNvPr>
          <p:cNvSpPr/>
          <p:nvPr/>
        </p:nvSpPr>
        <p:spPr>
          <a:xfrm>
            <a:off x="9825925" y="0"/>
            <a:ext cx="240753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8F062-8E5C-46AE-A50D-AA3901EF40F1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AF369A-1560-4C16-962F-7971121550B9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765906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82" y="2170231"/>
            <a:ext cx="1594997" cy="159499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98" y="1536083"/>
            <a:ext cx="2498400" cy="2498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461" y="4276723"/>
            <a:ext cx="1695448" cy="1695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8" y="138499"/>
            <a:ext cx="1695447" cy="16954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F2D40D-B382-42AE-B723-E34D91D2BFDC}"/>
              </a:ext>
            </a:extLst>
          </p:cNvPr>
          <p:cNvSpPr/>
          <p:nvPr/>
        </p:nvSpPr>
        <p:spPr>
          <a:xfrm>
            <a:off x="9634910" y="0"/>
            <a:ext cx="25985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A762D-51AF-47B4-B43A-2D7C2B1B8B75}"/>
              </a:ext>
            </a:extLst>
          </p:cNvPr>
          <p:cNvSpPr/>
          <p:nvPr/>
        </p:nvSpPr>
        <p:spPr>
          <a:xfrm>
            <a:off x="0" y="557939"/>
            <a:ext cx="2598549" cy="630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A1BFD-DEB3-4F55-B2EE-4B28083E4DF2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546DE-256C-47EF-82D5-76145622A5E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F60BE-C4DB-4470-AE23-77EDDA0BCC40}"/>
              </a:ext>
            </a:extLst>
          </p:cNvPr>
          <p:cNvSpPr txBox="1"/>
          <p:nvPr/>
        </p:nvSpPr>
        <p:spPr>
          <a:xfrm>
            <a:off x="4644000" y="4428000"/>
            <a:ext cx="309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/>
              </a:rPr>
              <a:t>Application on phone sends PCM data to server</a:t>
            </a:r>
          </a:p>
        </p:txBody>
      </p:sp>
    </p:spTree>
    <p:extLst>
      <p:ext uri="{BB962C8B-B14F-4D97-AF65-F5344CB8AC3E}">
        <p14:creationId xmlns:p14="http://schemas.microsoft.com/office/powerpoint/2010/main" val="259134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00" y="1537200"/>
            <a:ext cx="2498400" cy="24984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1417578"/>
            <a:ext cx="1505305" cy="15053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7" y="2170230"/>
            <a:ext cx="1695448" cy="1695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468" y="138499"/>
            <a:ext cx="1695447" cy="16954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F2D40D-B382-42AE-B723-E34D91D2BFDC}"/>
              </a:ext>
            </a:extLst>
          </p:cNvPr>
          <p:cNvSpPr/>
          <p:nvPr/>
        </p:nvSpPr>
        <p:spPr>
          <a:xfrm>
            <a:off x="9593451" y="79835"/>
            <a:ext cx="25985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A762D-51AF-47B4-B43A-2D7C2B1B8B75}"/>
              </a:ext>
            </a:extLst>
          </p:cNvPr>
          <p:cNvSpPr/>
          <p:nvPr/>
        </p:nvSpPr>
        <p:spPr>
          <a:xfrm>
            <a:off x="0" y="557939"/>
            <a:ext cx="2598549" cy="630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4EBE6-6E6C-4B50-ABA5-123DB5F5C59A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99BFDF-295F-4440-977B-302D679C3D7F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D7A0-2CBD-4F66-BF57-8D29B6B9D22E}"/>
              </a:ext>
            </a:extLst>
          </p:cNvPr>
          <p:cNvSpPr txBox="1"/>
          <p:nvPr/>
        </p:nvSpPr>
        <p:spPr>
          <a:xfrm>
            <a:off x="4644000" y="4429537"/>
            <a:ext cx="309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7263"/>
            <a:r>
              <a:rPr lang="en-SG" sz="2000" dirty="0">
                <a:latin typeface="Caros" panose="020B0503030302020204" pitchFamily="34" charset="0"/>
              </a:rPr>
              <a:t>Server receives PCM data</a:t>
            </a:r>
          </a:p>
        </p:txBody>
      </p:sp>
    </p:spTree>
    <p:extLst>
      <p:ext uri="{BB962C8B-B14F-4D97-AF65-F5344CB8AC3E}">
        <p14:creationId xmlns:p14="http://schemas.microsoft.com/office/powerpoint/2010/main" val="344441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" y="1833946"/>
            <a:ext cx="1714088" cy="1714088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1417578"/>
            <a:ext cx="1505305" cy="15053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00" y="1537200"/>
            <a:ext cx="2496841" cy="249684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372" y="2146466"/>
            <a:ext cx="1695447" cy="16954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F2D40D-B382-42AE-B723-E34D91D2BFDC}"/>
              </a:ext>
            </a:extLst>
          </p:cNvPr>
          <p:cNvSpPr/>
          <p:nvPr/>
        </p:nvSpPr>
        <p:spPr>
          <a:xfrm>
            <a:off x="9593451" y="0"/>
            <a:ext cx="25985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A762D-51AF-47B4-B43A-2D7C2B1B8B75}"/>
              </a:ext>
            </a:extLst>
          </p:cNvPr>
          <p:cNvSpPr/>
          <p:nvPr/>
        </p:nvSpPr>
        <p:spPr>
          <a:xfrm>
            <a:off x="0" y="557939"/>
            <a:ext cx="2598549" cy="630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B9580-5580-401C-B238-C39C4BC94EC7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969FF-A329-4EE8-B68F-73D909D7D6B0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48E57-BB52-4F54-956F-5309C485B732}"/>
              </a:ext>
            </a:extLst>
          </p:cNvPr>
          <p:cNvSpPr txBox="1"/>
          <p:nvPr/>
        </p:nvSpPr>
        <p:spPr>
          <a:xfrm>
            <a:off x="4644000" y="4428000"/>
            <a:ext cx="3098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PCM data converted into a spectrogram, which is processed</a:t>
            </a:r>
          </a:p>
        </p:txBody>
      </p:sp>
    </p:spTree>
    <p:extLst>
      <p:ext uri="{BB962C8B-B14F-4D97-AF65-F5344CB8AC3E}">
        <p14:creationId xmlns:p14="http://schemas.microsoft.com/office/powerpoint/2010/main" val="33964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D442146-77D0-48DF-9146-BFEA1E76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68" y="1613890"/>
            <a:ext cx="1815110" cy="1815110"/>
          </a:xfrm>
          <a:prstGeom prst="rect">
            <a:avLst/>
          </a:prstGeom>
        </p:spPr>
      </p:pic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" y="1833946"/>
            <a:ext cx="1714088" cy="1714088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1417578"/>
            <a:ext cx="1505305" cy="15053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0" y="1550476"/>
            <a:ext cx="1372407" cy="1372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00" y="1537200"/>
            <a:ext cx="2498400" cy="2498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F2D40D-B382-42AE-B723-E34D91D2BFDC}"/>
              </a:ext>
            </a:extLst>
          </p:cNvPr>
          <p:cNvSpPr/>
          <p:nvPr/>
        </p:nvSpPr>
        <p:spPr>
          <a:xfrm>
            <a:off x="9593451" y="0"/>
            <a:ext cx="25985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A762D-51AF-47B4-B43A-2D7C2B1B8B75}"/>
              </a:ext>
            </a:extLst>
          </p:cNvPr>
          <p:cNvSpPr/>
          <p:nvPr/>
        </p:nvSpPr>
        <p:spPr>
          <a:xfrm>
            <a:off x="0" y="557939"/>
            <a:ext cx="2598549" cy="630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0CFED-ED5D-48FA-B62D-530FB6B4EE7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38ED3D-634A-4FA2-AE86-7FA2E0A345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FEAFB-9A89-475A-B40F-392CCB278E76}"/>
              </a:ext>
            </a:extLst>
          </p:cNvPr>
          <p:cNvSpPr txBox="1"/>
          <p:nvPr/>
        </p:nvSpPr>
        <p:spPr>
          <a:xfrm>
            <a:off x="4644000" y="4428000"/>
            <a:ext cx="309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Spectrogram is fed into CNN model and prediction is returned</a:t>
            </a:r>
          </a:p>
        </p:txBody>
      </p:sp>
    </p:spTree>
    <p:extLst>
      <p:ext uri="{BB962C8B-B14F-4D97-AF65-F5344CB8AC3E}">
        <p14:creationId xmlns:p14="http://schemas.microsoft.com/office/powerpoint/2010/main" val="3273455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D442146-77D0-48DF-9146-BFEA1E76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00" y="1537200"/>
            <a:ext cx="2498400" cy="2498400"/>
          </a:xfrm>
          <a:prstGeom prst="rect">
            <a:avLst/>
          </a:prstGeom>
        </p:spPr>
      </p:pic>
      <p:pic>
        <p:nvPicPr>
          <p:cNvPr id="21" name="Picture 20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B53D76D0-7B1C-4C45-A06A-EAE69AC35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6" y="1833946"/>
            <a:ext cx="1714088" cy="1714088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3E3C938D-F6F2-490F-93F3-403DB61B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1417578"/>
            <a:ext cx="1505305" cy="15053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205CBA-766C-4C91-BE39-E6B1B2219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0" y="1550476"/>
            <a:ext cx="1372407" cy="1372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76F156-0C8A-420C-8BDC-425C4B8AEF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4" y="1613890"/>
            <a:ext cx="2448087" cy="24480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F2D40D-B382-42AE-B723-E34D91D2BFDC}"/>
              </a:ext>
            </a:extLst>
          </p:cNvPr>
          <p:cNvSpPr/>
          <p:nvPr/>
        </p:nvSpPr>
        <p:spPr>
          <a:xfrm>
            <a:off x="9593451" y="0"/>
            <a:ext cx="259854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A762D-51AF-47B4-B43A-2D7C2B1B8B75}"/>
              </a:ext>
            </a:extLst>
          </p:cNvPr>
          <p:cNvSpPr/>
          <p:nvPr/>
        </p:nvSpPr>
        <p:spPr>
          <a:xfrm>
            <a:off x="-528736" y="398003"/>
            <a:ext cx="3174311" cy="63000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8D76E-1689-400D-A41D-0980827867C8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66D743-2425-40FE-A9F2-72D3E0378B8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F619A-A86C-44EB-9F26-0E099AE8255E}"/>
              </a:ext>
            </a:extLst>
          </p:cNvPr>
          <p:cNvSpPr txBox="1"/>
          <p:nvPr/>
        </p:nvSpPr>
        <p:spPr>
          <a:xfrm>
            <a:off x="4644000" y="4428000"/>
            <a:ext cx="309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Application receives and displays prediction on screen</a:t>
            </a:r>
          </a:p>
        </p:txBody>
      </p:sp>
    </p:spTree>
    <p:extLst>
      <p:ext uri="{BB962C8B-B14F-4D97-AF65-F5344CB8AC3E}">
        <p14:creationId xmlns:p14="http://schemas.microsoft.com/office/powerpoint/2010/main" val="342661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7C873A-2CBA-4C9F-900F-2F2AB95C78DE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AEA9C-0468-4D51-B287-9B4C5810D79F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69B3992-4718-48F3-B933-D9AD40E8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08" y="1918252"/>
            <a:ext cx="2584171" cy="258417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4670A2-861F-40A0-BA84-8D51118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2" y="1918255"/>
            <a:ext cx="2584171" cy="258417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0DEE2D9-F51C-4B6D-AC8E-73754D26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32" y="1918252"/>
            <a:ext cx="2584171" cy="258417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65B5004-0801-4304-A35A-6A37D82F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12" y="1918252"/>
            <a:ext cx="2584171" cy="258417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917456B-45AD-43E9-8EA9-F91593B7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72" y="1918252"/>
            <a:ext cx="2584171" cy="258417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C3763F5-F6D9-4E35-A6D4-DD3B1AED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42" y="1918252"/>
            <a:ext cx="2584171" cy="2584171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CDC75FB-B6C2-477C-9905-AE6F3A5C4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02" y="1918252"/>
            <a:ext cx="2584171" cy="25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0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17D7-D03C-407B-B017-5B8F41C07BE5}"/>
              </a:ext>
            </a:extLst>
          </p:cNvPr>
          <p:cNvSpPr txBox="1"/>
          <p:nvPr/>
        </p:nvSpPr>
        <p:spPr>
          <a:xfrm>
            <a:off x="3733099" y="2209119"/>
            <a:ext cx="47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Rockwell" panose="02060603020205020403" pitchFamily="18" charset="0"/>
              </a:rPr>
              <a:t>How it works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022" y="3411887"/>
            <a:ext cx="1387290" cy="1387290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09" y="3411887"/>
            <a:ext cx="1387290" cy="1387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396" y="3370010"/>
            <a:ext cx="1387290" cy="1387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82" y="3356883"/>
            <a:ext cx="1303536" cy="1303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1AC854-1FDE-40F8-A894-45FE427D6A7D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19D950-C4CE-40B4-88C0-BA8AF70B70B0}"/>
              </a:ext>
            </a:extLst>
          </p:cNvPr>
          <p:cNvSpPr/>
          <p:nvPr/>
        </p:nvSpPr>
        <p:spPr>
          <a:xfrm>
            <a:off x="-1" y="5890868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52C83-8EEE-4D39-84DB-9FA2132A9152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FC0298-6DE8-410D-86ED-90DA6CC27A43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063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417D7-D03C-407B-B017-5B8F41C07BE5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12" y="5396162"/>
            <a:ext cx="1152000" cy="1152000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9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11" y="5987427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998020"/>
            <a:ext cx="818140" cy="818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ED4C29-C597-44CB-9818-D83E63D0EDCB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D3901-E17A-4345-A759-D79AA816F450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https://lh6.googleusercontent.com/x0hK6FlKudEsQ-T9npe5y0Gdc27BlRdCjjC7XsFvpcwspM5UEY4UmFDp_pCzeoybFuzz07AB6yFNlIiD0mkiV_Bc2RML9z_kksRLCQ2CHlyAe2mTEDPwwG99uBJvSU4kqzPTTib16xo">
            <a:extLst>
              <a:ext uri="{FF2B5EF4-FFF2-40B4-BE49-F238E27FC236}">
                <a16:creationId xmlns:a16="http://schemas.microsoft.com/office/drawing/2014/main" id="{95683DFB-EC24-47FB-BF0F-F27D1B35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36" y="1090002"/>
            <a:ext cx="4228090" cy="41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4F6DD5-C495-4BBC-92D8-401C75B69EA5}"/>
              </a:ext>
            </a:extLst>
          </p:cNvPr>
          <p:cNvSpPr txBox="1"/>
          <p:nvPr/>
        </p:nvSpPr>
        <p:spPr>
          <a:xfrm>
            <a:off x="983432" y="1586408"/>
            <a:ext cx="4939608" cy="286232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Records PCM data.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Sample rate used: 8000Hz (8000 samples per second) and 16 bit per sample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Number of channels used: 1 (Mono)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Instantaneous amplitude at each sampling was used in our audio visualisation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DC87C-8174-4653-825F-BF22B7A923DE}"/>
              </a:ext>
            </a:extLst>
          </p:cNvPr>
          <p:cNvSpPr txBox="1"/>
          <p:nvPr/>
        </p:nvSpPr>
        <p:spPr>
          <a:xfrm>
            <a:off x="983432" y="792491"/>
            <a:ext cx="3932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SG" sz="3200" b="1" dirty="0">
                <a:latin typeface="Caros" panose="020B0503030302020204" pitchFamily="34" charset="0"/>
              </a:rPr>
              <a:t>Audio Recording</a:t>
            </a:r>
            <a:endParaRPr lang="en-SG" sz="2000" dirty="0">
              <a:latin typeface="Caros" panose="020B05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2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948" y="5422020"/>
            <a:ext cx="1152000" cy="115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11" y="5987427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998020"/>
            <a:ext cx="818140" cy="8181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31A10-F208-43CA-9438-93E8BD908662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8303B6-9EE7-431D-B5AF-07EA456F457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BD9CC-474F-4A60-84AE-CFC128261CF4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C8A37-5CB9-4B5A-8030-632841B05E65}"/>
              </a:ext>
            </a:extLst>
          </p:cNvPr>
          <p:cNvSpPr txBox="1"/>
          <p:nvPr/>
        </p:nvSpPr>
        <p:spPr>
          <a:xfrm>
            <a:off x="983432" y="1432520"/>
            <a:ext cx="4939608" cy="317009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Calls RESTful APIs from a backend server hosted on an Amazon Elastic Cloud 2 (EC2)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API takes in PCM file, and returns prediction of 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When server runs, model generated will be 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Our prediction – a </a:t>
            </a:r>
            <a:r>
              <a:rPr lang="en-SG" sz="2000" dirty="0" err="1">
                <a:latin typeface="Caros" panose="020B0503030302020204" pitchFamily="34" charset="0"/>
              </a:rPr>
              <a:t>JSONObject</a:t>
            </a:r>
            <a:r>
              <a:rPr lang="en-SG" sz="2000" dirty="0">
                <a:latin typeface="Caros" panose="020B0503030302020204" pitchFamily="34" charset="0"/>
              </a:rPr>
              <a:t> (key, value pair of data) will be returned to the application</a:t>
            </a:r>
          </a:p>
        </p:txBody>
      </p:sp>
      <p:pic>
        <p:nvPicPr>
          <p:cNvPr id="1026" name="Picture 2" descr="Image result for restful">
            <a:extLst>
              <a:ext uri="{FF2B5EF4-FFF2-40B4-BE49-F238E27FC236}">
                <a16:creationId xmlns:a16="http://schemas.microsoft.com/office/drawing/2014/main" id="{2C883C28-7243-4D2C-B1D8-4A4A3A5D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000" y="1269000"/>
            <a:ext cx="3674707" cy="358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11130-BB2F-4BD0-AD8E-C1767BECFD50}"/>
              </a:ext>
            </a:extLst>
          </p:cNvPr>
          <p:cNvSpPr txBox="1"/>
          <p:nvPr/>
        </p:nvSpPr>
        <p:spPr>
          <a:xfrm>
            <a:off x="983432" y="792491"/>
            <a:ext cx="3932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SG" sz="3200" b="1" dirty="0">
                <a:latin typeface="Caros" panose="020B0503030302020204" pitchFamily="34" charset="0"/>
              </a:rPr>
              <a:t>Backend Server</a:t>
            </a:r>
          </a:p>
          <a:p>
            <a:pPr fontAlgn="base"/>
            <a:endParaRPr lang="en-SG" sz="2000" dirty="0">
              <a:latin typeface="Caros" panose="020B05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1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06" y="5380182"/>
            <a:ext cx="1152000" cy="115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998020"/>
            <a:ext cx="818140" cy="818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9D868C-6612-4B0B-AADF-FC29D5DFAD32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06BE5-DB58-482E-A499-DE954715B17D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E71B15-357C-497C-8FDE-ED2B0FF8049B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54F8E-0B82-4ED1-9217-5F841F571B6D}"/>
              </a:ext>
            </a:extLst>
          </p:cNvPr>
          <p:cNvSpPr txBox="1"/>
          <p:nvPr/>
        </p:nvSpPr>
        <p:spPr>
          <a:xfrm>
            <a:off x="1055440" y="1628800"/>
            <a:ext cx="49396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PCM data is converted into .wav file on server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Spectrogram used as it contains a high level of detail from the audio file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</a:rPr>
              <a:t>Grayscale spectrograms are used so as to reduce the computational demand </a:t>
            </a:r>
          </a:p>
        </p:txBody>
      </p:sp>
      <p:pic>
        <p:nvPicPr>
          <p:cNvPr id="15" name="Picture 6" descr="https://lh6.googleusercontent.com/9GHOiCslZ-UCwP-MgDeH4DxOVB53T02I5Bo7-70D4BtBgBLGjNjdBuIBEhfBgv4gW2qvp3PGZ19AFLZg0NcaAj_A3ZLUfvC6A48DDlVtUqsq8oNgKzmlic5l9_GFpxSPkvMOyka5">
            <a:extLst>
              <a:ext uri="{FF2B5EF4-FFF2-40B4-BE49-F238E27FC236}">
                <a16:creationId xmlns:a16="http://schemas.microsoft.com/office/drawing/2014/main" id="{530553F3-F67F-441C-817B-595BD31BC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9" t="61116" r="49675" b="29827"/>
          <a:stretch/>
        </p:blipFill>
        <p:spPr bwMode="auto">
          <a:xfrm>
            <a:off x="6117292" y="3425551"/>
            <a:ext cx="5435730" cy="87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1477A-9600-47C7-B119-A6A53BE341E2}"/>
              </a:ext>
            </a:extLst>
          </p:cNvPr>
          <p:cNvSpPr txBox="1"/>
          <p:nvPr/>
        </p:nvSpPr>
        <p:spPr>
          <a:xfrm>
            <a:off x="7843399" y="1115656"/>
            <a:ext cx="1983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Caros" panose="020B0503030302020204" pitchFamily="34" charset="0"/>
              </a:rPr>
              <a:t>PCM Data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FF03ED7-6E0D-4049-AE95-8007C2729C08}"/>
              </a:ext>
            </a:extLst>
          </p:cNvPr>
          <p:cNvSpPr/>
          <p:nvPr/>
        </p:nvSpPr>
        <p:spPr>
          <a:xfrm>
            <a:off x="8385451" y="1767819"/>
            <a:ext cx="899412" cy="1589173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56068-FD39-4AC6-8DD8-351E3D2ED743}"/>
              </a:ext>
            </a:extLst>
          </p:cNvPr>
          <p:cNvSpPr txBox="1"/>
          <p:nvPr/>
        </p:nvSpPr>
        <p:spPr>
          <a:xfrm>
            <a:off x="983432" y="792491"/>
            <a:ext cx="543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SG" sz="3200" b="1" dirty="0">
                <a:latin typeface="Caros" panose="020B0503030302020204" pitchFamily="34" charset="0"/>
              </a:rPr>
              <a:t>Spectrogram Generation</a:t>
            </a:r>
          </a:p>
        </p:txBody>
      </p:sp>
    </p:spTree>
    <p:extLst>
      <p:ext uri="{BB962C8B-B14F-4D97-AF65-F5344CB8AC3E}">
        <p14:creationId xmlns:p14="http://schemas.microsoft.com/office/powerpoint/2010/main" val="177369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CCA2B-B37E-45A9-8275-F25BD70B7A19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935E5-1895-49DB-8FC1-AA80432A7267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528F1D-7E4D-47FB-BAA0-35CB9FAC506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DBF632-9902-4326-9670-2A9EED394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150" y="718094"/>
            <a:ext cx="4188315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FEDD54-6B50-46DB-B1A4-3E0D4492F39C}"/>
              </a:ext>
            </a:extLst>
          </p:cNvPr>
          <p:cNvSpPr/>
          <p:nvPr/>
        </p:nvSpPr>
        <p:spPr>
          <a:xfrm>
            <a:off x="417848" y="1009751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FED461-AD7C-4F8D-A0AF-4C219D429DCF}"/>
              </a:ext>
            </a:extLst>
          </p:cNvPr>
          <p:cNvSpPr/>
          <p:nvPr/>
        </p:nvSpPr>
        <p:spPr>
          <a:xfrm>
            <a:off x="417848" y="2647059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A30045-E223-427F-8781-602E350AFB61}"/>
              </a:ext>
            </a:extLst>
          </p:cNvPr>
          <p:cNvSpPr/>
          <p:nvPr/>
        </p:nvSpPr>
        <p:spPr>
          <a:xfrm>
            <a:off x="417848" y="1833763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DD246-9568-4EE1-935A-AB897AA47081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9F1F7-516D-4D33-926D-F2BBB4E80E2A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FCB12-2C0C-4312-B01E-F1C1CD0234D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7" name="Picture 16" descr="A picture containing crossword puzzle, text&#10;&#10;Description automatically generated">
            <a:extLst>
              <a:ext uri="{FF2B5EF4-FFF2-40B4-BE49-F238E27FC236}">
                <a16:creationId xmlns:a16="http://schemas.microsoft.com/office/drawing/2014/main" id="{71F135A4-4411-42AA-BF2C-55F534D9F2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39" y="1340768"/>
            <a:ext cx="5010150" cy="3657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FC4A52-E5E8-4791-97EE-9D9EAEB61F5A}"/>
              </a:ext>
            </a:extLst>
          </p:cNvPr>
          <p:cNvSpPr txBox="1"/>
          <p:nvPr/>
        </p:nvSpPr>
        <p:spPr>
          <a:xfrm>
            <a:off x="6096000" y="642386"/>
            <a:ext cx="263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27728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1FEDD54-6B50-46DB-B1A4-3E0D4492F39C}"/>
              </a:ext>
            </a:extLst>
          </p:cNvPr>
          <p:cNvSpPr/>
          <p:nvPr/>
        </p:nvSpPr>
        <p:spPr>
          <a:xfrm>
            <a:off x="417848" y="1009751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FED461-AD7C-4F8D-A0AF-4C219D429DCF}"/>
              </a:ext>
            </a:extLst>
          </p:cNvPr>
          <p:cNvSpPr/>
          <p:nvPr/>
        </p:nvSpPr>
        <p:spPr>
          <a:xfrm>
            <a:off x="417848" y="2647059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A30045-E223-427F-8781-602E350AFB61}"/>
              </a:ext>
            </a:extLst>
          </p:cNvPr>
          <p:cNvSpPr/>
          <p:nvPr/>
        </p:nvSpPr>
        <p:spPr>
          <a:xfrm>
            <a:off x="417848" y="1833763"/>
            <a:ext cx="3901650" cy="557791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1DD246-9568-4EE1-935A-AB897AA47081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9F1F7-516D-4D33-926D-F2BBB4E80E2A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FCB12-2C0C-4312-B01E-F1C1CD0234D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785A53-AD3A-4735-99F1-62F4479B6EF5}"/>
              </a:ext>
            </a:extLst>
          </p:cNvPr>
          <p:cNvSpPr txBox="1"/>
          <p:nvPr/>
        </p:nvSpPr>
        <p:spPr>
          <a:xfrm>
            <a:off x="6096000" y="1269000"/>
            <a:ext cx="43297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Preserves spatial relationship between pixels by learning image features using small squares of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Extracts features from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Size of convolved feature is controlled by: depth (number of filters), stride (number of pixels by which filter is slid), zero-padding (around border)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 wise multiplication and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Activation layer at the 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679E19-F954-4126-BECE-D8A09DCAB5EB}"/>
              </a:ext>
            </a:extLst>
          </p:cNvPr>
          <p:cNvSpPr txBox="1"/>
          <p:nvPr/>
        </p:nvSpPr>
        <p:spPr>
          <a:xfrm>
            <a:off x="6096000" y="642386"/>
            <a:ext cx="2630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77065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77436D-DF90-4284-8DDF-20E37C742503}"/>
              </a:ext>
            </a:extLst>
          </p:cNvPr>
          <p:cNvSpPr/>
          <p:nvPr/>
        </p:nvSpPr>
        <p:spPr>
          <a:xfrm>
            <a:off x="417848" y="3696967"/>
            <a:ext cx="3901650" cy="791057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A875A-9E1F-4655-9EAD-8162BA7B3684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4EBB9-7B89-4888-A773-1B940BF34102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FC6F13-2557-4E77-8E01-EF45DED62E6D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961FB-26CF-48C4-A86A-9CDB3016A5F8}"/>
              </a:ext>
            </a:extLst>
          </p:cNvPr>
          <p:cNvSpPr txBox="1"/>
          <p:nvPr/>
        </p:nvSpPr>
        <p:spPr>
          <a:xfrm>
            <a:off x="6096000" y="642386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Dense/Fully Connected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35BBA-D64B-4694-9790-B08473F4AF74}"/>
              </a:ext>
            </a:extLst>
          </p:cNvPr>
          <p:cNvSpPr txBox="1"/>
          <p:nvPr/>
        </p:nvSpPr>
        <p:spPr>
          <a:xfrm>
            <a:off x="6096000" y="1269000"/>
            <a:ext cx="4329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layer of neurons in a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Each neuron receives input from all the neurons in the previous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Represents matrix vector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Every input is connected to every output by a weight</a:t>
            </a:r>
          </a:p>
        </p:txBody>
      </p:sp>
    </p:spTree>
    <p:extLst>
      <p:ext uri="{BB962C8B-B14F-4D97-AF65-F5344CB8AC3E}">
        <p14:creationId xmlns:p14="http://schemas.microsoft.com/office/powerpoint/2010/main" val="989710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CA07EE-CF32-46EA-A1F8-89949478B547}"/>
              </a:ext>
            </a:extLst>
          </p:cNvPr>
          <p:cNvSpPr/>
          <p:nvPr/>
        </p:nvSpPr>
        <p:spPr>
          <a:xfrm>
            <a:off x="411754" y="3439158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69EBA-CDF7-44D2-A7CA-91EB93DC21D0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F7A7E-942F-4190-925F-929D36EF661D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1A4EB-77FE-4E91-BE94-1B2FE3789F56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D45F4-9E8B-4821-9809-C37AFE8EACD3}"/>
              </a:ext>
            </a:extLst>
          </p:cNvPr>
          <p:cNvSpPr txBox="1"/>
          <p:nvPr/>
        </p:nvSpPr>
        <p:spPr>
          <a:xfrm>
            <a:off x="6096000" y="642386"/>
            <a:ext cx="383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Flatten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E30B4-82B6-4314-8BF7-2C00E36A16D6}"/>
              </a:ext>
            </a:extLst>
          </p:cNvPr>
          <p:cNvSpPr txBox="1"/>
          <p:nvPr/>
        </p:nvSpPr>
        <p:spPr>
          <a:xfrm>
            <a:off x="6096000" y="1269000"/>
            <a:ext cx="43297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Remove all dimensions except for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Reshapes tensor to have a shape that is equal to the number of elements contained in it</a:t>
            </a:r>
          </a:p>
        </p:txBody>
      </p:sp>
    </p:spTree>
    <p:extLst>
      <p:ext uri="{BB962C8B-B14F-4D97-AF65-F5344CB8AC3E}">
        <p14:creationId xmlns:p14="http://schemas.microsoft.com/office/powerpoint/2010/main" val="2024820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857FE0-F9DA-4450-8236-F6DE0DF907E0}"/>
              </a:ext>
            </a:extLst>
          </p:cNvPr>
          <p:cNvSpPr/>
          <p:nvPr/>
        </p:nvSpPr>
        <p:spPr>
          <a:xfrm>
            <a:off x="417848" y="1550927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C43E3D-A74A-447D-A535-1B8391C82F52}"/>
              </a:ext>
            </a:extLst>
          </p:cNvPr>
          <p:cNvSpPr/>
          <p:nvPr/>
        </p:nvSpPr>
        <p:spPr>
          <a:xfrm>
            <a:off x="417848" y="2383760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CA07EE-CF32-46EA-A1F8-89949478B547}"/>
              </a:ext>
            </a:extLst>
          </p:cNvPr>
          <p:cNvSpPr/>
          <p:nvPr/>
        </p:nvSpPr>
        <p:spPr>
          <a:xfrm>
            <a:off x="417848" y="3151126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69EBA-CDF7-44D2-A7CA-91EB93DC21D0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F7A7E-942F-4190-925F-929D36EF661D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1A4EB-77FE-4E91-BE94-1B2FE3789F56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557F9-C522-45E4-BD60-057B71B54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300" y="1471786"/>
            <a:ext cx="5715000" cy="3181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DDADA8-ACF4-4A4A-B912-E0F583C4BF45}"/>
              </a:ext>
            </a:extLst>
          </p:cNvPr>
          <p:cNvSpPr txBox="1"/>
          <p:nvPr/>
        </p:nvSpPr>
        <p:spPr>
          <a:xfrm>
            <a:off x="6096000" y="642386"/>
            <a:ext cx="383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1682577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69B3992-4718-48F3-B933-D9AD40E8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108" y="1918252"/>
            <a:ext cx="2584171" cy="258417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84670A2-861F-40A0-BA84-8D51118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62" y="1918249"/>
            <a:ext cx="2584171" cy="2584171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0DEE2D9-F51C-4B6D-AC8E-73754D26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032" y="1918252"/>
            <a:ext cx="2584171" cy="2584171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765B5004-0801-4304-A35A-6A37D82F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12" y="1918252"/>
            <a:ext cx="2584171" cy="2584171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917456B-45AD-43E9-8EA9-F91593B7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72" y="1918252"/>
            <a:ext cx="2584171" cy="2584171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C3763F5-F6D9-4E35-A6D4-DD3B1AED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918249"/>
            <a:ext cx="2584171" cy="2584171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C9B47A31-5B8D-4277-8DE9-7E19B626D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02" y="1918249"/>
            <a:ext cx="2584171" cy="2584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0D73FB-A9D8-4ADD-BFF3-9B11BB26FA51}"/>
              </a:ext>
            </a:extLst>
          </p:cNvPr>
          <p:cNvSpPr txBox="1"/>
          <p:nvPr/>
        </p:nvSpPr>
        <p:spPr>
          <a:xfrm>
            <a:off x="3603210" y="4941168"/>
            <a:ext cx="5013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1 in 7 Singaporeans have experienced a mental illness in their lifetime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B2044F-C324-482F-BB22-3773C8306881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C5570-F928-41E6-B78F-FB0CDB8A6723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72757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857FE0-F9DA-4450-8236-F6DE0DF907E0}"/>
              </a:ext>
            </a:extLst>
          </p:cNvPr>
          <p:cNvSpPr/>
          <p:nvPr/>
        </p:nvSpPr>
        <p:spPr>
          <a:xfrm>
            <a:off x="417848" y="1550927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C43E3D-A74A-447D-A535-1B8391C82F52}"/>
              </a:ext>
            </a:extLst>
          </p:cNvPr>
          <p:cNvSpPr/>
          <p:nvPr/>
        </p:nvSpPr>
        <p:spPr>
          <a:xfrm>
            <a:off x="417848" y="2383760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CA07EE-CF32-46EA-A1F8-89949478B547}"/>
              </a:ext>
            </a:extLst>
          </p:cNvPr>
          <p:cNvSpPr/>
          <p:nvPr/>
        </p:nvSpPr>
        <p:spPr>
          <a:xfrm>
            <a:off x="417848" y="3151126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69EBA-CDF7-44D2-A7CA-91EB93DC21D0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F7A7E-942F-4190-925F-929D36EF661D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31A4EB-77FE-4E91-BE94-1B2FE3789F56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40B44-775D-4C09-9A53-3D39699179AA}"/>
              </a:ext>
            </a:extLst>
          </p:cNvPr>
          <p:cNvSpPr txBox="1"/>
          <p:nvPr/>
        </p:nvSpPr>
        <p:spPr>
          <a:xfrm>
            <a:off x="6096000" y="642386"/>
            <a:ext cx="383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Average Pooling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E05FB-DF16-4341-85E6-EDEDB1CA3E1B}"/>
              </a:ext>
            </a:extLst>
          </p:cNvPr>
          <p:cNvSpPr txBox="1"/>
          <p:nvPr/>
        </p:nvSpPr>
        <p:spPr>
          <a:xfrm>
            <a:off x="6096000" y="1269000"/>
            <a:ext cx="4329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Reduces dimensionality of each feature map but retains most important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Makes</a:t>
            </a:r>
            <a:r>
              <a:rPr lang="en-SG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the network invariant to small transformations, distortions and translations in the input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Allows us to detect objects in an image no matter where they are located</a:t>
            </a:r>
            <a:endParaRPr lang="en-GB" sz="2000" dirty="0">
              <a:latin typeface="Caros" panose="020B05030303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21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15228-718B-4A25-B0E4-6A29DFA2F2BD}"/>
              </a:ext>
            </a:extLst>
          </p:cNvPr>
          <p:cNvSpPr/>
          <p:nvPr/>
        </p:nvSpPr>
        <p:spPr>
          <a:xfrm>
            <a:off x="417848" y="4490070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8915E-0E78-40D8-9B79-7FED3860416F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4DAFE-0F06-47B6-9713-27BA430BC8A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5E410-7CAA-465F-AFB8-294C233EEC4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83829-1BCE-46E1-912E-8A2EAA72EF10}"/>
              </a:ext>
            </a:extLst>
          </p:cNvPr>
          <p:cNvSpPr txBox="1"/>
          <p:nvPr/>
        </p:nvSpPr>
        <p:spPr>
          <a:xfrm>
            <a:off x="6096000" y="642386"/>
            <a:ext cx="383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Activation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08D8B-EFCA-4D56-B5F1-AA5BC56E9829}"/>
              </a:ext>
            </a:extLst>
          </p:cNvPr>
          <p:cNvSpPr txBox="1"/>
          <p:nvPr/>
        </p:nvSpPr>
        <p:spPr>
          <a:xfrm>
            <a:off x="6096000" y="1269000"/>
            <a:ext cx="4329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Decides whether a neuron should be activated by calculating the weighted sum and further adding bias with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Introduces non-linearity into the output of a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ros" panose="020B05030303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Sigmoid function is used so that output will always be within 0 and 1</a:t>
            </a:r>
          </a:p>
        </p:txBody>
      </p:sp>
    </p:spTree>
    <p:extLst>
      <p:ext uri="{BB962C8B-B14F-4D97-AF65-F5344CB8AC3E}">
        <p14:creationId xmlns:p14="http://schemas.microsoft.com/office/powerpoint/2010/main" val="200395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7C373A-149F-441D-A4F3-B1E9C07F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" y="718094"/>
            <a:ext cx="4188315" cy="450533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515228-718B-4A25-B0E4-6A29DFA2F2BD}"/>
              </a:ext>
            </a:extLst>
          </p:cNvPr>
          <p:cNvSpPr/>
          <p:nvPr/>
        </p:nvSpPr>
        <p:spPr>
          <a:xfrm>
            <a:off x="417848" y="4490070"/>
            <a:ext cx="3901650" cy="277874"/>
          </a:xfrm>
          <a:prstGeom prst="roundRect">
            <a:avLst/>
          </a:prstGeom>
          <a:solidFill>
            <a:schemeClr val="accent4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8915E-0E78-40D8-9B79-7FED3860416F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4DAFE-0F06-47B6-9713-27BA430BC8A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5E410-7CAA-465F-AFB8-294C233EEC4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483829-1BCE-46E1-912E-8A2EAA72EF10}"/>
              </a:ext>
            </a:extLst>
          </p:cNvPr>
          <p:cNvSpPr txBox="1"/>
          <p:nvPr/>
        </p:nvSpPr>
        <p:spPr>
          <a:xfrm>
            <a:off x="6096000" y="642386"/>
            <a:ext cx="383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aros" panose="020B0503030302020204" pitchFamily="34" charset="0"/>
              </a:rPr>
              <a:t>Activation</a:t>
            </a:r>
          </a:p>
        </p:txBody>
      </p:sp>
      <p:pic>
        <p:nvPicPr>
          <p:cNvPr id="2050" name="Picture 2" descr="https://miro.medium.com/max/560/1*DHN75JRJ_EQgGc0spfqLtQ.png">
            <a:extLst>
              <a:ext uri="{FF2B5EF4-FFF2-40B4-BE49-F238E27FC236}">
                <a16:creationId xmlns:a16="http://schemas.microsoft.com/office/drawing/2014/main" id="{518BEB37-DA07-454F-961F-71B6D026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75" y="4387690"/>
            <a:ext cx="1588225" cy="6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500/0*5euYS7InCmDP08ir.">
            <a:extLst>
              <a:ext uri="{FF2B5EF4-FFF2-40B4-BE49-F238E27FC236}">
                <a16:creationId xmlns:a16="http://schemas.microsoft.com/office/drawing/2014/main" id="{FF0C333F-4E60-4018-8387-A1359DAA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42" y="1539988"/>
            <a:ext cx="4477957" cy="242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14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8304D8-134F-44EC-80F6-79985DE1D6D1}"/>
              </a:ext>
            </a:extLst>
          </p:cNvPr>
          <p:cNvSpPr/>
          <p:nvPr/>
        </p:nvSpPr>
        <p:spPr>
          <a:xfrm>
            <a:off x="0" y="5956182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642BE-4EE9-4933-AE0F-4F19C12FD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893" y="6039858"/>
            <a:ext cx="818141" cy="818141"/>
          </a:xfrm>
          <a:prstGeom prst="rect">
            <a:avLst/>
          </a:prstGeom>
        </p:spPr>
      </p:pic>
      <p:pic>
        <p:nvPicPr>
          <p:cNvPr id="7" name="Picture 6" descr="A picture containing building, window, plane, large&#10;&#10;Description automatically generated">
            <a:extLst>
              <a:ext uri="{FF2B5EF4-FFF2-40B4-BE49-F238E27FC236}">
                <a16:creationId xmlns:a16="http://schemas.microsoft.com/office/drawing/2014/main" id="{3A23CD89-AC92-410C-BE94-AC60D6CD4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02" y="5998020"/>
            <a:ext cx="818140" cy="818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801A87-D5AF-41F8-82AE-42545B00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208" y="5998020"/>
            <a:ext cx="818140" cy="818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D860-DD6A-4D3D-A8AB-6013D6087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14" y="5384458"/>
            <a:ext cx="1152000" cy="115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CCA2B-B37E-45A9-8275-F25BD70B7A19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935E5-1895-49DB-8FC1-AA80432A7267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528F1D-7E4D-47FB-BAA0-35CB9FAC506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22" name="Picture 2" descr="Screen Shot 2016-08-07 at 9.15.21 PM.png">
            <a:extLst>
              <a:ext uri="{FF2B5EF4-FFF2-40B4-BE49-F238E27FC236}">
                <a16:creationId xmlns:a16="http://schemas.microsoft.com/office/drawing/2014/main" id="{01BBEAEC-4BC4-4491-9745-0323E813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13" y="1412776"/>
            <a:ext cx="9152599" cy="321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24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6A6B82-A2EE-4A39-83DB-358394BCD2E6}"/>
              </a:ext>
            </a:extLst>
          </p:cNvPr>
          <p:cNvSpPr txBox="1"/>
          <p:nvPr/>
        </p:nvSpPr>
        <p:spPr>
          <a:xfrm>
            <a:off x="2178866" y="1997839"/>
            <a:ext cx="7834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Caros" panose="020B0503030302020204" pitchFamily="34" charset="0"/>
              </a:rPr>
              <a:t>However, with this, our accuracy was only 55%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3D040-C17F-42A3-9719-57989AC52A73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How it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B4E07-C207-40A6-8A51-EAFEADC647E9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D1B1C-42EB-41D6-AB5E-E7DD5484258C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68030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272" y="2608760"/>
            <a:ext cx="2439455" cy="24394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CEA3-6260-4FF5-8FC7-0B4AC1C29055}"/>
              </a:ext>
            </a:extLst>
          </p:cNvPr>
          <p:cNvSpPr txBox="1"/>
          <p:nvPr/>
        </p:nvSpPr>
        <p:spPr>
          <a:xfrm>
            <a:off x="3909854" y="1593097"/>
            <a:ext cx="47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79567-D0EF-4F4F-8749-C4AC2A482D91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0C2CB-D7FE-4844-B01E-B86E63144930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776524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0679CA-2855-47FB-964A-4740D5C0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85" y="2321352"/>
            <a:ext cx="2420029" cy="2420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08638-F8AA-42F7-9F76-D2016C048260}"/>
              </a:ext>
            </a:extLst>
          </p:cNvPr>
          <p:cNvSpPr txBox="1"/>
          <p:nvPr/>
        </p:nvSpPr>
        <p:spPr>
          <a:xfrm>
            <a:off x="4079776" y="1628800"/>
            <a:ext cx="403244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b="1" dirty="0">
                <a:latin typeface="Caros" panose="020B0503030302020204" pitchFamily="34" charset="0"/>
              </a:rPr>
              <a:t>k-fold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05578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60679CA-2855-47FB-964A-4740D5C0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945132"/>
            <a:ext cx="5297657" cy="5297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05C1B-BBB1-4401-B373-4E0B5F71B579}"/>
              </a:ext>
            </a:extLst>
          </p:cNvPr>
          <p:cNvSpPr/>
          <p:nvPr/>
        </p:nvSpPr>
        <p:spPr>
          <a:xfrm>
            <a:off x="5743183" y="2699359"/>
            <a:ext cx="3757807" cy="107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9836-401B-4046-A87A-DF3474325514}"/>
              </a:ext>
            </a:extLst>
          </p:cNvPr>
          <p:cNvSpPr/>
          <p:nvPr/>
        </p:nvSpPr>
        <p:spPr>
          <a:xfrm>
            <a:off x="2153165" y="2699359"/>
            <a:ext cx="5011723" cy="107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05847-DAB5-4052-BD82-ABBB9C4B882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96073" y="3776597"/>
            <a:ext cx="1162954" cy="118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B28C3A-E9AE-43E6-AE3D-885EEA3574E3}"/>
              </a:ext>
            </a:extLst>
          </p:cNvPr>
          <p:cNvCxnSpPr>
            <a:cxnSpLocks/>
          </p:cNvCxnSpPr>
          <p:nvPr/>
        </p:nvCxnSpPr>
        <p:spPr>
          <a:xfrm flipH="1" flipV="1">
            <a:off x="8192022" y="3776598"/>
            <a:ext cx="157887" cy="118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353502-4117-4C8B-8E7E-F02CA795A89E}"/>
              </a:ext>
            </a:extLst>
          </p:cNvPr>
          <p:cNvSpPr txBox="1"/>
          <p:nvPr/>
        </p:nvSpPr>
        <p:spPr>
          <a:xfrm>
            <a:off x="2691009" y="5040661"/>
            <a:ext cx="191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Training 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D18D3-2BD4-42C7-A71C-BF82601D39A2}"/>
              </a:ext>
            </a:extLst>
          </p:cNvPr>
          <p:cNvSpPr txBox="1"/>
          <p:nvPr/>
        </p:nvSpPr>
        <p:spPr>
          <a:xfrm>
            <a:off x="7788538" y="5070379"/>
            <a:ext cx="112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Test 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01FC2-A037-4195-B7D9-BA36EF26E492}"/>
              </a:ext>
            </a:extLst>
          </p:cNvPr>
          <p:cNvSpPr txBox="1"/>
          <p:nvPr/>
        </p:nvSpPr>
        <p:spPr>
          <a:xfrm>
            <a:off x="4224000" y="1778936"/>
            <a:ext cx="374441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dirty="0">
                <a:latin typeface="Caros" panose="020B0503030302020204" pitchFamily="34" charset="0"/>
              </a:rPr>
              <a:t>Standard Validation</a:t>
            </a:r>
          </a:p>
        </p:txBody>
      </p:sp>
    </p:spTree>
    <p:extLst>
      <p:ext uri="{BB962C8B-B14F-4D97-AF65-F5344CB8AC3E}">
        <p14:creationId xmlns:p14="http://schemas.microsoft.com/office/powerpoint/2010/main" val="2305851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9836-401B-4046-A87A-DF3474325514}"/>
              </a:ext>
            </a:extLst>
          </p:cNvPr>
          <p:cNvSpPr/>
          <p:nvPr/>
        </p:nvSpPr>
        <p:spPr>
          <a:xfrm>
            <a:off x="1925436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05847-DAB5-4052-BD82-ABBB9C4B882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691947" y="3732757"/>
            <a:ext cx="1313379" cy="1133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EA57A-266A-47E0-81C1-E4274160CAA1}"/>
              </a:ext>
            </a:extLst>
          </p:cNvPr>
          <p:cNvSpPr/>
          <p:nvPr/>
        </p:nvSpPr>
        <p:spPr>
          <a:xfrm>
            <a:off x="3557392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10F33-F01D-4DE2-9FD4-DDFE80EFB941}"/>
              </a:ext>
            </a:extLst>
          </p:cNvPr>
          <p:cNvSpPr/>
          <p:nvPr/>
        </p:nvSpPr>
        <p:spPr>
          <a:xfrm>
            <a:off x="5189348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D0A475-7108-4B15-B17F-E513993AA5DD}"/>
              </a:ext>
            </a:extLst>
          </p:cNvPr>
          <p:cNvSpPr/>
          <p:nvPr/>
        </p:nvSpPr>
        <p:spPr>
          <a:xfrm>
            <a:off x="6821304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89803-3BC1-4434-B766-C5F336CEFD3B}"/>
              </a:ext>
            </a:extLst>
          </p:cNvPr>
          <p:cNvSpPr/>
          <p:nvPr/>
        </p:nvSpPr>
        <p:spPr>
          <a:xfrm>
            <a:off x="8453260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EB30D-52ED-45A7-B10D-80E2C0B3306C}"/>
              </a:ext>
            </a:extLst>
          </p:cNvPr>
          <p:cNvSpPr txBox="1"/>
          <p:nvPr/>
        </p:nvSpPr>
        <p:spPr>
          <a:xfrm>
            <a:off x="4050264" y="4809995"/>
            <a:ext cx="131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Data set</a:t>
            </a: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4DC92772-B6B2-4AD8-A14C-A97BEB4F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945132"/>
            <a:ext cx="5297657" cy="52976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932487-BC00-49D1-B2E9-586EBAAF0377}"/>
              </a:ext>
            </a:extLst>
          </p:cNvPr>
          <p:cNvSpPr txBox="1"/>
          <p:nvPr/>
        </p:nvSpPr>
        <p:spPr>
          <a:xfrm>
            <a:off x="4224000" y="1778936"/>
            <a:ext cx="374441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dirty="0">
                <a:latin typeface="Caros" panose="020B05030303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796923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A15A85C-05EE-45FF-B336-769DB44B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945132"/>
            <a:ext cx="5297657" cy="5297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9836-401B-4046-A87A-DF3474325514}"/>
              </a:ext>
            </a:extLst>
          </p:cNvPr>
          <p:cNvSpPr/>
          <p:nvPr/>
        </p:nvSpPr>
        <p:spPr>
          <a:xfrm>
            <a:off x="1925436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05847-DAB5-4052-BD82-ABBB9C4B882C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741414" y="3732757"/>
            <a:ext cx="427671" cy="1133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EA57A-266A-47E0-81C1-E4274160CAA1}"/>
              </a:ext>
            </a:extLst>
          </p:cNvPr>
          <p:cNvSpPr/>
          <p:nvPr/>
        </p:nvSpPr>
        <p:spPr>
          <a:xfrm>
            <a:off x="3557392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10F33-F01D-4DE2-9FD4-DDFE80EFB941}"/>
              </a:ext>
            </a:extLst>
          </p:cNvPr>
          <p:cNvSpPr/>
          <p:nvPr/>
        </p:nvSpPr>
        <p:spPr>
          <a:xfrm>
            <a:off x="5189348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D0A475-7108-4B15-B17F-E513993AA5DD}"/>
              </a:ext>
            </a:extLst>
          </p:cNvPr>
          <p:cNvSpPr/>
          <p:nvPr/>
        </p:nvSpPr>
        <p:spPr>
          <a:xfrm>
            <a:off x="6821304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89803-3BC1-4434-B766-C5F336CEFD3B}"/>
              </a:ext>
            </a:extLst>
          </p:cNvPr>
          <p:cNvSpPr/>
          <p:nvPr/>
        </p:nvSpPr>
        <p:spPr>
          <a:xfrm>
            <a:off x="8453260" y="2655519"/>
            <a:ext cx="1631956" cy="10772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EB30D-52ED-45A7-B10D-80E2C0B3306C}"/>
              </a:ext>
            </a:extLst>
          </p:cNvPr>
          <p:cNvSpPr txBox="1"/>
          <p:nvPr/>
        </p:nvSpPr>
        <p:spPr>
          <a:xfrm>
            <a:off x="2343184" y="4939403"/>
            <a:ext cx="19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Training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CDA28B-B3AB-4439-B149-9491DA3FD95E}"/>
              </a:ext>
            </a:extLst>
          </p:cNvPr>
          <p:cNvCxnSpPr>
            <a:cxnSpLocks/>
          </p:cNvCxnSpPr>
          <p:nvPr/>
        </p:nvCxnSpPr>
        <p:spPr>
          <a:xfrm flipV="1">
            <a:off x="9022914" y="3732757"/>
            <a:ext cx="197062" cy="1206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46C212-0CF6-4172-B9B1-2777C2D6FD3C}"/>
              </a:ext>
            </a:extLst>
          </p:cNvPr>
          <p:cNvSpPr txBox="1"/>
          <p:nvPr/>
        </p:nvSpPr>
        <p:spPr>
          <a:xfrm>
            <a:off x="8453260" y="4938212"/>
            <a:ext cx="11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A836A5-1465-4280-AC38-C4607FA2B294}"/>
              </a:ext>
            </a:extLst>
          </p:cNvPr>
          <p:cNvSpPr txBox="1"/>
          <p:nvPr/>
        </p:nvSpPr>
        <p:spPr>
          <a:xfrm>
            <a:off x="4224000" y="1778936"/>
            <a:ext cx="374441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dirty="0">
                <a:latin typeface="Caros" panose="020B05030303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307041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C9B47A31-5B8D-4277-8DE9-7E19B626D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505" y="1445505"/>
            <a:ext cx="3966989" cy="3966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3D4EF-D08D-4CF9-AB42-726C38433C6C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B8BF0-F8A5-4FA5-9297-A099CCAA9414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32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79331734-328E-4E2D-B4CF-7CF35C0A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945132"/>
            <a:ext cx="5297657" cy="5297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9836-401B-4046-A87A-DF3474325514}"/>
              </a:ext>
            </a:extLst>
          </p:cNvPr>
          <p:cNvSpPr/>
          <p:nvPr/>
        </p:nvSpPr>
        <p:spPr>
          <a:xfrm>
            <a:off x="1925436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05847-DAB5-4052-BD82-ABBB9C4B882C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741414" y="3732757"/>
            <a:ext cx="427671" cy="1133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EA57A-266A-47E0-81C1-E4274160CAA1}"/>
              </a:ext>
            </a:extLst>
          </p:cNvPr>
          <p:cNvSpPr/>
          <p:nvPr/>
        </p:nvSpPr>
        <p:spPr>
          <a:xfrm>
            <a:off x="3557392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10F33-F01D-4DE2-9FD4-DDFE80EFB941}"/>
              </a:ext>
            </a:extLst>
          </p:cNvPr>
          <p:cNvSpPr/>
          <p:nvPr/>
        </p:nvSpPr>
        <p:spPr>
          <a:xfrm>
            <a:off x="5189348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D0A475-7108-4B15-B17F-E513993AA5DD}"/>
              </a:ext>
            </a:extLst>
          </p:cNvPr>
          <p:cNvSpPr/>
          <p:nvPr/>
        </p:nvSpPr>
        <p:spPr>
          <a:xfrm>
            <a:off x="6821304" y="2655519"/>
            <a:ext cx="1631956" cy="10772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89803-3BC1-4434-B766-C5F336CEFD3B}"/>
              </a:ext>
            </a:extLst>
          </p:cNvPr>
          <p:cNvSpPr/>
          <p:nvPr/>
        </p:nvSpPr>
        <p:spPr>
          <a:xfrm>
            <a:off x="8453260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EB30D-52ED-45A7-B10D-80E2C0B3306C}"/>
              </a:ext>
            </a:extLst>
          </p:cNvPr>
          <p:cNvSpPr txBox="1"/>
          <p:nvPr/>
        </p:nvSpPr>
        <p:spPr>
          <a:xfrm>
            <a:off x="2343184" y="4939403"/>
            <a:ext cx="19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Training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CDA28B-B3AB-4439-B149-9491DA3FD95E}"/>
              </a:ext>
            </a:extLst>
          </p:cNvPr>
          <p:cNvCxnSpPr>
            <a:cxnSpLocks/>
          </p:cNvCxnSpPr>
          <p:nvPr/>
        </p:nvCxnSpPr>
        <p:spPr>
          <a:xfrm flipH="1" flipV="1">
            <a:off x="7628351" y="3732757"/>
            <a:ext cx="1394563" cy="1206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46C212-0CF6-4172-B9B1-2777C2D6FD3C}"/>
              </a:ext>
            </a:extLst>
          </p:cNvPr>
          <p:cNvSpPr txBox="1"/>
          <p:nvPr/>
        </p:nvSpPr>
        <p:spPr>
          <a:xfrm>
            <a:off x="8453260" y="4938212"/>
            <a:ext cx="11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Test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8724-2BCE-4CF0-A422-06D9F0D04992}"/>
              </a:ext>
            </a:extLst>
          </p:cNvPr>
          <p:cNvSpPr txBox="1"/>
          <p:nvPr/>
        </p:nvSpPr>
        <p:spPr>
          <a:xfrm>
            <a:off x="4224000" y="1778936"/>
            <a:ext cx="374441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dirty="0">
                <a:latin typeface="Caros" panose="020B05030303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44688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FCADCB5-4A17-4035-B6F0-AAD337C2B3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71" y="945132"/>
            <a:ext cx="5297657" cy="5297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5CEFB1-1677-4741-A382-E83E1E9A736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82355-B078-4B70-A4CE-62CAEEA942F5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91794-9965-4DC7-88DB-FFC608AB550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09836-401B-4046-A87A-DF3474325514}"/>
              </a:ext>
            </a:extLst>
          </p:cNvPr>
          <p:cNvSpPr/>
          <p:nvPr/>
        </p:nvSpPr>
        <p:spPr>
          <a:xfrm>
            <a:off x="1925436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05847-DAB5-4052-BD82-ABBB9C4B882C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741414" y="3732757"/>
            <a:ext cx="427671" cy="1133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EA57A-266A-47E0-81C1-E4274160CAA1}"/>
              </a:ext>
            </a:extLst>
          </p:cNvPr>
          <p:cNvSpPr/>
          <p:nvPr/>
        </p:nvSpPr>
        <p:spPr>
          <a:xfrm>
            <a:off x="3557392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10F33-F01D-4DE2-9FD4-DDFE80EFB941}"/>
              </a:ext>
            </a:extLst>
          </p:cNvPr>
          <p:cNvSpPr/>
          <p:nvPr/>
        </p:nvSpPr>
        <p:spPr>
          <a:xfrm>
            <a:off x="5189348" y="2655519"/>
            <a:ext cx="1631956" cy="10772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D0A475-7108-4B15-B17F-E513993AA5DD}"/>
              </a:ext>
            </a:extLst>
          </p:cNvPr>
          <p:cNvSpPr/>
          <p:nvPr/>
        </p:nvSpPr>
        <p:spPr>
          <a:xfrm>
            <a:off x="6821304" y="2655519"/>
            <a:ext cx="1631956" cy="1077238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C89803-3BC1-4434-B766-C5F336CEFD3B}"/>
              </a:ext>
            </a:extLst>
          </p:cNvPr>
          <p:cNvSpPr/>
          <p:nvPr/>
        </p:nvSpPr>
        <p:spPr>
          <a:xfrm>
            <a:off x="8453260" y="2655519"/>
            <a:ext cx="1631956" cy="10772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CEB30D-52ED-45A7-B10D-80E2C0B3306C}"/>
              </a:ext>
            </a:extLst>
          </p:cNvPr>
          <p:cNvSpPr txBox="1"/>
          <p:nvPr/>
        </p:nvSpPr>
        <p:spPr>
          <a:xfrm>
            <a:off x="2343184" y="4939403"/>
            <a:ext cx="196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Training 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CDA28B-B3AB-4439-B149-9491DA3FD95E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6005326" y="3732757"/>
            <a:ext cx="3017590" cy="1206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46C212-0CF6-4172-B9B1-2777C2D6FD3C}"/>
              </a:ext>
            </a:extLst>
          </p:cNvPr>
          <p:cNvSpPr txBox="1"/>
          <p:nvPr/>
        </p:nvSpPr>
        <p:spPr>
          <a:xfrm>
            <a:off x="8453260" y="4938212"/>
            <a:ext cx="11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Caros" panose="020B0503030302020204" pitchFamily="34" charset="0"/>
              </a:rPr>
              <a:t>Test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F96B8-0A23-4B4C-B827-8D34E91AFEB2}"/>
              </a:ext>
            </a:extLst>
          </p:cNvPr>
          <p:cNvSpPr txBox="1"/>
          <p:nvPr/>
        </p:nvSpPr>
        <p:spPr>
          <a:xfrm>
            <a:off x="4224000" y="1778936"/>
            <a:ext cx="374441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dirty="0">
                <a:latin typeface="Caros" panose="020B0503030302020204" pitchFamily="34" charset="0"/>
              </a:rPr>
              <a:t>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81553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pic>
        <p:nvPicPr>
          <p:cNvPr id="22530" name="Picture 2" descr="https://lh5.googleusercontent.com/gQtzOGV8VnR9uVeyWt66iyv_k9lmB6KlfoM8knwcTfKvXu5R11eMCJKCa5flTfS9Y6XWRVcC0OPGb6oJyYusxbmqn9m5GB07cWogDOebIuLMaeBPC8Te85pSKR5XuPG1">
            <a:extLst>
              <a:ext uri="{FF2B5EF4-FFF2-40B4-BE49-F238E27FC236}">
                <a16:creationId xmlns:a16="http://schemas.microsoft.com/office/drawing/2014/main" id="{33A31905-A674-4ED9-8B6E-86F39F657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26462" r="51052" b="6872"/>
          <a:stretch/>
        </p:blipFill>
        <p:spPr bwMode="auto">
          <a:xfrm>
            <a:off x="1217534" y="1308435"/>
            <a:ext cx="3945963" cy="502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https://lh5.googleusercontent.com/Uvra_1CGOQf_iXM6TfhOPofk94PtUh3cj-rtvNQ4a_jy8dr3vWfNDLzTaFYJbL5GWRrq3EQK8tIStgdb0hpduL86GAD4gtLuQZ2MDl785wo6W9BSMwBV42syPE2uauwA">
            <a:extLst>
              <a:ext uri="{FF2B5EF4-FFF2-40B4-BE49-F238E27FC236}">
                <a16:creationId xmlns:a16="http://schemas.microsoft.com/office/drawing/2014/main" id="{3508CAC7-5D1B-4E31-8713-03887775C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26421" r="51992" b="6708"/>
          <a:stretch/>
        </p:blipFill>
        <p:spPr bwMode="auto">
          <a:xfrm>
            <a:off x="6490155" y="1308435"/>
            <a:ext cx="4012919" cy="51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43F2-CD73-43F1-811D-04DEA1370F28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68F5D-F988-4E17-8979-40A5FF43D71C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1E3B5-2974-497F-8C5A-A61601B966A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C989B-B759-4D44-9E13-F110FE2696DB}"/>
              </a:ext>
            </a:extLst>
          </p:cNvPr>
          <p:cNvSpPr txBox="1"/>
          <p:nvPr/>
        </p:nvSpPr>
        <p:spPr>
          <a:xfrm>
            <a:off x="7792024" y="810017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With K-Fold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52D4A-661C-4DE3-B273-71E6630BC369}"/>
              </a:ext>
            </a:extLst>
          </p:cNvPr>
          <p:cNvSpPr txBox="1"/>
          <p:nvPr/>
        </p:nvSpPr>
        <p:spPr>
          <a:xfrm>
            <a:off x="2470550" y="810017"/>
            <a:ext cx="183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Without K-Fold</a:t>
            </a:r>
          </a:p>
        </p:txBody>
      </p:sp>
    </p:spTree>
    <p:extLst>
      <p:ext uri="{BB962C8B-B14F-4D97-AF65-F5344CB8AC3E}">
        <p14:creationId xmlns:p14="http://schemas.microsoft.com/office/powerpoint/2010/main" val="1000899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43F2-CD73-43F1-811D-04DEA1370F28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68F5D-F988-4E17-8979-40A5FF43D71C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1E3B5-2974-497F-8C5A-A61601B966A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1" name="Picture 2" descr="https://lh5.googleusercontent.com/gQtzOGV8VnR9uVeyWt66iyv_k9lmB6KlfoM8knwcTfKvXu5R11eMCJKCa5flTfS9Y6XWRVcC0OPGb6oJyYusxbmqn9m5GB07cWogDOebIuLMaeBPC8Te85pSKR5XuPG1">
            <a:extLst>
              <a:ext uri="{FF2B5EF4-FFF2-40B4-BE49-F238E27FC236}">
                <a16:creationId xmlns:a16="http://schemas.microsoft.com/office/drawing/2014/main" id="{05CFFCFE-710B-4417-8BCD-26C5B515A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26627" r="53028" b="39163"/>
          <a:stretch/>
        </p:blipFill>
        <p:spPr bwMode="auto">
          <a:xfrm>
            <a:off x="1903145" y="387183"/>
            <a:ext cx="8385710" cy="60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94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pic>
        <p:nvPicPr>
          <p:cNvPr id="22530" name="Picture 2" descr="https://lh5.googleusercontent.com/gQtzOGV8VnR9uVeyWt66iyv_k9lmB6KlfoM8knwcTfKvXu5R11eMCJKCa5flTfS9Y6XWRVcC0OPGb6oJyYusxbmqn9m5GB07cWogDOebIuLMaeBPC8Te85pSKR5XuPG1">
            <a:extLst>
              <a:ext uri="{FF2B5EF4-FFF2-40B4-BE49-F238E27FC236}">
                <a16:creationId xmlns:a16="http://schemas.microsoft.com/office/drawing/2014/main" id="{33A31905-A674-4ED9-8B6E-86F39F657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26627" r="53028" b="39163"/>
          <a:stretch/>
        </p:blipFill>
        <p:spPr bwMode="auto">
          <a:xfrm>
            <a:off x="1903145" y="387183"/>
            <a:ext cx="8385710" cy="60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43F2-CD73-43F1-811D-04DEA1370F28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68F5D-F988-4E17-8979-40A5FF43D71C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1E3B5-2974-497F-8C5A-A61601B966A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2E86D-E544-4953-AB4F-B646FA08C5BB}"/>
              </a:ext>
            </a:extLst>
          </p:cNvPr>
          <p:cNvSpPr txBox="1"/>
          <p:nvPr/>
        </p:nvSpPr>
        <p:spPr>
          <a:xfrm flipV="1">
            <a:off x="6391166" y="3853982"/>
            <a:ext cx="78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5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BFFD3-416D-46FB-BDD8-CB1AF1B23BFC}"/>
              </a:ext>
            </a:extLst>
          </p:cNvPr>
          <p:cNvSpPr txBox="1"/>
          <p:nvPr/>
        </p:nvSpPr>
        <p:spPr>
          <a:xfrm flipV="1">
            <a:off x="6391166" y="2431862"/>
            <a:ext cx="78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9241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lh5.googleusercontent.com/gQtzOGV8VnR9uVeyWt66iyv_k9lmB6KlfoM8knwcTfKvXu5R11eMCJKCa5flTfS9Y6XWRVcC0OPGb6oJyYusxbmqn9m5GB07cWogDOebIuLMaeBPC8Te85pSKR5XuPG1">
            <a:extLst>
              <a:ext uri="{FF2B5EF4-FFF2-40B4-BE49-F238E27FC236}">
                <a16:creationId xmlns:a16="http://schemas.microsoft.com/office/drawing/2014/main" id="{8E5EDBF3-3FD2-4971-94D4-B2BCB973B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t="26627" r="53028" b="39163"/>
          <a:stretch/>
        </p:blipFill>
        <p:spPr bwMode="auto">
          <a:xfrm>
            <a:off x="1903145" y="387183"/>
            <a:ext cx="8385710" cy="60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143F2-CD73-43F1-811D-04DEA1370F28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68F5D-F988-4E17-8979-40A5FF43D71C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1E3B5-2974-497F-8C5A-A61601B966A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E9AB927-0A7D-40C4-881C-2C5AC8047F61}"/>
              </a:ext>
            </a:extLst>
          </p:cNvPr>
          <p:cNvSpPr/>
          <p:nvPr/>
        </p:nvSpPr>
        <p:spPr>
          <a:xfrm rot="11925194">
            <a:off x="7887997" y="4177680"/>
            <a:ext cx="648072" cy="1343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3734C265-C049-40E4-8D1F-5CF689DD0747}"/>
              </a:ext>
            </a:extLst>
          </p:cNvPr>
          <p:cNvSpPr/>
          <p:nvPr/>
        </p:nvSpPr>
        <p:spPr>
          <a:xfrm rot="8805655">
            <a:off x="7673759" y="1862767"/>
            <a:ext cx="648072" cy="134352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51B31-4AB4-446D-A641-C004427972DC}"/>
              </a:ext>
            </a:extLst>
          </p:cNvPr>
          <p:cNvSpPr txBox="1"/>
          <p:nvPr/>
        </p:nvSpPr>
        <p:spPr>
          <a:xfrm flipV="1">
            <a:off x="6391166" y="3853982"/>
            <a:ext cx="78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54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F7D1B-52DB-4D65-9455-94C9A292546B}"/>
              </a:ext>
            </a:extLst>
          </p:cNvPr>
          <p:cNvSpPr txBox="1"/>
          <p:nvPr/>
        </p:nvSpPr>
        <p:spPr>
          <a:xfrm flipV="1">
            <a:off x="6391166" y="2431862"/>
            <a:ext cx="78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95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pic>
        <p:nvPicPr>
          <p:cNvPr id="3074" name="Picture 2" descr="https://lh3.googleusercontent.com/lHO3mppNytzVOw2GgC1HJJDw1e_POl8xVmrXeZMLgNoTPcJsNgI55130fUR6AY41A2Hy7Zwporzo78LMvR4iup_Ah8M3NozEisQTwtRipZTaRDL-nX7FhpIw2Biit7K1">
            <a:extLst>
              <a:ext uri="{FF2B5EF4-FFF2-40B4-BE49-F238E27FC236}">
                <a16:creationId xmlns:a16="http://schemas.microsoft.com/office/drawing/2014/main" id="{96C66374-7844-4994-A5A8-28B509899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t="29744" r="7386" b="48205"/>
          <a:stretch/>
        </p:blipFill>
        <p:spPr bwMode="auto">
          <a:xfrm>
            <a:off x="605563" y="2316814"/>
            <a:ext cx="10914560" cy="151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0A35C-BD2E-4118-8810-E1F0B66C3F06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C8B29-0833-497E-9A51-10A644D41D57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3A8EC-FA5A-4340-BFBB-1933D186C3F1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642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F9C88-9BCC-426A-A4FA-BE6F99F7A8E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4CADB2F-F4F0-4D5A-880C-0F72B3B0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890" y="2611675"/>
            <a:ext cx="2599151" cy="2599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E771C3-0D66-406C-9158-9A8851D19EE9}"/>
              </a:ext>
            </a:extLst>
          </p:cNvPr>
          <p:cNvSpPr txBox="1"/>
          <p:nvPr/>
        </p:nvSpPr>
        <p:spPr>
          <a:xfrm>
            <a:off x="3575720" y="1569600"/>
            <a:ext cx="532859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b="1" dirty="0">
                <a:latin typeface="Caros" panose="020B0503030302020204" pitchFamily="34" charset="0"/>
              </a:rPr>
              <a:t>Generative Adversarial Networks (GANs)</a:t>
            </a:r>
          </a:p>
        </p:txBody>
      </p:sp>
    </p:spTree>
    <p:extLst>
      <p:ext uri="{BB962C8B-B14F-4D97-AF65-F5344CB8AC3E}">
        <p14:creationId xmlns:p14="http://schemas.microsoft.com/office/powerpoint/2010/main" val="97337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F9C88-9BCC-426A-A4FA-BE6F99F7A8E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4CADB2F-F4F0-4D5A-880C-0F72B3B0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95" y="1384127"/>
            <a:ext cx="4258848" cy="42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68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F9C88-9BCC-426A-A4FA-BE6F99F7A8E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4CADB2F-F4F0-4D5A-880C-0F72B3B0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95" y="1384127"/>
            <a:ext cx="4258848" cy="4258848"/>
          </a:xfrm>
          <a:prstGeom prst="rect">
            <a:avLst/>
          </a:prstGeom>
        </p:spPr>
      </p:pic>
      <p:pic>
        <p:nvPicPr>
          <p:cNvPr id="4098" name="Picture 2" descr="https://lh4.googleusercontent.com/3ph-7itQnRvmL21zNZXhZhIVHa9WXncLCLyqeao2pmcSE2cW7jol42BJ2IF7JvbubsjfIVQN3D2KyiM4DEOa2gV5I1tC_aKOK13AnT60Cn981Vy_ir7ObSqMUnoeIZBFEqjOj80f">
            <a:extLst>
              <a:ext uri="{FF2B5EF4-FFF2-40B4-BE49-F238E27FC236}">
                <a16:creationId xmlns:a16="http://schemas.microsoft.com/office/drawing/2014/main" id="{7692F39A-C2F6-4F2D-A3AD-EA5F1A53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49" y="1678488"/>
            <a:ext cx="10025272" cy="36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12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F212373-2256-4973-900E-CA988554E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897" y="1445506"/>
            <a:ext cx="3966988" cy="3966988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C9B47A31-5B8D-4277-8DE9-7E19B626D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t="43737" r="5487"/>
          <a:stretch/>
        </p:blipFill>
        <p:spPr>
          <a:xfrm>
            <a:off x="4180909" y="3180522"/>
            <a:ext cx="3780334" cy="223197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B477BA9-E7DD-4AE3-863F-53EBAB5439AC}"/>
              </a:ext>
            </a:extLst>
          </p:cNvPr>
          <p:cNvCxnSpPr/>
          <p:nvPr/>
        </p:nvCxnSpPr>
        <p:spPr>
          <a:xfrm flipH="1" flipV="1">
            <a:off x="3508513" y="2773017"/>
            <a:ext cx="2375452" cy="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19672D-7BDF-45A9-8938-7FF3C2941AAE}"/>
              </a:ext>
            </a:extLst>
          </p:cNvPr>
          <p:cNvSpPr txBox="1"/>
          <p:nvPr/>
        </p:nvSpPr>
        <p:spPr>
          <a:xfrm>
            <a:off x="8424122" y="2017476"/>
            <a:ext cx="2538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ros" panose="020B0503030302020204" pitchFamily="34" charset="0"/>
              </a:rPr>
              <a:t>Other mental disorders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4493B-99BE-48DD-A120-351C7B800CA8}"/>
              </a:ext>
            </a:extLst>
          </p:cNvPr>
          <p:cNvCxnSpPr/>
          <p:nvPr/>
        </p:nvCxnSpPr>
        <p:spPr>
          <a:xfrm flipV="1">
            <a:off x="6380922" y="2315817"/>
            <a:ext cx="2067339" cy="457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0C3726-680F-4BD0-A192-FF120449B840}"/>
              </a:ext>
            </a:extLst>
          </p:cNvPr>
          <p:cNvSpPr txBox="1"/>
          <p:nvPr/>
        </p:nvSpPr>
        <p:spPr>
          <a:xfrm>
            <a:off x="1343472" y="2524834"/>
            <a:ext cx="253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Caros" panose="020B0503030302020204" pitchFamily="34" charset="0"/>
              </a:rPr>
              <a:t>Depression 44%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30070-2B02-4511-AF4C-A6B9A99BA326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5876E-0DE8-46E1-8A38-BAF104831645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283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F9C88-9BCC-426A-A4FA-BE6F99F7A8E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24CADB2F-F4F0-4D5A-880C-0F72B3B0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95" y="1384127"/>
            <a:ext cx="4258848" cy="42588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9013DB-092A-483F-BFFF-B509E9E4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1897627"/>
            <a:ext cx="5657850" cy="34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C07F79-DCB8-43F0-8430-8F932F8FAAE6}"/>
              </a:ext>
            </a:extLst>
          </p:cNvPr>
          <p:cNvSpPr txBox="1"/>
          <p:nvPr/>
        </p:nvSpPr>
        <p:spPr>
          <a:xfrm>
            <a:off x="4709785" y="1164920"/>
            <a:ext cx="299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aros" panose="020B0503030302020204" pitchFamily="34" charset="0"/>
              </a:rPr>
              <a:t>MNIST Dataset</a:t>
            </a:r>
          </a:p>
        </p:txBody>
      </p:sp>
    </p:spTree>
    <p:extLst>
      <p:ext uri="{BB962C8B-B14F-4D97-AF65-F5344CB8AC3E}">
        <p14:creationId xmlns:p14="http://schemas.microsoft.com/office/powerpoint/2010/main" val="357318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F9C88-9BCC-426A-A4FA-BE6F99F7A8E7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22" name="Picture 2" descr="https://lh3.googleusercontent.com/xtbeI17L4lSXlOwG3qsvuzN3AR8pyR7HaG0FUJmkOxswGuoXzhfjFG9gUIaj0GN1UHK4NHdWmhf9z--L20-NldQQIxSyijA7f8uO4W3-RYTnPVT192dwyFJU5DlGCXPyfpIUBG23">
            <a:extLst>
              <a:ext uri="{FF2B5EF4-FFF2-40B4-BE49-F238E27FC236}">
                <a16:creationId xmlns:a16="http://schemas.microsoft.com/office/drawing/2014/main" id="{86D04CA0-A798-43FC-B4B6-864A1738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72" y="1929169"/>
            <a:ext cx="3796358" cy="253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6.googleusercontent.com/ccNjuJ3F3E5AmOYJfjhZP1Qj74bp0Km6KQUGcXQnz-CViMyD-0x-7iRz_jb151hS4E3AITP3zzB8ftqGvFdT7_CJhidY0cjI_IE41lVdwXAQmYJ-g96uMwTVzueyrwxL7qnG2AEd">
            <a:extLst>
              <a:ext uri="{FF2B5EF4-FFF2-40B4-BE49-F238E27FC236}">
                <a16:creationId xmlns:a16="http://schemas.microsoft.com/office/drawing/2014/main" id="{FCC76623-4D30-46E8-A0C2-41A459CF9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326" y="1929169"/>
            <a:ext cx="4167532" cy="276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619244-EF40-400A-9F91-0709859F1301}"/>
              </a:ext>
            </a:extLst>
          </p:cNvPr>
          <p:cNvSpPr txBox="1"/>
          <p:nvPr/>
        </p:nvSpPr>
        <p:spPr>
          <a:xfrm>
            <a:off x="3714581" y="871818"/>
            <a:ext cx="511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latin typeface="Caros" panose="020B0503030302020204" pitchFamily="34" charset="0"/>
              </a:rPr>
              <a:t>Outputs from generator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C40F8-4DD0-47F4-9681-2996DF6A10E6}"/>
              </a:ext>
            </a:extLst>
          </p:cNvPr>
          <p:cNvSpPr txBox="1"/>
          <p:nvPr/>
        </p:nvSpPr>
        <p:spPr>
          <a:xfrm>
            <a:off x="2318004" y="4696096"/>
            <a:ext cx="161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aros" panose="020B0503030302020204" pitchFamily="34" charset="0"/>
              </a:rPr>
              <a:t>1st epoch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784C2-A59B-475F-AC07-4396E89439A6}"/>
              </a:ext>
            </a:extLst>
          </p:cNvPr>
          <p:cNvSpPr txBox="1"/>
          <p:nvPr/>
        </p:nvSpPr>
        <p:spPr>
          <a:xfrm>
            <a:off x="8068435" y="4696096"/>
            <a:ext cx="1870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aros" panose="020B0503030302020204" pitchFamily="34" charset="0"/>
              </a:rPr>
              <a:t>20th epoch</a:t>
            </a:r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8EFEC061-40A4-402B-8890-F7472B37CA0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95" y="1384127"/>
            <a:ext cx="4258848" cy="42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72A5A-8DC4-48F2-8562-925CEB822EEC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BDBE3-8CE0-4353-9548-326F2C8EEF0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A7157-A746-4839-9015-52A811062F4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4967584-B4F0-4AB8-A8F3-C974744D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37" y="2305337"/>
            <a:ext cx="2247326" cy="2247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5E973-4CC8-4C67-85E1-1C28E9C70E45}"/>
              </a:ext>
            </a:extLst>
          </p:cNvPr>
          <p:cNvSpPr txBox="1"/>
          <p:nvPr/>
        </p:nvSpPr>
        <p:spPr>
          <a:xfrm>
            <a:off x="4912924" y="1628800"/>
            <a:ext cx="236615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SG" sz="2400" b="1" dirty="0">
                <a:latin typeface="Caros" panose="020B0503030302020204" pitchFamily="34" charset="0"/>
              </a:rPr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3917338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72A5A-8DC4-48F2-8562-925CEB822EEC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BDBE3-8CE0-4353-9548-326F2C8EEF0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A7157-A746-4839-9015-52A811062F4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4967584-B4F0-4AB8-A8F3-C974744D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02" y="1610076"/>
            <a:ext cx="3946195" cy="3946195"/>
          </a:xfrm>
          <a:prstGeom prst="rect">
            <a:avLst/>
          </a:prstGeom>
        </p:spPr>
      </p:pic>
      <p:pic>
        <p:nvPicPr>
          <p:cNvPr id="1026" name="Picture 2" descr="https://lh4.googleusercontent.com/4W6EI0A-9M4YrWILfFUXODADxHs8rhL4-g1lidhO-MyGv0uflSLpiph2hELUW9RQ8MhQqNnXLu6WvOXXOZ8G8kjULVcGzXT19cLQYzVzY_fH88BPHckRR94NRUq2JsW92Ulmht4d">
            <a:extLst>
              <a:ext uri="{FF2B5EF4-FFF2-40B4-BE49-F238E27FC236}">
                <a16:creationId xmlns:a16="http://schemas.microsoft.com/office/drawing/2014/main" id="{C5851C8C-93B0-40E4-9BBF-A96A4AB27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41" y="1941790"/>
            <a:ext cx="2774786" cy="253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a5L_MRfUL2dNG6WcFgm2nuLZieTE2aJ-caYapZg0KXJkcHiremOWK3VeEiFuza4Xw9JltD4RwAkVgCm53Cmv3VYH6F7Q9bi2byDTFzvwSPaaonftUcJQc_53W7jfjilyoYoMuxTG">
            <a:extLst>
              <a:ext uri="{FF2B5EF4-FFF2-40B4-BE49-F238E27FC236}">
                <a16:creationId xmlns:a16="http://schemas.microsoft.com/office/drawing/2014/main" id="{F73844CC-D994-4EE5-A90A-B179DF97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315" y="1941790"/>
            <a:ext cx="2700670" cy="260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93E6E-A65D-4D5C-9F71-326C97C11ED3}"/>
              </a:ext>
            </a:extLst>
          </p:cNvPr>
          <p:cNvSpPr txBox="1"/>
          <p:nvPr/>
        </p:nvSpPr>
        <p:spPr>
          <a:xfrm>
            <a:off x="3315779" y="4608594"/>
            <a:ext cx="133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aros" panose="020B0503030302020204" pitchFamily="34" charset="0"/>
              </a:rPr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06F4-6E60-4A41-97B5-73601A80FE3F}"/>
              </a:ext>
            </a:extLst>
          </p:cNvPr>
          <p:cNvSpPr txBox="1"/>
          <p:nvPr/>
        </p:nvSpPr>
        <p:spPr>
          <a:xfrm>
            <a:off x="7808447" y="4674555"/>
            <a:ext cx="1330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aros" panose="020B050303030202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85344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0450E-E616-4548-B0C5-2B0D4CFB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123" y="1"/>
            <a:ext cx="578498" cy="57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A72A5A-8DC4-48F2-8562-925CEB822EEC}"/>
              </a:ext>
            </a:extLst>
          </p:cNvPr>
          <p:cNvSpPr txBox="1"/>
          <p:nvPr/>
        </p:nvSpPr>
        <p:spPr>
          <a:xfrm>
            <a:off x="4256294" y="-1"/>
            <a:ext cx="1107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Optimisation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BDBE3-8CE0-4353-9548-326F2C8EEF0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2A7157-A746-4839-9015-52A811062F4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D4967584-B4F0-4AB8-A8F3-C974744D74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02" y="1509868"/>
            <a:ext cx="3946195" cy="3946195"/>
          </a:xfrm>
          <a:prstGeom prst="rect">
            <a:avLst/>
          </a:prstGeom>
        </p:spPr>
      </p:pic>
      <p:pic>
        <p:nvPicPr>
          <p:cNvPr id="2052" name="Picture 4" descr="https://lh4.googleusercontent.com/EqBKkDf3h9rEG3Mus1TtFUC2B9CHDehB83A6tXulGlc0xFoJDIiSWfDx5ecsCsS56TBd_4GvgWV_yigEfomd_RDXdJnCABqfTtr_PwKVYSQZjVs9nhdb89pT8zo-lTavhunYSSKI">
            <a:extLst>
              <a:ext uri="{FF2B5EF4-FFF2-40B4-BE49-F238E27FC236}">
                <a16:creationId xmlns:a16="http://schemas.microsoft.com/office/drawing/2014/main" id="{829F28CB-4CA9-42F0-8E27-2EEB65F07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36077" r="8619" b="55712"/>
          <a:stretch/>
        </p:blipFill>
        <p:spPr bwMode="auto">
          <a:xfrm>
            <a:off x="201086" y="1791379"/>
            <a:ext cx="11789829" cy="61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9GHOiCslZ-UCwP-MgDeH4DxOVB53T02I5Bo7-70D4BtBgBLGjNjdBuIBEhfBgv4gW2qvp3PGZ19AFLZg0NcaAj_A3ZLUfvC6A48DDlVtUqsq8oNgKzmlic5l9_GFpxSPkvMOyka5">
            <a:extLst>
              <a:ext uri="{FF2B5EF4-FFF2-40B4-BE49-F238E27FC236}">
                <a16:creationId xmlns:a16="http://schemas.microsoft.com/office/drawing/2014/main" id="{88757B8D-8F41-4607-BA75-3279ADF1C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9" t="61116" r="7635" b="30448"/>
          <a:stretch/>
        </p:blipFill>
        <p:spPr bwMode="auto">
          <a:xfrm>
            <a:off x="335360" y="2897004"/>
            <a:ext cx="11659644" cy="81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4.googleusercontent.com/sU5Gx3qvfBHjMZQJSQPTLA4rH1-3FxAz3cyYyofN8euYZAsUQVHRFNkfCINCLIyvPTwL2eLYg2FXwg-Q9uW4sh7e8Egf_yzyojPtSf6wb2nk3H7IFsnoiDe2oZs0ZztsanU1Xfyq">
            <a:extLst>
              <a:ext uri="{FF2B5EF4-FFF2-40B4-BE49-F238E27FC236}">
                <a16:creationId xmlns:a16="http://schemas.microsoft.com/office/drawing/2014/main" id="{E43E4BF4-7DE6-49DE-A04E-1BE501E23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t="66856" r="7728" b="21420"/>
          <a:stretch/>
        </p:blipFill>
        <p:spPr bwMode="auto">
          <a:xfrm>
            <a:off x="419238" y="4255133"/>
            <a:ext cx="11518483" cy="15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C23E13-3E81-48A0-922B-9914A3A987D0}"/>
              </a:ext>
            </a:extLst>
          </p:cNvPr>
          <p:cNvSpPr txBox="1"/>
          <p:nvPr/>
        </p:nvSpPr>
        <p:spPr>
          <a:xfrm>
            <a:off x="2099652" y="378251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0472E-F61D-49C3-938A-E87EE996873C}"/>
              </a:ext>
            </a:extLst>
          </p:cNvPr>
          <p:cNvSpPr txBox="1"/>
          <p:nvPr/>
        </p:nvSpPr>
        <p:spPr>
          <a:xfrm>
            <a:off x="2099652" y="5641807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3227-BFC6-4C40-9ECA-1E47B4D1E0F0}"/>
              </a:ext>
            </a:extLst>
          </p:cNvPr>
          <p:cNvSpPr txBox="1"/>
          <p:nvPr/>
        </p:nvSpPr>
        <p:spPr>
          <a:xfrm>
            <a:off x="8346743" y="371703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After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897B3-1403-4B8D-8AD6-6A4C8FEF0248}"/>
              </a:ext>
            </a:extLst>
          </p:cNvPr>
          <p:cNvSpPr txBox="1"/>
          <p:nvPr/>
        </p:nvSpPr>
        <p:spPr>
          <a:xfrm>
            <a:off x="8346743" y="557632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Caros" panose="020B05030303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54455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320D497E-63DC-4769-9DCE-C8E7EF23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44" y="2184507"/>
            <a:ext cx="2611376" cy="3558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13DC0-E981-47BF-BE23-0143CF2B3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6" y="2900974"/>
            <a:ext cx="2874418" cy="28744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F57FE8-1578-45F2-91A5-22F1C1070A65}"/>
              </a:ext>
            </a:extLst>
          </p:cNvPr>
          <p:cNvSpPr/>
          <p:nvPr/>
        </p:nvSpPr>
        <p:spPr>
          <a:xfrm>
            <a:off x="4367808" y="2839585"/>
            <a:ext cx="4265113" cy="3084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CEA3-6260-4FF5-8FC7-0B4AC1C29055}"/>
              </a:ext>
            </a:extLst>
          </p:cNvPr>
          <p:cNvSpPr txBox="1"/>
          <p:nvPr/>
        </p:nvSpPr>
        <p:spPr>
          <a:xfrm>
            <a:off x="3109649" y="1700792"/>
            <a:ext cx="5972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Rockwell" panose="02060603020205020403" pitchFamily="18" charset="0"/>
              </a:rPr>
              <a:t>Problems Faced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265E7-DC41-4715-A2EE-E92C6D7B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413" y="2995551"/>
            <a:ext cx="1969172" cy="1969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72C0D5-BE49-4368-9B8E-1CB11FE6C55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6193D-5571-4ECD-84E3-8224450A6CAD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8792902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265E7-DC41-4715-A2EE-E92C6D7BB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296" y="1574427"/>
            <a:ext cx="1983868" cy="1983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72C0D5-BE49-4368-9B8E-1CB11FE6C55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6193D-5571-4ECD-84E3-8224450A6CAD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A black sign with white text&#10;&#10;Description automatically generated">
            <a:extLst>
              <a:ext uri="{FF2B5EF4-FFF2-40B4-BE49-F238E27FC236}">
                <a16:creationId xmlns:a16="http://schemas.microsoft.com/office/drawing/2014/main" id="{320D497E-63DC-4769-9DCE-C8E7EF2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3" y="1196752"/>
            <a:ext cx="2739218" cy="2739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8F0E7E-438F-4CB1-8563-A0D00FBB31E2}"/>
              </a:ext>
            </a:extLst>
          </p:cNvPr>
          <p:cNvSpPr txBox="1"/>
          <p:nvPr/>
        </p:nvSpPr>
        <p:spPr>
          <a:xfrm>
            <a:off x="723754" y="3741978"/>
            <a:ext cx="250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Caros" panose="020B0503030302020204" pitchFamily="34" charset="0"/>
              </a:rPr>
              <a:t>Not enough </a:t>
            </a:r>
            <a:r>
              <a:rPr lang="en-SG" sz="2000" b="1" dirty="0" err="1">
                <a:latin typeface="Caros" panose="020B0503030302020204" pitchFamily="34" charset="0"/>
              </a:rPr>
              <a:t>Vram</a:t>
            </a:r>
            <a:endParaRPr lang="en-SG" sz="2000" b="1" dirty="0">
              <a:latin typeface="Caros" panose="020B05030303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E13D03-4B29-433F-AAA1-4559AF4C255C}"/>
              </a:ext>
            </a:extLst>
          </p:cNvPr>
          <p:cNvSpPr txBox="1"/>
          <p:nvPr/>
        </p:nvSpPr>
        <p:spPr>
          <a:xfrm>
            <a:off x="8652535" y="3830097"/>
            <a:ext cx="250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2000" b="1" dirty="0">
              <a:latin typeface="Caros" panose="020B05030303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6DFA7-46B7-4613-9B57-FD84E7C5BFA4}"/>
              </a:ext>
            </a:extLst>
          </p:cNvPr>
          <p:cNvSpPr txBox="1"/>
          <p:nvPr/>
        </p:nvSpPr>
        <p:spPr>
          <a:xfrm>
            <a:off x="7832438" y="3741978"/>
            <a:ext cx="390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Caros" panose="020B0503030302020204" pitchFamily="34" charset="0"/>
              </a:rPr>
              <a:t>Low accuracy (autoencoder)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FAEF1D-8F06-4C48-B4D3-77311B692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85" y="1605069"/>
            <a:ext cx="1922584" cy="19225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6B5C8-08F2-4A86-A7C9-109C0851DC84}"/>
              </a:ext>
            </a:extLst>
          </p:cNvPr>
          <p:cNvSpPr txBox="1"/>
          <p:nvPr/>
        </p:nvSpPr>
        <p:spPr>
          <a:xfrm>
            <a:off x="3997050" y="3741978"/>
            <a:ext cx="3072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Caros" panose="020B0503030302020204" pitchFamily="34" charset="0"/>
              </a:rPr>
              <a:t>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7967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2C0D5-BE49-4368-9B8E-1CB11FE6C55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6193D-5571-4ECD-84E3-8224450A6CAD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170" name="Picture 2" descr="https://lh3.googleusercontent.com/uBBp1EvI083krr7LQTp2ShNSjCHsW3BY2Ys-aY6YX04bf77y-NXBMFcfjdzt32dGh5EzH2Uj9EZtJlVz-L6hf_5eHCAsboLkrvhN4sLg1r_eT1OrG50B6u6dmD4nMF7qvHuRHDeL">
            <a:extLst>
              <a:ext uri="{FF2B5EF4-FFF2-40B4-BE49-F238E27FC236}">
                <a16:creationId xmlns:a16="http://schemas.microsoft.com/office/drawing/2014/main" id="{C89894DC-AEB6-41D4-8591-8AABA720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t="19753" r="15153" b="5530"/>
          <a:stretch/>
        </p:blipFill>
        <p:spPr bwMode="auto">
          <a:xfrm>
            <a:off x="2153165" y="726509"/>
            <a:ext cx="8148376" cy="499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9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CEA3-6260-4FF5-8FC7-0B4AC1C29055}"/>
              </a:ext>
            </a:extLst>
          </p:cNvPr>
          <p:cNvSpPr txBox="1"/>
          <p:nvPr/>
        </p:nvSpPr>
        <p:spPr>
          <a:xfrm>
            <a:off x="3826170" y="1090540"/>
            <a:ext cx="4539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latin typeface="Rockwell" panose="02060603020205020403" pitchFamily="18" charset="0"/>
              </a:rPr>
              <a:t>Future Plans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C8B68-2271-46C1-BA37-B07974E65B7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24434-471C-4956-8044-9CD642A6E0D5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FFDE8-FF96-4238-8FA4-2FA74C47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02" y="2348880"/>
            <a:ext cx="2673194" cy="26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8378"/>
      </p:ext>
    </p:extLst>
  </p:cSld>
  <p:clrMapOvr>
    <a:masterClrMapping/>
  </p:clrMapOvr>
  <p:transition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F5B1B-753D-4199-8B8C-AB4AECF2B374}"/>
              </a:ext>
            </a:extLst>
          </p:cNvPr>
          <p:cNvSpPr/>
          <p:nvPr/>
        </p:nvSpPr>
        <p:spPr>
          <a:xfrm>
            <a:off x="0" y="5956183"/>
            <a:ext cx="12192000" cy="901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C8B68-2271-46C1-BA37-B07974E65B7F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24434-471C-4956-8044-9CD642A6E0D5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FFDE8-FF96-4238-8FA4-2FA74C47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50" y="1546893"/>
            <a:ext cx="3249258" cy="3249258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3AD2BC3-D8DD-4496-AA6B-224CD0BE27FC}"/>
              </a:ext>
            </a:extLst>
          </p:cNvPr>
          <p:cNvCxnSpPr>
            <a:cxnSpLocks/>
          </p:cNvCxnSpPr>
          <p:nvPr/>
        </p:nvCxnSpPr>
        <p:spPr>
          <a:xfrm rot="10800000">
            <a:off x="2778768" y="1382168"/>
            <a:ext cx="1691482" cy="13267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6F1068-8B08-4BA3-907B-610E18CBF68C}"/>
              </a:ext>
            </a:extLst>
          </p:cNvPr>
          <p:cNvCxnSpPr>
            <a:cxnSpLocks/>
          </p:cNvCxnSpPr>
          <p:nvPr/>
        </p:nvCxnSpPr>
        <p:spPr>
          <a:xfrm>
            <a:off x="7320136" y="3933056"/>
            <a:ext cx="1008112" cy="69837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0317B2-8024-40F4-8550-15ED5F3ABAB1}"/>
              </a:ext>
            </a:extLst>
          </p:cNvPr>
          <p:cNvCxnSpPr>
            <a:cxnSpLocks/>
          </p:cNvCxnSpPr>
          <p:nvPr/>
        </p:nvCxnSpPr>
        <p:spPr>
          <a:xfrm flipV="1">
            <a:off x="7719508" y="1628801"/>
            <a:ext cx="1112796" cy="105943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B0902-06A7-4C56-8382-D560B9F63C05}"/>
              </a:ext>
            </a:extLst>
          </p:cNvPr>
          <p:cNvSpPr/>
          <p:nvPr/>
        </p:nvSpPr>
        <p:spPr>
          <a:xfrm>
            <a:off x="587566" y="900599"/>
            <a:ext cx="21960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Improve the accuracy of denoising tools – autoencoder and GANs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6ECC9E-ACE8-4687-9EDB-14F709853DFB}"/>
              </a:ext>
            </a:extLst>
          </p:cNvPr>
          <p:cNvSpPr/>
          <p:nvPr/>
        </p:nvSpPr>
        <p:spPr>
          <a:xfrm>
            <a:off x="8935006" y="1340768"/>
            <a:ext cx="302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Display real time spectrogram on phone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C31F04-F413-431C-9B93-CF93F9D13F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744" y="3933056"/>
            <a:ext cx="1080120" cy="72131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D9D8B35-8F47-4F25-B35A-AFAC46AC970C}"/>
              </a:ext>
            </a:extLst>
          </p:cNvPr>
          <p:cNvSpPr/>
          <p:nvPr/>
        </p:nvSpPr>
        <p:spPr>
          <a:xfrm>
            <a:off x="8472264" y="4169761"/>
            <a:ext cx="3080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Test out different implementation of GAN (STARGAN)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30024A-1820-4693-A7AA-0E80A4D1E5DE}"/>
              </a:ext>
            </a:extLst>
          </p:cNvPr>
          <p:cNvSpPr/>
          <p:nvPr/>
        </p:nvSpPr>
        <p:spPr>
          <a:xfrm>
            <a:off x="1067602" y="4446760"/>
            <a:ext cx="2835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Test different durations of audio signal</a:t>
            </a:r>
          </a:p>
        </p:txBody>
      </p:sp>
    </p:spTree>
    <p:extLst>
      <p:ext uri="{BB962C8B-B14F-4D97-AF65-F5344CB8AC3E}">
        <p14:creationId xmlns:p14="http://schemas.microsoft.com/office/powerpoint/2010/main" val="698502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C9B47A31-5B8D-4277-8DE9-7E19B626D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t="43737" r="5487"/>
          <a:stretch/>
        </p:blipFill>
        <p:spPr>
          <a:xfrm>
            <a:off x="-35294480" y="1375873"/>
            <a:ext cx="79490480" cy="39238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B05E0E-EDD1-4FD6-A1D4-71567D7B240C}"/>
              </a:ext>
            </a:extLst>
          </p:cNvPr>
          <p:cNvSpPr txBox="1"/>
          <p:nvPr/>
        </p:nvSpPr>
        <p:spPr>
          <a:xfrm>
            <a:off x="3220889" y="3432629"/>
            <a:ext cx="6403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>
                <a:solidFill>
                  <a:schemeClr val="bg1"/>
                </a:solidFill>
                <a:latin typeface="Caros" panose="020B0503030302020204" pitchFamily="34" charset="0"/>
              </a:rPr>
              <a:t>80% do not seek help</a:t>
            </a:r>
          </a:p>
        </p:txBody>
      </p:sp>
    </p:spTree>
    <p:extLst>
      <p:ext uri="{BB962C8B-B14F-4D97-AF65-F5344CB8AC3E}">
        <p14:creationId xmlns:p14="http://schemas.microsoft.com/office/powerpoint/2010/main" val="191282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3C00D-5C21-4D24-8D56-E2BCED3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2852737"/>
          </a:xfrm>
        </p:spPr>
        <p:txBody>
          <a:bodyPr>
            <a:normAutofit/>
          </a:bodyPr>
          <a:lstStyle/>
          <a:p>
            <a:r>
              <a:rPr lang="en-SG" dirty="0">
                <a:latin typeface="Caros" panose="020B0503030302020204" pitchFamily="34" charset="0"/>
              </a:rPr>
              <a:t>Special thanks to: Dr Harry Nguyen and Dr Pham the Hanh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D8FB8-34A5-45BB-99AB-7E49FECE3F61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17B53-20CF-4E01-9686-D80527B96D40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047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148C8D-F724-49AB-AAC1-C6151FBF68F4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134915-6546-4BE8-945F-4793A2F144BE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FBE8A-4EDF-44EA-858B-9D5D1137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aros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17F20-C8D5-4FB1-9F89-83ED3AA4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ros" panose="020B0503030302020204" pitchFamily="34" charset="0"/>
                <a:hlinkClick r:id="rId3"/>
              </a:rPr>
              <a:t>https://dzone.com/storage/temp/4801566-infographic-3.png</a:t>
            </a:r>
            <a:endParaRPr lang="en-GB" sz="2000" dirty="0">
              <a:latin typeface="Caros" panose="020B0503030302020204" pitchFamily="34" charset="0"/>
            </a:endParaRPr>
          </a:p>
          <a:p>
            <a:r>
              <a:rPr lang="en-GB" sz="2000" dirty="0">
                <a:latin typeface="Caros" panose="020B0503030302020204" pitchFamily="34" charset="0"/>
                <a:hlinkClick r:id="rId4"/>
              </a:rPr>
              <a:t>https://medium.com/the-theory-of-everything/understanding-activation-functions-in-neural-networks-9491262884e0</a:t>
            </a:r>
            <a:endParaRPr lang="en-GB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5"/>
              </a:rPr>
              <a:t>https://ujjwalkarn.me/2016/08/11/intuitive-explanation-convnets/</a:t>
            </a:r>
            <a:endParaRPr lang="en-SG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6"/>
              </a:rPr>
              <a:t>https://towardsdatascience.com/train-test-split-and-cross-validation-in-python-80b61beca4b6</a:t>
            </a:r>
            <a:endParaRPr lang="en-SG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7"/>
              </a:rPr>
              <a:t>http://skymind.ai/wiki/generative-adversarial-network-gan</a:t>
            </a:r>
            <a:endParaRPr lang="en-SG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8"/>
              </a:rPr>
              <a:t>https://towardsdatascience.com/how-to-reduce-image-noises-by-autoencoder-65d5e6de543</a:t>
            </a:r>
            <a:endParaRPr lang="en-SG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9"/>
              </a:rPr>
              <a:t>https://machinelearningmastery.com/evaluate-performance-deep-learning-models-keras/</a:t>
            </a:r>
            <a:endParaRPr lang="en-SG" sz="2000" dirty="0">
              <a:latin typeface="Caros" panose="020B0503030302020204" pitchFamily="34" charset="0"/>
            </a:endParaRPr>
          </a:p>
          <a:p>
            <a:r>
              <a:rPr lang="en-SG" sz="2000" dirty="0">
                <a:latin typeface="Caros" panose="020B0503030302020204" pitchFamily="34" charset="0"/>
                <a:hlinkClick r:id="rId10"/>
              </a:rPr>
              <a:t>https://towardsdatascience.com/cross-validation-70289113a072</a:t>
            </a:r>
            <a:endParaRPr lang="en-SG" sz="2000" dirty="0">
              <a:latin typeface="Caros" panose="020B050303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5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C30070-2B02-4511-AF4C-A6B9A99BA326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5876E-0DE8-46E1-8A38-BAF104831645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074" name="Picture 2" descr="Image result for singapore map">
            <a:extLst>
              <a:ext uri="{FF2B5EF4-FFF2-40B4-BE49-F238E27FC236}">
                <a16:creationId xmlns:a16="http://schemas.microsoft.com/office/drawing/2014/main" id="{16BA646B-7C29-48E3-A003-C21683FA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692696"/>
            <a:ext cx="9961054" cy="559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FDDAA9CB-5784-437F-8F0C-6FF3A3E83DDB}"/>
              </a:ext>
            </a:extLst>
          </p:cNvPr>
          <p:cNvSpPr/>
          <p:nvPr/>
        </p:nvSpPr>
        <p:spPr>
          <a:xfrm rot="8182498">
            <a:off x="4757644" y="244168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ardrop 13">
            <a:extLst>
              <a:ext uri="{FF2B5EF4-FFF2-40B4-BE49-F238E27FC236}">
                <a16:creationId xmlns:a16="http://schemas.microsoft.com/office/drawing/2014/main" id="{7825C21E-19A8-412A-8069-6C7141F3A065}"/>
              </a:ext>
            </a:extLst>
          </p:cNvPr>
          <p:cNvSpPr/>
          <p:nvPr/>
        </p:nvSpPr>
        <p:spPr>
          <a:xfrm rot="8182498">
            <a:off x="6086708" y="1603084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5E5D96F8-05FE-488A-BC97-42BA77D77A46}"/>
              </a:ext>
            </a:extLst>
          </p:cNvPr>
          <p:cNvSpPr/>
          <p:nvPr/>
        </p:nvSpPr>
        <p:spPr>
          <a:xfrm rot="8182498">
            <a:off x="5549732" y="3212468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02CF8E70-0E04-4343-BDA3-5795EF308490}"/>
              </a:ext>
            </a:extLst>
          </p:cNvPr>
          <p:cNvSpPr/>
          <p:nvPr/>
        </p:nvSpPr>
        <p:spPr>
          <a:xfrm rot="8182498">
            <a:off x="7061901" y="2234661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12C4FC14-71B2-4D21-892E-633CC43B306E}"/>
              </a:ext>
            </a:extLst>
          </p:cNvPr>
          <p:cNvSpPr/>
          <p:nvPr/>
        </p:nvSpPr>
        <p:spPr>
          <a:xfrm rot="8182498">
            <a:off x="4336128" y="144257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AF7B9AD1-222D-4904-BAEA-EC757D5E4B8B}"/>
              </a:ext>
            </a:extLst>
          </p:cNvPr>
          <p:cNvSpPr/>
          <p:nvPr/>
        </p:nvSpPr>
        <p:spPr>
          <a:xfrm rot="8182498">
            <a:off x="3389494" y="3353916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ardrop 18">
            <a:extLst>
              <a:ext uri="{FF2B5EF4-FFF2-40B4-BE49-F238E27FC236}">
                <a16:creationId xmlns:a16="http://schemas.microsoft.com/office/drawing/2014/main" id="{3940AC89-C159-463E-96EE-AA22D75E3080}"/>
              </a:ext>
            </a:extLst>
          </p:cNvPr>
          <p:cNvSpPr/>
          <p:nvPr/>
        </p:nvSpPr>
        <p:spPr>
          <a:xfrm rot="8182498">
            <a:off x="6023991" y="3857786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ardrop 20">
            <a:extLst>
              <a:ext uri="{FF2B5EF4-FFF2-40B4-BE49-F238E27FC236}">
                <a16:creationId xmlns:a16="http://schemas.microsoft.com/office/drawing/2014/main" id="{66F3748B-9B12-4329-85E1-ACD7C64F7220}"/>
              </a:ext>
            </a:extLst>
          </p:cNvPr>
          <p:cNvSpPr/>
          <p:nvPr/>
        </p:nvSpPr>
        <p:spPr>
          <a:xfrm rot="8182498">
            <a:off x="6413829" y="245068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ardrop 21">
            <a:extLst>
              <a:ext uri="{FF2B5EF4-FFF2-40B4-BE49-F238E27FC236}">
                <a16:creationId xmlns:a16="http://schemas.microsoft.com/office/drawing/2014/main" id="{515E668F-5F3B-4EC0-B17D-1F6CE03883F8}"/>
              </a:ext>
            </a:extLst>
          </p:cNvPr>
          <p:cNvSpPr/>
          <p:nvPr/>
        </p:nvSpPr>
        <p:spPr>
          <a:xfrm rot="8182498">
            <a:off x="8691734" y="2746484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1D4F9BE3-548B-4207-A3B2-AE69F65069A3}"/>
              </a:ext>
            </a:extLst>
          </p:cNvPr>
          <p:cNvSpPr/>
          <p:nvPr/>
        </p:nvSpPr>
        <p:spPr>
          <a:xfrm rot="8182498">
            <a:off x="9366158" y="3001307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ardrop 23">
            <a:extLst>
              <a:ext uri="{FF2B5EF4-FFF2-40B4-BE49-F238E27FC236}">
                <a16:creationId xmlns:a16="http://schemas.microsoft.com/office/drawing/2014/main" id="{83892F85-2913-4553-B140-590C2358CF0A}"/>
              </a:ext>
            </a:extLst>
          </p:cNvPr>
          <p:cNvSpPr/>
          <p:nvPr/>
        </p:nvSpPr>
        <p:spPr>
          <a:xfrm rot="8182498">
            <a:off x="5528320" y="2645296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ardrop 24">
            <a:extLst>
              <a:ext uri="{FF2B5EF4-FFF2-40B4-BE49-F238E27FC236}">
                <a16:creationId xmlns:a16="http://schemas.microsoft.com/office/drawing/2014/main" id="{EEBA9616-2328-44FF-AEEA-70E0B4CEB56B}"/>
              </a:ext>
            </a:extLst>
          </p:cNvPr>
          <p:cNvSpPr/>
          <p:nvPr/>
        </p:nvSpPr>
        <p:spPr>
          <a:xfrm rot="8182498">
            <a:off x="7163485" y="279769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3B18C226-4C06-4708-A982-D47A5FA4D9DB}"/>
              </a:ext>
            </a:extLst>
          </p:cNvPr>
          <p:cNvSpPr/>
          <p:nvPr/>
        </p:nvSpPr>
        <p:spPr>
          <a:xfrm rot="8182498">
            <a:off x="7703898" y="331427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1841EB9A-D03A-4865-8166-A68D2F2CD04B}"/>
              </a:ext>
            </a:extLst>
          </p:cNvPr>
          <p:cNvSpPr/>
          <p:nvPr/>
        </p:nvSpPr>
        <p:spPr>
          <a:xfrm rot="8182498">
            <a:off x="4155861" y="264529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ardrop 28">
            <a:extLst>
              <a:ext uri="{FF2B5EF4-FFF2-40B4-BE49-F238E27FC236}">
                <a16:creationId xmlns:a16="http://schemas.microsoft.com/office/drawing/2014/main" id="{4446C2C4-296B-4CEE-8EAD-7384DDBEFAAC}"/>
              </a:ext>
            </a:extLst>
          </p:cNvPr>
          <p:cNvSpPr/>
          <p:nvPr/>
        </p:nvSpPr>
        <p:spPr>
          <a:xfrm rot="8182498">
            <a:off x="10302262" y="180669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5BCCF73A-6018-402B-8661-D9C847BA8E33}"/>
              </a:ext>
            </a:extLst>
          </p:cNvPr>
          <p:cNvSpPr/>
          <p:nvPr/>
        </p:nvSpPr>
        <p:spPr>
          <a:xfrm rot="8182498">
            <a:off x="8632683" y="1704891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ardrop 30">
            <a:extLst>
              <a:ext uri="{FF2B5EF4-FFF2-40B4-BE49-F238E27FC236}">
                <a16:creationId xmlns:a16="http://schemas.microsoft.com/office/drawing/2014/main" id="{FB4AF5D8-A4E6-4386-821C-2753727A0EA0}"/>
              </a:ext>
            </a:extLst>
          </p:cNvPr>
          <p:cNvSpPr/>
          <p:nvPr/>
        </p:nvSpPr>
        <p:spPr>
          <a:xfrm rot="8182498">
            <a:off x="7805704" y="252514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572AE241-E5F0-45BA-A9C6-07824C6F726A}"/>
              </a:ext>
            </a:extLst>
          </p:cNvPr>
          <p:cNvSpPr/>
          <p:nvPr/>
        </p:nvSpPr>
        <p:spPr>
          <a:xfrm rot="8182498">
            <a:off x="7073816" y="339855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ardrop 32">
            <a:extLst>
              <a:ext uri="{FF2B5EF4-FFF2-40B4-BE49-F238E27FC236}">
                <a16:creationId xmlns:a16="http://schemas.microsoft.com/office/drawing/2014/main" id="{7314E8FC-BD42-4011-9D4E-177951E1A7CE}"/>
              </a:ext>
            </a:extLst>
          </p:cNvPr>
          <p:cNvSpPr/>
          <p:nvPr/>
        </p:nvSpPr>
        <p:spPr>
          <a:xfrm rot="8182498">
            <a:off x="6290320" y="3407296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87BC1B67-2B7F-4E63-82FF-220617B2446B}"/>
              </a:ext>
            </a:extLst>
          </p:cNvPr>
          <p:cNvSpPr/>
          <p:nvPr/>
        </p:nvSpPr>
        <p:spPr>
          <a:xfrm rot="8182498">
            <a:off x="3893549" y="224707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3FAE74DE-1F46-4F35-8059-25BB4B754A85}"/>
              </a:ext>
            </a:extLst>
          </p:cNvPr>
          <p:cNvSpPr/>
          <p:nvPr/>
        </p:nvSpPr>
        <p:spPr>
          <a:xfrm rot="8182498">
            <a:off x="8249691" y="3103113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ardrop 35">
            <a:extLst>
              <a:ext uri="{FF2B5EF4-FFF2-40B4-BE49-F238E27FC236}">
                <a16:creationId xmlns:a16="http://schemas.microsoft.com/office/drawing/2014/main" id="{70729013-1579-4692-82D2-66F55DC4DEAC}"/>
              </a:ext>
            </a:extLst>
          </p:cNvPr>
          <p:cNvSpPr/>
          <p:nvPr/>
        </p:nvSpPr>
        <p:spPr>
          <a:xfrm rot="8182498">
            <a:off x="6167306" y="3057485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ardrop 36">
            <a:extLst>
              <a:ext uri="{FF2B5EF4-FFF2-40B4-BE49-F238E27FC236}">
                <a16:creationId xmlns:a16="http://schemas.microsoft.com/office/drawing/2014/main" id="{255BB85E-DA85-430A-8A42-174B711C7693}"/>
              </a:ext>
            </a:extLst>
          </p:cNvPr>
          <p:cNvSpPr/>
          <p:nvPr/>
        </p:nvSpPr>
        <p:spPr>
          <a:xfrm rot="8182498">
            <a:off x="5385425" y="1520950"/>
            <a:ext cx="144016" cy="144016"/>
          </a:xfrm>
          <a:prstGeom prst="teardrop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274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453C18-F545-48C0-A71E-A53B83A9367C}"/>
              </a:ext>
            </a:extLst>
          </p:cNvPr>
          <p:cNvSpPr/>
          <p:nvPr/>
        </p:nvSpPr>
        <p:spPr>
          <a:xfrm>
            <a:off x="1775520" y="2736502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latin typeface="Caros" panose="020B0503030302020204" pitchFamily="34" charset="0"/>
              </a:rPr>
              <a:t>Provide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quantitative </a:t>
            </a:r>
            <a:r>
              <a:rPr lang="en-SG" sz="2800" dirty="0">
                <a:latin typeface="Caros" panose="020B0503030302020204" pitchFamily="34" charset="0"/>
              </a:rPr>
              <a:t>information that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complements</a:t>
            </a:r>
            <a:r>
              <a:rPr lang="en-SG" sz="2800" dirty="0">
                <a:latin typeface="Caros" panose="020B0503030302020204" pitchFamily="34" charset="0"/>
              </a:rPr>
              <a:t> existing methods of detecting depression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44F1A-4B58-4739-A0D5-1A578859B528}"/>
              </a:ext>
            </a:extLst>
          </p:cNvPr>
          <p:cNvSpPr txBox="1"/>
          <p:nvPr/>
        </p:nvSpPr>
        <p:spPr>
          <a:xfrm>
            <a:off x="0" y="0"/>
            <a:ext cx="4306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Rockwell" panose="02060603020205020403" pitchFamily="18" charset="0"/>
              </a:rPr>
              <a:t>Depression Detection with Speech Analysis (Mobile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1BCF15-A4AE-430C-B29E-08153FB8DB8A}"/>
              </a:ext>
            </a:extLst>
          </p:cNvPr>
          <p:cNvSpPr/>
          <p:nvPr/>
        </p:nvSpPr>
        <p:spPr>
          <a:xfrm flipH="1">
            <a:off x="4182150" y="0"/>
            <a:ext cx="45719" cy="234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3575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5E3B7F-69EB-4AF0-9497-6679E4026955}"/>
              </a:ext>
            </a:extLst>
          </p:cNvPr>
          <p:cNvSpPr/>
          <p:nvPr/>
        </p:nvSpPr>
        <p:spPr>
          <a:xfrm flipH="1">
            <a:off x="1775520" y="2736502"/>
            <a:ext cx="4464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Help </a:t>
            </a:r>
            <a:r>
              <a:rPr lang="en-SG" sz="2800" dirty="0">
                <a:latin typeface="Caros" panose="020B0503030302020204" pitchFamily="34" charset="0"/>
              </a:rPr>
              <a:t>people affected by depression on a </a:t>
            </a:r>
            <a:r>
              <a:rPr lang="en-SG" sz="2800" dirty="0">
                <a:solidFill>
                  <a:srgbClr val="00B0F0"/>
                </a:solidFill>
                <a:latin typeface="Caros" panose="020B0503030302020204" pitchFamily="34" charset="0"/>
              </a:rPr>
              <a:t>day to day</a:t>
            </a:r>
            <a:r>
              <a:rPr lang="en-SG" sz="2800" dirty="0">
                <a:latin typeface="Caros" panose="020B0503030302020204" pitchFamily="34" charset="0"/>
              </a:rPr>
              <a:t> basis</a:t>
            </a:r>
          </a:p>
        </p:txBody>
      </p:sp>
    </p:spTree>
    <p:extLst>
      <p:ext uri="{BB962C8B-B14F-4D97-AF65-F5344CB8AC3E}">
        <p14:creationId xmlns:p14="http://schemas.microsoft.com/office/powerpoint/2010/main" val="299710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1295</Words>
  <Application>Microsoft Office PowerPoint</Application>
  <PresentationFormat>Widescreen</PresentationFormat>
  <Paragraphs>214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Caros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thanks to: Dr Harry Nguyen and Dr Pham the Hanh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Hong Ray /ES</dc:creator>
  <cp:lastModifiedBy>Tan Hong Ray /ES</cp:lastModifiedBy>
  <cp:revision>109</cp:revision>
  <dcterms:created xsi:type="dcterms:W3CDTF">2019-06-05T06:55:14Z</dcterms:created>
  <dcterms:modified xsi:type="dcterms:W3CDTF">2019-06-25T11:25:05Z</dcterms:modified>
</cp:coreProperties>
</file>