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5" r:id="rId6"/>
    <p:sldId id="266" r:id="rId7"/>
    <p:sldId id="268" r:id="rId8"/>
    <p:sldId id="267" r:id="rId9"/>
    <p:sldId id="270" r:id="rId10"/>
    <p:sldId id="273" r:id="rId11"/>
    <p:sldId id="274" r:id="rId12"/>
    <p:sldId id="275" r:id="rId13"/>
    <p:sldId id="277" r:id="rId14"/>
    <p:sldId id="278"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an Tan" userId="0389d9bb5f1fd1bf" providerId="LiveId" clId="{344A0BF9-55DB-446D-B822-107B5BCF9440}"/>
    <pc:docChg chg="undo custSel modSld">
      <pc:chgData name="Bryan Tan" userId="0389d9bb5f1fd1bf" providerId="LiveId" clId="{344A0BF9-55DB-446D-B822-107B5BCF9440}" dt="2021-07-11T07:22:25.378" v="55" actId="27636"/>
      <pc:docMkLst>
        <pc:docMk/>
      </pc:docMkLst>
      <pc:sldChg chg="modSp mod">
        <pc:chgData name="Bryan Tan" userId="0389d9bb5f1fd1bf" providerId="LiveId" clId="{344A0BF9-55DB-446D-B822-107B5BCF9440}" dt="2021-07-11T07:22:25.378" v="55" actId="27636"/>
        <pc:sldMkLst>
          <pc:docMk/>
          <pc:sldMk cId="1802408420" sldId="275"/>
        </pc:sldMkLst>
        <pc:spChg chg="mod">
          <ac:chgData name="Bryan Tan" userId="0389d9bb5f1fd1bf" providerId="LiveId" clId="{344A0BF9-55DB-446D-B822-107B5BCF9440}" dt="2021-07-11T07:22:25.378" v="55" actId="27636"/>
          <ac:spMkLst>
            <pc:docMk/>
            <pc:sldMk cId="1802408420" sldId="275"/>
            <ac:spMk id="17" creationId="{04219227-FDCF-4440-AD1C-1C5E3195517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0611B-449B-4784-B32E-C69693F4A4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78C6069-3A79-4C57-9126-E985B3F5B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952D4C2A-4BF5-4EA0-AFB7-6B17991CA8BC}"/>
              </a:ext>
            </a:extLst>
          </p:cNvPr>
          <p:cNvSpPr>
            <a:spLocks noGrp="1"/>
          </p:cNvSpPr>
          <p:nvPr>
            <p:ph type="dt" sz="half" idx="10"/>
          </p:nvPr>
        </p:nvSpPr>
        <p:spPr/>
        <p:txBody>
          <a:bodyPr/>
          <a:lstStyle/>
          <a:p>
            <a:fld id="{99568BF8-210B-441C-A7AE-A5AFAA8E5814}" type="datetimeFigureOut">
              <a:rPr lang="en-SG" smtClean="0"/>
              <a:t>11/7/2021</a:t>
            </a:fld>
            <a:endParaRPr lang="en-SG"/>
          </a:p>
        </p:txBody>
      </p:sp>
      <p:sp>
        <p:nvSpPr>
          <p:cNvPr id="5" name="Footer Placeholder 4">
            <a:extLst>
              <a:ext uri="{FF2B5EF4-FFF2-40B4-BE49-F238E27FC236}">
                <a16:creationId xmlns:a16="http://schemas.microsoft.com/office/drawing/2014/main" id="{C6E5FB3B-E979-40F4-872B-0CD56C41C3A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8B651C6-08AE-4632-A75F-AA5FE7E09C6D}"/>
              </a:ext>
            </a:extLst>
          </p:cNvPr>
          <p:cNvSpPr>
            <a:spLocks noGrp="1"/>
          </p:cNvSpPr>
          <p:nvPr>
            <p:ph type="sldNum" sz="quarter" idx="12"/>
          </p:nvPr>
        </p:nvSpPr>
        <p:spPr/>
        <p:txBody>
          <a:bodyPr/>
          <a:lstStyle/>
          <a:p>
            <a:fld id="{A65DFC88-CAD3-4626-8E72-7EED03A28D87}" type="slidenum">
              <a:rPr lang="en-SG" smtClean="0"/>
              <a:t>‹#›</a:t>
            </a:fld>
            <a:endParaRPr lang="en-SG"/>
          </a:p>
        </p:txBody>
      </p:sp>
    </p:spTree>
    <p:extLst>
      <p:ext uri="{BB962C8B-B14F-4D97-AF65-F5344CB8AC3E}">
        <p14:creationId xmlns:p14="http://schemas.microsoft.com/office/powerpoint/2010/main" val="1290763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51FD-7973-407D-87A9-BF12C350E802}"/>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475DA2D-59A4-49D2-A528-A2CCB9CC50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793F2EE-A8F7-4312-A0DE-5D0E4F1DD5E2}"/>
              </a:ext>
            </a:extLst>
          </p:cNvPr>
          <p:cNvSpPr>
            <a:spLocks noGrp="1"/>
          </p:cNvSpPr>
          <p:nvPr>
            <p:ph type="dt" sz="half" idx="10"/>
          </p:nvPr>
        </p:nvSpPr>
        <p:spPr/>
        <p:txBody>
          <a:bodyPr/>
          <a:lstStyle/>
          <a:p>
            <a:fld id="{99568BF8-210B-441C-A7AE-A5AFAA8E5814}" type="datetimeFigureOut">
              <a:rPr lang="en-SG" smtClean="0"/>
              <a:t>11/7/2021</a:t>
            </a:fld>
            <a:endParaRPr lang="en-SG"/>
          </a:p>
        </p:txBody>
      </p:sp>
      <p:sp>
        <p:nvSpPr>
          <p:cNvPr id="5" name="Footer Placeholder 4">
            <a:extLst>
              <a:ext uri="{FF2B5EF4-FFF2-40B4-BE49-F238E27FC236}">
                <a16:creationId xmlns:a16="http://schemas.microsoft.com/office/drawing/2014/main" id="{BD7B95AC-3FC5-46A8-8031-4D64FE418B1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01A4126-8BD9-4729-B318-936020F1C50B}"/>
              </a:ext>
            </a:extLst>
          </p:cNvPr>
          <p:cNvSpPr>
            <a:spLocks noGrp="1"/>
          </p:cNvSpPr>
          <p:nvPr>
            <p:ph type="sldNum" sz="quarter" idx="12"/>
          </p:nvPr>
        </p:nvSpPr>
        <p:spPr/>
        <p:txBody>
          <a:bodyPr/>
          <a:lstStyle/>
          <a:p>
            <a:fld id="{A65DFC88-CAD3-4626-8E72-7EED03A28D87}" type="slidenum">
              <a:rPr lang="en-SG" smtClean="0"/>
              <a:t>‹#›</a:t>
            </a:fld>
            <a:endParaRPr lang="en-SG"/>
          </a:p>
        </p:txBody>
      </p:sp>
    </p:spTree>
    <p:extLst>
      <p:ext uri="{BB962C8B-B14F-4D97-AF65-F5344CB8AC3E}">
        <p14:creationId xmlns:p14="http://schemas.microsoft.com/office/powerpoint/2010/main" val="6480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7F6220-599E-46FF-85D2-44375CF850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883F094-4990-4F96-98C2-91720D9F91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B3F1FFC-0CB0-43D6-8E97-AA39AEA17903}"/>
              </a:ext>
            </a:extLst>
          </p:cNvPr>
          <p:cNvSpPr>
            <a:spLocks noGrp="1"/>
          </p:cNvSpPr>
          <p:nvPr>
            <p:ph type="dt" sz="half" idx="10"/>
          </p:nvPr>
        </p:nvSpPr>
        <p:spPr/>
        <p:txBody>
          <a:bodyPr/>
          <a:lstStyle/>
          <a:p>
            <a:fld id="{99568BF8-210B-441C-A7AE-A5AFAA8E5814}" type="datetimeFigureOut">
              <a:rPr lang="en-SG" smtClean="0"/>
              <a:t>11/7/2021</a:t>
            </a:fld>
            <a:endParaRPr lang="en-SG"/>
          </a:p>
        </p:txBody>
      </p:sp>
      <p:sp>
        <p:nvSpPr>
          <p:cNvPr id="5" name="Footer Placeholder 4">
            <a:extLst>
              <a:ext uri="{FF2B5EF4-FFF2-40B4-BE49-F238E27FC236}">
                <a16:creationId xmlns:a16="http://schemas.microsoft.com/office/drawing/2014/main" id="{3773C1B6-F7B1-47CB-96F0-217511CB794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8212FFD-2CC2-4DFE-ADB2-A07080D49FFC}"/>
              </a:ext>
            </a:extLst>
          </p:cNvPr>
          <p:cNvSpPr>
            <a:spLocks noGrp="1"/>
          </p:cNvSpPr>
          <p:nvPr>
            <p:ph type="sldNum" sz="quarter" idx="12"/>
          </p:nvPr>
        </p:nvSpPr>
        <p:spPr/>
        <p:txBody>
          <a:bodyPr/>
          <a:lstStyle/>
          <a:p>
            <a:fld id="{A65DFC88-CAD3-4626-8E72-7EED03A28D87}" type="slidenum">
              <a:rPr lang="en-SG" smtClean="0"/>
              <a:t>‹#›</a:t>
            </a:fld>
            <a:endParaRPr lang="en-SG"/>
          </a:p>
        </p:txBody>
      </p:sp>
    </p:spTree>
    <p:extLst>
      <p:ext uri="{BB962C8B-B14F-4D97-AF65-F5344CB8AC3E}">
        <p14:creationId xmlns:p14="http://schemas.microsoft.com/office/powerpoint/2010/main" val="4048469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ECD5-DD53-4229-9717-077FF1E5F51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8A99DCE-4BC5-425C-B7C4-F6446EF02E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E87F0EA-504B-459B-B9EB-BB4338FC62AA}"/>
              </a:ext>
            </a:extLst>
          </p:cNvPr>
          <p:cNvSpPr>
            <a:spLocks noGrp="1"/>
          </p:cNvSpPr>
          <p:nvPr>
            <p:ph type="dt" sz="half" idx="10"/>
          </p:nvPr>
        </p:nvSpPr>
        <p:spPr/>
        <p:txBody>
          <a:bodyPr/>
          <a:lstStyle/>
          <a:p>
            <a:fld id="{99568BF8-210B-441C-A7AE-A5AFAA8E5814}" type="datetimeFigureOut">
              <a:rPr lang="en-SG" smtClean="0"/>
              <a:t>11/7/2021</a:t>
            </a:fld>
            <a:endParaRPr lang="en-SG"/>
          </a:p>
        </p:txBody>
      </p:sp>
      <p:sp>
        <p:nvSpPr>
          <p:cNvPr id="5" name="Footer Placeholder 4">
            <a:extLst>
              <a:ext uri="{FF2B5EF4-FFF2-40B4-BE49-F238E27FC236}">
                <a16:creationId xmlns:a16="http://schemas.microsoft.com/office/drawing/2014/main" id="{0ED8112E-F323-44A5-8199-1F2C6D4020B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35A8E9D-1067-43AA-A05B-3F256BBA6210}"/>
              </a:ext>
            </a:extLst>
          </p:cNvPr>
          <p:cNvSpPr>
            <a:spLocks noGrp="1"/>
          </p:cNvSpPr>
          <p:nvPr>
            <p:ph type="sldNum" sz="quarter" idx="12"/>
          </p:nvPr>
        </p:nvSpPr>
        <p:spPr/>
        <p:txBody>
          <a:bodyPr/>
          <a:lstStyle/>
          <a:p>
            <a:fld id="{A65DFC88-CAD3-4626-8E72-7EED03A28D87}" type="slidenum">
              <a:rPr lang="en-SG" smtClean="0"/>
              <a:t>‹#›</a:t>
            </a:fld>
            <a:endParaRPr lang="en-SG"/>
          </a:p>
        </p:txBody>
      </p:sp>
    </p:spTree>
    <p:extLst>
      <p:ext uri="{BB962C8B-B14F-4D97-AF65-F5344CB8AC3E}">
        <p14:creationId xmlns:p14="http://schemas.microsoft.com/office/powerpoint/2010/main" val="410136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612ED-E38B-48B1-AE3B-E270A4FF51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F713B5E1-920E-4BB6-AA4E-CABDB782D7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774079-1599-4732-8090-AA92F2775C71}"/>
              </a:ext>
            </a:extLst>
          </p:cNvPr>
          <p:cNvSpPr>
            <a:spLocks noGrp="1"/>
          </p:cNvSpPr>
          <p:nvPr>
            <p:ph type="dt" sz="half" idx="10"/>
          </p:nvPr>
        </p:nvSpPr>
        <p:spPr/>
        <p:txBody>
          <a:bodyPr/>
          <a:lstStyle/>
          <a:p>
            <a:fld id="{99568BF8-210B-441C-A7AE-A5AFAA8E5814}" type="datetimeFigureOut">
              <a:rPr lang="en-SG" smtClean="0"/>
              <a:t>11/7/2021</a:t>
            </a:fld>
            <a:endParaRPr lang="en-SG"/>
          </a:p>
        </p:txBody>
      </p:sp>
      <p:sp>
        <p:nvSpPr>
          <p:cNvPr id="5" name="Footer Placeholder 4">
            <a:extLst>
              <a:ext uri="{FF2B5EF4-FFF2-40B4-BE49-F238E27FC236}">
                <a16:creationId xmlns:a16="http://schemas.microsoft.com/office/drawing/2014/main" id="{B18D4BE5-9A21-40F3-9C7E-4A3A07EC406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B3864DD-4E05-401E-AA83-35840B9C26A3}"/>
              </a:ext>
            </a:extLst>
          </p:cNvPr>
          <p:cNvSpPr>
            <a:spLocks noGrp="1"/>
          </p:cNvSpPr>
          <p:nvPr>
            <p:ph type="sldNum" sz="quarter" idx="12"/>
          </p:nvPr>
        </p:nvSpPr>
        <p:spPr/>
        <p:txBody>
          <a:bodyPr/>
          <a:lstStyle/>
          <a:p>
            <a:fld id="{A65DFC88-CAD3-4626-8E72-7EED03A28D87}" type="slidenum">
              <a:rPr lang="en-SG" smtClean="0"/>
              <a:t>‹#›</a:t>
            </a:fld>
            <a:endParaRPr lang="en-SG"/>
          </a:p>
        </p:txBody>
      </p:sp>
    </p:spTree>
    <p:extLst>
      <p:ext uri="{BB962C8B-B14F-4D97-AF65-F5344CB8AC3E}">
        <p14:creationId xmlns:p14="http://schemas.microsoft.com/office/powerpoint/2010/main" val="19838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25B0-BBD4-495E-8189-C4E0DEF1F97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D36D22F-B15B-488E-899B-029DEED56B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FCDE0537-4737-42EB-968A-CD7C649D90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D3352CFE-CB80-4D2E-B215-44D764C95F9E}"/>
              </a:ext>
            </a:extLst>
          </p:cNvPr>
          <p:cNvSpPr>
            <a:spLocks noGrp="1"/>
          </p:cNvSpPr>
          <p:nvPr>
            <p:ph type="dt" sz="half" idx="10"/>
          </p:nvPr>
        </p:nvSpPr>
        <p:spPr/>
        <p:txBody>
          <a:bodyPr/>
          <a:lstStyle/>
          <a:p>
            <a:fld id="{99568BF8-210B-441C-A7AE-A5AFAA8E5814}" type="datetimeFigureOut">
              <a:rPr lang="en-SG" smtClean="0"/>
              <a:t>11/7/2021</a:t>
            </a:fld>
            <a:endParaRPr lang="en-SG"/>
          </a:p>
        </p:txBody>
      </p:sp>
      <p:sp>
        <p:nvSpPr>
          <p:cNvPr id="6" name="Footer Placeholder 5">
            <a:extLst>
              <a:ext uri="{FF2B5EF4-FFF2-40B4-BE49-F238E27FC236}">
                <a16:creationId xmlns:a16="http://schemas.microsoft.com/office/drawing/2014/main" id="{08B4EBFA-B875-46F9-B3CC-C01E31870CD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E2B9898-0C82-479E-A702-84F9D99E65B5}"/>
              </a:ext>
            </a:extLst>
          </p:cNvPr>
          <p:cNvSpPr>
            <a:spLocks noGrp="1"/>
          </p:cNvSpPr>
          <p:nvPr>
            <p:ph type="sldNum" sz="quarter" idx="12"/>
          </p:nvPr>
        </p:nvSpPr>
        <p:spPr/>
        <p:txBody>
          <a:bodyPr/>
          <a:lstStyle/>
          <a:p>
            <a:fld id="{A65DFC88-CAD3-4626-8E72-7EED03A28D87}" type="slidenum">
              <a:rPr lang="en-SG" smtClean="0"/>
              <a:t>‹#›</a:t>
            </a:fld>
            <a:endParaRPr lang="en-SG"/>
          </a:p>
        </p:txBody>
      </p:sp>
    </p:spTree>
    <p:extLst>
      <p:ext uri="{BB962C8B-B14F-4D97-AF65-F5344CB8AC3E}">
        <p14:creationId xmlns:p14="http://schemas.microsoft.com/office/powerpoint/2010/main" val="3115125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BDD4C-7C10-45BB-9552-CB273876DB6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71722FB-E7BE-43D0-BA9F-D90A5B580C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28C4F5-1787-4104-A89C-767D71E181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3866A9B-4CC4-45EA-9A78-BD15D13BD5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ECACBA-CDB0-4402-B106-EBA4E3DCC7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922CC800-ABAD-4CFA-B2E4-F59F6E614F5A}"/>
              </a:ext>
            </a:extLst>
          </p:cNvPr>
          <p:cNvSpPr>
            <a:spLocks noGrp="1"/>
          </p:cNvSpPr>
          <p:nvPr>
            <p:ph type="dt" sz="half" idx="10"/>
          </p:nvPr>
        </p:nvSpPr>
        <p:spPr/>
        <p:txBody>
          <a:bodyPr/>
          <a:lstStyle/>
          <a:p>
            <a:fld id="{99568BF8-210B-441C-A7AE-A5AFAA8E5814}" type="datetimeFigureOut">
              <a:rPr lang="en-SG" smtClean="0"/>
              <a:t>11/7/2021</a:t>
            </a:fld>
            <a:endParaRPr lang="en-SG"/>
          </a:p>
        </p:txBody>
      </p:sp>
      <p:sp>
        <p:nvSpPr>
          <p:cNvPr id="8" name="Footer Placeholder 7">
            <a:extLst>
              <a:ext uri="{FF2B5EF4-FFF2-40B4-BE49-F238E27FC236}">
                <a16:creationId xmlns:a16="http://schemas.microsoft.com/office/drawing/2014/main" id="{A1A5D0EF-CA90-4F71-8579-3101D070BB97}"/>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5C9E090A-8590-4B11-AEC0-149618A07766}"/>
              </a:ext>
            </a:extLst>
          </p:cNvPr>
          <p:cNvSpPr>
            <a:spLocks noGrp="1"/>
          </p:cNvSpPr>
          <p:nvPr>
            <p:ph type="sldNum" sz="quarter" idx="12"/>
          </p:nvPr>
        </p:nvSpPr>
        <p:spPr/>
        <p:txBody>
          <a:bodyPr/>
          <a:lstStyle/>
          <a:p>
            <a:fld id="{A65DFC88-CAD3-4626-8E72-7EED03A28D87}" type="slidenum">
              <a:rPr lang="en-SG" smtClean="0"/>
              <a:t>‹#›</a:t>
            </a:fld>
            <a:endParaRPr lang="en-SG"/>
          </a:p>
        </p:txBody>
      </p:sp>
    </p:spTree>
    <p:extLst>
      <p:ext uri="{BB962C8B-B14F-4D97-AF65-F5344CB8AC3E}">
        <p14:creationId xmlns:p14="http://schemas.microsoft.com/office/powerpoint/2010/main" val="2205366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959C-35BB-4C56-B21B-0CE1811CBDA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A352E71B-E501-41F4-ADD4-2CDE6F9BE2B5}"/>
              </a:ext>
            </a:extLst>
          </p:cNvPr>
          <p:cNvSpPr>
            <a:spLocks noGrp="1"/>
          </p:cNvSpPr>
          <p:nvPr>
            <p:ph type="dt" sz="half" idx="10"/>
          </p:nvPr>
        </p:nvSpPr>
        <p:spPr/>
        <p:txBody>
          <a:bodyPr/>
          <a:lstStyle/>
          <a:p>
            <a:fld id="{99568BF8-210B-441C-A7AE-A5AFAA8E5814}" type="datetimeFigureOut">
              <a:rPr lang="en-SG" smtClean="0"/>
              <a:t>11/7/2021</a:t>
            </a:fld>
            <a:endParaRPr lang="en-SG"/>
          </a:p>
        </p:txBody>
      </p:sp>
      <p:sp>
        <p:nvSpPr>
          <p:cNvPr id="4" name="Footer Placeholder 3">
            <a:extLst>
              <a:ext uri="{FF2B5EF4-FFF2-40B4-BE49-F238E27FC236}">
                <a16:creationId xmlns:a16="http://schemas.microsoft.com/office/drawing/2014/main" id="{2E0535D6-05A1-4F44-91FC-39F66442D25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91AE63AE-62DC-41D3-90FB-EA88D94E831B}"/>
              </a:ext>
            </a:extLst>
          </p:cNvPr>
          <p:cNvSpPr>
            <a:spLocks noGrp="1"/>
          </p:cNvSpPr>
          <p:nvPr>
            <p:ph type="sldNum" sz="quarter" idx="12"/>
          </p:nvPr>
        </p:nvSpPr>
        <p:spPr/>
        <p:txBody>
          <a:bodyPr/>
          <a:lstStyle/>
          <a:p>
            <a:fld id="{A65DFC88-CAD3-4626-8E72-7EED03A28D87}" type="slidenum">
              <a:rPr lang="en-SG" smtClean="0"/>
              <a:t>‹#›</a:t>
            </a:fld>
            <a:endParaRPr lang="en-SG"/>
          </a:p>
        </p:txBody>
      </p:sp>
    </p:spTree>
    <p:extLst>
      <p:ext uri="{BB962C8B-B14F-4D97-AF65-F5344CB8AC3E}">
        <p14:creationId xmlns:p14="http://schemas.microsoft.com/office/powerpoint/2010/main" val="607069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33ED81-23A5-45D9-8B10-CF2C73DA4C73}"/>
              </a:ext>
            </a:extLst>
          </p:cNvPr>
          <p:cNvSpPr>
            <a:spLocks noGrp="1"/>
          </p:cNvSpPr>
          <p:nvPr>
            <p:ph type="dt" sz="half" idx="10"/>
          </p:nvPr>
        </p:nvSpPr>
        <p:spPr/>
        <p:txBody>
          <a:bodyPr/>
          <a:lstStyle/>
          <a:p>
            <a:fld id="{99568BF8-210B-441C-A7AE-A5AFAA8E5814}" type="datetimeFigureOut">
              <a:rPr lang="en-SG" smtClean="0"/>
              <a:t>11/7/2021</a:t>
            </a:fld>
            <a:endParaRPr lang="en-SG"/>
          </a:p>
        </p:txBody>
      </p:sp>
      <p:sp>
        <p:nvSpPr>
          <p:cNvPr id="3" name="Footer Placeholder 2">
            <a:extLst>
              <a:ext uri="{FF2B5EF4-FFF2-40B4-BE49-F238E27FC236}">
                <a16:creationId xmlns:a16="http://schemas.microsoft.com/office/drawing/2014/main" id="{0F96CD48-F8BE-4389-8457-A79EF8A12D09}"/>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82949084-E513-4F55-A0D8-C9F04B0470A6}"/>
              </a:ext>
            </a:extLst>
          </p:cNvPr>
          <p:cNvSpPr>
            <a:spLocks noGrp="1"/>
          </p:cNvSpPr>
          <p:nvPr>
            <p:ph type="sldNum" sz="quarter" idx="12"/>
          </p:nvPr>
        </p:nvSpPr>
        <p:spPr/>
        <p:txBody>
          <a:bodyPr/>
          <a:lstStyle/>
          <a:p>
            <a:fld id="{A65DFC88-CAD3-4626-8E72-7EED03A28D87}" type="slidenum">
              <a:rPr lang="en-SG" smtClean="0"/>
              <a:t>‹#›</a:t>
            </a:fld>
            <a:endParaRPr lang="en-SG"/>
          </a:p>
        </p:txBody>
      </p:sp>
    </p:spTree>
    <p:extLst>
      <p:ext uri="{BB962C8B-B14F-4D97-AF65-F5344CB8AC3E}">
        <p14:creationId xmlns:p14="http://schemas.microsoft.com/office/powerpoint/2010/main" val="19199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64E31-35E4-4B0D-97E9-FB6EF8B5CF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31D334C4-7EBA-4628-8DDB-DAD796DC98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4DFAB3DD-8C17-49AB-9743-D92509EB1B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02E8CA-0A79-48D8-8BD9-8D112AFB4584}"/>
              </a:ext>
            </a:extLst>
          </p:cNvPr>
          <p:cNvSpPr>
            <a:spLocks noGrp="1"/>
          </p:cNvSpPr>
          <p:nvPr>
            <p:ph type="dt" sz="half" idx="10"/>
          </p:nvPr>
        </p:nvSpPr>
        <p:spPr/>
        <p:txBody>
          <a:bodyPr/>
          <a:lstStyle/>
          <a:p>
            <a:fld id="{99568BF8-210B-441C-A7AE-A5AFAA8E5814}" type="datetimeFigureOut">
              <a:rPr lang="en-SG" smtClean="0"/>
              <a:t>11/7/2021</a:t>
            </a:fld>
            <a:endParaRPr lang="en-SG"/>
          </a:p>
        </p:txBody>
      </p:sp>
      <p:sp>
        <p:nvSpPr>
          <p:cNvPr id="6" name="Footer Placeholder 5">
            <a:extLst>
              <a:ext uri="{FF2B5EF4-FFF2-40B4-BE49-F238E27FC236}">
                <a16:creationId xmlns:a16="http://schemas.microsoft.com/office/drawing/2014/main" id="{002412A7-FFD8-47E2-B18A-FCD1053F14B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826E38-1241-439A-AE58-589B61583CCC}"/>
              </a:ext>
            </a:extLst>
          </p:cNvPr>
          <p:cNvSpPr>
            <a:spLocks noGrp="1"/>
          </p:cNvSpPr>
          <p:nvPr>
            <p:ph type="sldNum" sz="quarter" idx="12"/>
          </p:nvPr>
        </p:nvSpPr>
        <p:spPr/>
        <p:txBody>
          <a:bodyPr/>
          <a:lstStyle/>
          <a:p>
            <a:fld id="{A65DFC88-CAD3-4626-8E72-7EED03A28D87}" type="slidenum">
              <a:rPr lang="en-SG" smtClean="0"/>
              <a:t>‹#›</a:t>
            </a:fld>
            <a:endParaRPr lang="en-SG"/>
          </a:p>
        </p:txBody>
      </p:sp>
    </p:spTree>
    <p:extLst>
      <p:ext uri="{BB962C8B-B14F-4D97-AF65-F5344CB8AC3E}">
        <p14:creationId xmlns:p14="http://schemas.microsoft.com/office/powerpoint/2010/main" val="1924284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48BA6-DFD6-43CD-B631-86F0CF2979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B081DF96-9D2E-4E59-B28B-A7A550526A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0B03EEA2-F10C-4D88-8A6E-3089448514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1416D0-0E0C-4290-8A72-859E70A916AA}"/>
              </a:ext>
            </a:extLst>
          </p:cNvPr>
          <p:cNvSpPr>
            <a:spLocks noGrp="1"/>
          </p:cNvSpPr>
          <p:nvPr>
            <p:ph type="dt" sz="half" idx="10"/>
          </p:nvPr>
        </p:nvSpPr>
        <p:spPr/>
        <p:txBody>
          <a:bodyPr/>
          <a:lstStyle/>
          <a:p>
            <a:fld id="{99568BF8-210B-441C-A7AE-A5AFAA8E5814}" type="datetimeFigureOut">
              <a:rPr lang="en-SG" smtClean="0"/>
              <a:t>11/7/2021</a:t>
            </a:fld>
            <a:endParaRPr lang="en-SG"/>
          </a:p>
        </p:txBody>
      </p:sp>
      <p:sp>
        <p:nvSpPr>
          <p:cNvPr id="6" name="Footer Placeholder 5">
            <a:extLst>
              <a:ext uri="{FF2B5EF4-FFF2-40B4-BE49-F238E27FC236}">
                <a16:creationId xmlns:a16="http://schemas.microsoft.com/office/drawing/2014/main" id="{4BF0F147-2914-4F35-96EE-AE31D97BFC2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7A0CAC1-B17A-44BC-BB03-CFA32E1F0FAC}"/>
              </a:ext>
            </a:extLst>
          </p:cNvPr>
          <p:cNvSpPr>
            <a:spLocks noGrp="1"/>
          </p:cNvSpPr>
          <p:nvPr>
            <p:ph type="sldNum" sz="quarter" idx="12"/>
          </p:nvPr>
        </p:nvSpPr>
        <p:spPr/>
        <p:txBody>
          <a:bodyPr/>
          <a:lstStyle/>
          <a:p>
            <a:fld id="{A65DFC88-CAD3-4626-8E72-7EED03A28D87}" type="slidenum">
              <a:rPr lang="en-SG" smtClean="0"/>
              <a:t>‹#›</a:t>
            </a:fld>
            <a:endParaRPr lang="en-SG"/>
          </a:p>
        </p:txBody>
      </p:sp>
    </p:spTree>
    <p:extLst>
      <p:ext uri="{BB962C8B-B14F-4D97-AF65-F5344CB8AC3E}">
        <p14:creationId xmlns:p14="http://schemas.microsoft.com/office/powerpoint/2010/main" val="1362693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CC96F8-EAA0-4F30-B13A-908F8C0AB8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ED57BDE-8879-46F8-84DA-04987E6390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082A0FA-9E59-480F-972F-B9ABAACE7D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68BF8-210B-441C-A7AE-A5AFAA8E5814}" type="datetimeFigureOut">
              <a:rPr lang="en-SG" smtClean="0"/>
              <a:t>11/7/2021</a:t>
            </a:fld>
            <a:endParaRPr lang="en-SG"/>
          </a:p>
        </p:txBody>
      </p:sp>
      <p:sp>
        <p:nvSpPr>
          <p:cNvPr id="5" name="Footer Placeholder 4">
            <a:extLst>
              <a:ext uri="{FF2B5EF4-FFF2-40B4-BE49-F238E27FC236}">
                <a16:creationId xmlns:a16="http://schemas.microsoft.com/office/drawing/2014/main" id="{0F1BE16D-45F6-40E4-8514-F514E9777A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4C12967D-462F-4783-8931-77E469C9EE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DFC88-CAD3-4626-8E72-7EED03A28D87}" type="slidenum">
              <a:rPr lang="en-SG" smtClean="0"/>
              <a:t>‹#›</a:t>
            </a:fld>
            <a:endParaRPr lang="en-SG"/>
          </a:p>
        </p:txBody>
      </p:sp>
    </p:spTree>
    <p:extLst>
      <p:ext uri="{BB962C8B-B14F-4D97-AF65-F5344CB8AC3E}">
        <p14:creationId xmlns:p14="http://schemas.microsoft.com/office/powerpoint/2010/main" val="3850515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dl.acm.org/doi/pdf/10.1145/2908812.2908918" TargetMode="Externa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hyperlink" Target="https://pubmed.ncbi.nlm.nih.gov/11129956/" TargetMode="External"/><Relationship Id="rId2" Type="http://schemas.openxmlformats.org/officeDocument/2006/relationships/hyperlink" Target="https://stats.stackexchange.com/questions/95083/imputation-before-or-after-splitting-into-train-and-test/95088" TargetMode="Externa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D979F-B041-48F5-9BD1-3617A4A0A2E1}"/>
              </a:ext>
            </a:extLst>
          </p:cNvPr>
          <p:cNvSpPr>
            <a:spLocks noGrp="1"/>
          </p:cNvSpPr>
          <p:nvPr>
            <p:ph type="ctrTitle"/>
          </p:nvPr>
        </p:nvSpPr>
        <p:spPr>
          <a:xfrm>
            <a:off x="1524000" y="2103875"/>
            <a:ext cx="9144000" cy="1797006"/>
          </a:xfrm>
        </p:spPr>
        <p:txBody>
          <a:bodyPr>
            <a:normAutofit/>
          </a:bodyPr>
          <a:lstStyle/>
          <a:p>
            <a:r>
              <a:rPr lang="en-GB" sz="4000" b="1" i="0" u="none" strike="noStrike" dirty="0">
                <a:solidFill>
                  <a:srgbClr val="000000"/>
                </a:solidFill>
                <a:effectLst/>
                <a:latin typeface="Arial" panose="020B0604020202020204" pitchFamily="34" charset="0"/>
              </a:rPr>
              <a:t>Machine Learning for investigating Predictive Power of Biomedical Data in inferring Cardiac Category </a:t>
            </a:r>
            <a:endParaRPr lang="en-SG" sz="4000" dirty="0"/>
          </a:p>
        </p:txBody>
      </p:sp>
    </p:spTree>
    <p:extLst>
      <p:ext uri="{BB962C8B-B14F-4D97-AF65-F5344CB8AC3E}">
        <p14:creationId xmlns:p14="http://schemas.microsoft.com/office/powerpoint/2010/main" val="1974480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bar chart&#10;&#10;Description automatically generated">
            <a:extLst>
              <a:ext uri="{FF2B5EF4-FFF2-40B4-BE49-F238E27FC236}">
                <a16:creationId xmlns:a16="http://schemas.microsoft.com/office/drawing/2014/main" id="{A015372F-1856-49CB-8424-4134AD140370}"/>
              </a:ext>
            </a:extLst>
          </p:cNvPr>
          <p:cNvPicPr>
            <a:picLocks noChangeAspect="1"/>
          </p:cNvPicPr>
          <p:nvPr/>
        </p:nvPicPr>
        <p:blipFill rotWithShape="1">
          <a:blip r:embed="rId2">
            <a:extLst>
              <a:ext uri="{28A0092B-C50C-407E-A947-70E740481C1C}">
                <a14:useLocalDpi xmlns:a14="http://schemas.microsoft.com/office/drawing/2010/main" val="0"/>
              </a:ext>
            </a:extLst>
          </a:blip>
          <a:srcRect l="6901" r="3237" b="-3"/>
          <a:stretch/>
        </p:blipFill>
        <p:spPr>
          <a:xfrm>
            <a:off x="4968250" y="325905"/>
            <a:ext cx="2249424" cy="2002611"/>
          </a:xfrm>
          <a:prstGeom prst="rect">
            <a:avLst/>
          </a:prstGeom>
        </p:spPr>
      </p:pic>
      <p:pic>
        <p:nvPicPr>
          <p:cNvPr id="10" name="Picture 9" descr="Chart&#10;&#10;Description automatically generated">
            <a:extLst>
              <a:ext uri="{FF2B5EF4-FFF2-40B4-BE49-F238E27FC236}">
                <a16:creationId xmlns:a16="http://schemas.microsoft.com/office/drawing/2014/main" id="{6D3DB32D-EF99-47E1-AD9E-E0662770540C}"/>
              </a:ext>
            </a:extLst>
          </p:cNvPr>
          <p:cNvPicPr>
            <a:picLocks noChangeAspect="1"/>
          </p:cNvPicPr>
          <p:nvPr/>
        </p:nvPicPr>
        <p:blipFill rotWithShape="1">
          <a:blip r:embed="rId3">
            <a:extLst>
              <a:ext uri="{28A0092B-C50C-407E-A947-70E740481C1C}">
                <a14:useLocalDpi xmlns:a14="http://schemas.microsoft.com/office/drawing/2010/main" val="0"/>
              </a:ext>
            </a:extLst>
          </a:blip>
          <a:srcRect l="7405" r="2733" b="-3"/>
          <a:stretch/>
        </p:blipFill>
        <p:spPr>
          <a:xfrm>
            <a:off x="4968251" y="2419956"/>
            <a:ext cx="2249424" cy="2002611"/>
          </a:xfrm>
          <a:prstGeom prst="rect">
            <a:avLst/>
          </a:prstGeom>
        </p:spPr>
      </p:pic>
      <p:pic>
        <p:nvPicPr>
          <p:cNvPr id="12" name="Picture 11" descr="Chart&#10;&#10;Description automatically generated">
            <a:extLst>
              <a:ext uri="{FF2B5EF4-FFF2-40B4-BE49-F238E27FC236}">
                <a16:creationId xmlns:a16="http://schemas.microsoft.com/office/drawing/2014/main" id="{6B603F8D-A500-45C4-9D45-521FDA3974F0}"/>
              </a:ext>
            </a:extLst>
          </p:cNvPr>
          <p:cNvPicPr>
            <a:picLocks noChangeAspect="1"/>
          </p:cNvPicPr>
          <p:nvPr/>
        </p:nvPicPr>
        <p:blipFill rotWithShape="1">
          <a:blip r:embed="rId4">
            <a:extLst>
              <a:ext uri="{28A0092B-C50C-407E-A947-70E740481C1C}">
                <a14:useLocalDpi xmlns:a14="http://schemas.microsoft.com/office/drawing/2010/main" val="0"/>
              </a:ext>
            </a:extLst>
          </a:blip>
          <a:srcRect t="8763" r="3" b="7402"/>
          <a:stretch/>
        </p:blipFill>
        <p:spPr>
          <a:xfrm>
            <a:off x="7295203" y="325904"/>
            <a:ext cx="4570677" cy="3065565"/>
          </a:xfrm>
          <a:prstGeom prst="rect">
            <a:avLst/>
          </a:prstGeom>
        </p:spPr>
      </p:pic>
      <p:pic>
        <p:nvPicPr>
          <p:cNvPr id="13" name="Picture 12" descr="Chart, bar chart&#10;&#10;Description automatically generated">
            <a:extLst>
              <a:ext uri="{FF2B5EF4-FFF2-40B4-BE49-F238E27FC236}">
                <a16:creationId xmlns:a16="http://schemas.microsoft.com/office/drawing/2014/main" id="{4954BE14-5D11-452F-A887-7DBBF6807A05}"/>
              </a:ext>
            </a:extLst>
          </p:cNvPr>
          <p:cNvPicPr>
            <a:picLocks noChangeAspect="1"/>
          </p:cNvPicPr>
          <p:nvPr/>
        </p:nvPicPr>
        <p:blipFill rotWithShape="1">
          <a:blip r:embed="rId5">
            <a:extLst>
              <a:ext uri="{28A0092B-C50C-407E-A947-70E740481C1C}">
                <a14:useLocalDpi xmlns:a14="http://schemas.microsoft.com/office/drawing/2010/main" val="0"/>
              </a:ext>
            </a:extLst>
          </a:blip>
          <a:srcRect l="7908" r="2231" b="1"/>
          <a:stretch/>
        </p:blipFill>
        <p:spPr>
          <a:xfrm>
            <a:off x="4976656" y="4511800"/>
            <a:ext cx="2249424" cy="2002536"/>
          </a:xfrm>
          <a:prstGeom prst="rect">
            <a:avLst/>
          </a:prstGeom>
        </p:spPr>
      </p:pic>
      <p:pic>
        <p:nvPicPr>
          <p:cNvPr id="14" name="Picture 13" descr="Chart&#10;&#10;Description automatically generated">
            <a:extLst>
              <a:ext uri="{FF2B5EF4-FFF2-40B4-BE49-F238E27FC236}">
                <a16:creationId xmlns:a16="http://schemas.microsoft.com/office/drawing/2014/main" id="{D58C2678-8109-4656-86E7-FC467D900857}"/>
              </a:ext>
            </a:extLst>
          </p:cNvPr>
          <p:cNvPicPr>
            <a:picLocks noChangeAspect="1"/>
          </p:cNvPicPr>
          <p:nvPr/>
        </p:nvPicPr>
        <p:blipFill rotWithShape="1">
          <a:blip r:embed="rId6">
            <a:extLst>
              <a:ext uri="{28A0092B-C50C-407E-A947-70E740481C1C}">
                <a14:useLocalDpi xmlns:a14="http://schemas.microsoft.com/office/drawing/2010/main" val="0"/>
              </a:ext>
            </a:extLst>
          </a:blip>
          <a:srcRect t="8613" r="3" b="7882"/>
          <a:stretch/>
        </p:blipFill>
        <p:spPr>
          <a:xfrm>
            <a:off x="7295203" y="3474720"/>
            <a:ext cx="4570677" cy="3053487"/>
          </a:xfrm>
          <a:prstGeom prst="rect">
            <a:avLst/>
          </a:prstGeom>
        </p:spPr>
      </p:pic>
      <p:sp>
        <p:nvSpPr>
          <p:cNvPr id="16" name="Title 1">
            <a:extLst>
              <a:ext uri="{FF2B5EF4-FFF2-40B4-BE49-F238E27FC236}">
                <a16:creationId xmlns:a16="http://schemas.microsoft.com/office/drawing/2014/main" id="{517A715E-6D79-432E-82F8-70D11220F6B3}"/>
              </a:ext>
            </a:extLst>
          </p:cNvPr>
          <p:cNvSpPr txBox="1">
            <a:spLocks/>
          </p:cNvSpPr>
          <p:nvPr/>
        </p:nvSpPr>
        <p:spPr>
          <a:xfrm>
            <a:off x="167780" y="159391"/>
            <a:ext cx="4420998" cy="13602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b="1" kern="1200" dirty="0">
                <a:latin typeface="+mj-lt"/>
                <a:ea typeface="+mj-ea"/>
                <a:cs typeface="+mj-cs"/>
              </a:rPr>
              <a:t>Ranking and Visualizing Feature Importance</a:t>
            </a:r>
          </a:p>
        </p:txBody>
      </p:sp>
      <p:sp>
        <p:nvSpPr>
          <p:cNvPr id="17" name="Content Placeholder 2">
            <a:extLst>
              <a:ext uri="{FF2B5EF4-FFF2-40B4-BE49-F238E27FC236}">
                <a16:creationId xmlns:a16="http://schemas.microsoft.com/office/drawing/2014/main" id="{04219227-FDCF-4440-AD1C-1C5E31955173}"/>
              </a:ext>
            </a:extLst>
          </p:cNvPr>
          <p:cNvSpPr>
            <a:spLocks noGrp="1"/>
          </p:cNvSpPr>
          <p:nvPr>
            <p:ph idx="1"/>
          </p:nvPr>
        </p:nvSpPr>
        <p:spPr>
          <a:xfrm>
            <a:off x="295460" y="1677359"/>
            <a:ext cx="4420998" cy="4731830"/>
          </a:xfrm>
        </p:spPr>
        <p:txBody>
          <a:bodyPr>
            <a:normAutofit/>
          </a:bodyPr>
          <a:lstStyle/>
          <a:p>
            <a:pPr marL="0" indent="0">
              <a:buNone/>
            </a:pPr>
            <a:r>
              <a:rPr lang="en-SG" sz="1800" b="1" dirty="0"/>
              <a:t>Goal</a:t>
            </a:r>
          </a:p>
          <a:p>
            <a:pPr marL="0" indent="0">
              <a:buNone/>
            </a:pPr>
            <a:r>
              <a:rPr lang="en-SG" sz="1600" dirty="0"/>
              <a:t>To rank features and determine which of them have potential predictive power by visualising the top 20 important features in the 5 tree-based models, using the full and combined dataset except for echo and </a:t>
            </a:r>
            <a:r>
              <a:rPr lang="en-SG" sz="1600" dirty="0" err="1"/>
              <a:t>cmr</a:t>
            </a:r>
            <a:r>
              <a:rPr lang="en-SG" sz="1600" dirty="0"/>
              <a:t>. </a:t>
            </a:r>
            <a:endParaRPr lang="en-SG" sz="1600" b="1" dirty="0"/>
          </a:p>
          <a:p>
            <a:pPr marL="0" indent="0">
              <a:buNone/>
            </a:pPr>
            <a:r>
              <a:rPr lang="en-SG" sz="1800" b="1" dirty="0"/>
              <a:t>Method</a:t>
            </a:r>
          </a:p>
          <a:p>
            <a:pPr marL="0" indent="0">
              <a:buNone/>
            </a:pPr>
            <a:r>
              <a:rPr lang="en-SG" sz="1600" dirty="0"/>
              <a:t>The 5 tree-based models contain a ‘</a:t>
            </a:r>
            <a:r>
              <a:rPr lang="en-SG" sz="1600" dirty="0" err="1"/>
              <a:t>feature_importance</a:t>
            </a:r>
            <a:r>
              <a:rPr lang="en-SG" sz="1600" dirty="0"/>
              <a:t>’ attribute, which is accessed and visualised.</a:t>
            </a:r>
          </a:p>
          <a:p>
            <a:pPr marL="0" indent="0">
              <a:buNone/>
            </a:pPr>
            <a:r>
              <a:rPr lang="en-SG" sz="1600" dirty="0"/>
              <a:t>These models are:</a:t>
            </a:r>
          </a:p>
          <a:p>
            <a:pPr lvl="1"/>
            <a:r>
              <a:rPr lang="en-SG" sz="1600" dirty="0" err="1"/>
              <a:t>DecisionTreeClassifier</a:t>
            </a:r>
            <a:endParaRPr lang="en-SG" sz="1600" dirty="0"/>
          </a:p>
          <a:p>
            <a:pPr lvl="1"/>
            <a:r>
              <a:rPr lang="en-SG" sz="1600" dirty="0" err="1"/>
              <a:t>RandomForestClassifier</a:t>
            </a:r>
            <a:endParaRPr lang="en-SG" sz="1600" dirty="0"/>
          </a:p>
          <a:p>
            <a:pPr lvl="1"/>
            <a:r>
              <a:rPr lang="en-SG" sz="1600" dirty="0" err="1"/>
              <a:t>XGBClassifier</a:t>
            </a:r>
            <a:endParaRPr lang="en-SG" sz="1600" dirty="0"/>
          </a:p>
          <a:p>
            <a:pPr lvl="1"/>
            <a:r>
              <a:rPr lang="en-SG" sz="1600" dirty="0" err="1"/>
              <a:t>GradientBoostingClassifier</a:t>
            </a:r>
            <a:endParaRPr lang="en-SG" sz="1600" dirty="0"/>
          </a:p>
          <a:p>
            <a:pPr lvl="1"/>
            <a:r>
              <a:rPr lang="en-SG" sz="1600" dirty="0" err="1"/>
              <a:t>LGBMClassifier</a:t>
            </a:r>
            <a:endParaRPr lang="en-SG" sz="1600" dirty="0"/>
          </a:p>
          <a:p>
            <a:pPr marL="0" indent="0">
              <a:buNone/>
            </a:pPr>
            <a:endParaRPr lang="en-SG" sz="2000" dirty="0"/>
          </a:p>
          <a:p>
            <a:pPr marL="0" indent="0">
              <a:buNone/>
            </a:pPr>
            <a:endParaRPr lang="en-SG" dirty="0"/>
          </a:p>
        </p:txBody>
      </p:sp>
    </p:spTree>
    <p:extLst>
      <p:ext uri="{BB962C8B-B14F-4D97-AF65-F5344CB8AC3E}">
        <p14:creationId xmlns:p14="http://schemas.microsoft.com/office/powerpoint/2010/main" val="1460893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517A715E-6D79-432E-82F8-70D11220F6B3}"/>
              </a:ext>
            </a:extLst>
          </p:cNvPr>
          <p:cNvSpPr txBox="1">
            <a:spLocks/>
          </p:cNvSpPr>
          <p:nvPr/>
        </p:nvSpPr>
        <p:spPr>
          <a:xfrm>
            <a:off x="159391" y="1"/>
            <a:ext cx="11283192" cy="11660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b="1" kern="1200" dirty="0">
                <a:latin typeface="+mj-lt"/>
                <a:ea typeface="+mj-ea"/>
                <a:cs typeface="+mj-cs"/>
              </a:rPr>
              <a:t>Feature Engineering: Combining important feature to build an optimized dataset </a:t>
            </a:r>
          </a:p>
        </p:txBody>
      </p:sp>
      <p:sp>
        <p:nvSpPr>
          <p:cNvPr id="17" name="Content Placeholder 2">
            <a:extLst>
              <a:ext uri="{FF2B5EF4-FFF2-40B4-BE49-F238E27FC236}">
                <a16:creationId xmlns:a16="http://schemas.microsoft.com/office/drawing/2014/main" id="{04219227-FDCF-4440-AD1C-1C5E31955173}"/>
              </a:ext>
            </a:extLst>
          </p:cNvPr>
          <p:cNvSpPr>
            <a:spLocks noGrp="1"/>
          </p:cNvSpPr>
          <p:nvPr>
            <p:ph idx="1"/>
          </p:nvPr>
        </p:nvSpPr>
        <p:spPr>
          <a:xfrm>
            <a:off x="253516" y="1241131"/>
            <a:ext cx="3441406" cy="5384257"/>
          </a:xfrm>
        </p:spPr>
        <p:txBody>
          <a:bodyPr>
            <a:normAutofit lnSpcReduction="10000"/>
          </a:bodyPr>
          <a:lstStyle/>
          <a:p>
            <a:pPr marL="0" indent="0">
              <a:buNone/>
            </a:pPr>
            <a:r>
              <a:rPr lang="en-SG" sz="1800" b="1" dirty="0"/>
              <a:t>Goal</a:t>
            </a:r>
          </a:p>
          <a:p>
            <a:pPr marL="0" indent="0">
              <a:buNone/>
            </a:pPr>
            <a:r>
              <a:rPr lang="en-SG" sz="1400" dirty="0"/>
              <a:t>Improving model scores through reduction of data noise by only considering the most important features </a:t>
            </a:r>
            <a:endParaRPr lang="en-SG" sz="1400" b="1" dirty="0"/>
          </a:p>
          <a:p>
            <a:pPr marL="0" indent="0">
              <a:buNone/>
            </a:pPr>
            <a:r>
              <a:rPr lang="en-SG" sz="1800" b="1" dirty="0"/>
              <a:t>Method</a:t>
            </a:r>
          </a:p>
          <a:p>
            <a:pPr marL="0" indent="0">
              <a:buNone/>
            </a:pPr>
            <a:r>
              <a:rPr lang="en-SG" sz="1400" dirty="0"/>
              <a:t>The top 10 features in each of the 5 models are combined. Duplicated features in the combination are removed. This leaves the following 21 features: ['C224', 'HistoC162', '</a:t>
            </a:r>
            <a:r>
              <a:rPr lang="en-SG" sz="1400" dirty="0" err="1"/>
              <a:t>Hips_Circumference__cm</a:t>
            </a:r>
            <a:r>
              <a:rPr lang="en-SG" sz="1400" dirty="0"/>
              <a:t>', 'HistoC10', 'HistoC203NDOHC183NDDC', 'HistoC16', 'C222', 'C28', 'Tyr1', 'HistoC163NDOHC143NDDC', 'VO2Max', 'HistoC143NDOHC123NDDC', 'HistoC143', 'Pulse', 'C5DC', 'HistoC121NDOH', 'WHR', 'C102', 'C81', 'C101', 'HistoC102’]</a:t>
            </a:r>
          </a:p>
          <a:p>
            <a:pPr marL="0" indent="0">
              <a:buNone/>
            </a:pPr>
            <a:r>
              <a:rPr lang="en-SG" sz="1400" dirty="0"/>
              <a:t>This feature set is then evaluated on the ensemble of model</a:t>
            </a:r>
            <a:r>
              <a:rPr lang="en-GB" sz="1400" dirty="0"/>
              <a:t> previously used for comparing predictive power of each feature set</a:t>
            </a:r>
          </a:p>
          <a:p>
            <a:pPr marL="0" indent="0">
              <a:buNone/>
            </a:pPr>
            <a:r>
              <a:rPr lang="en-SG" sz="1800" b="1" dirty="0"/>
              <a:t>Result</a:t>
            </a:r>
            <a:endParaRPr lang="en-GB" sz="1400" dirty="0"/>
          </a:p>
          <a:p>
            <a:pPr marL="0" indent="0">
              <a:buNone/>
            </a:pPr>
            <a:r>
              <a:rPr lang="en-GB" sz="1400" dirty="0"/>
              <a:t>Scores improved across the board, with the best performing model being </a:t>
            </a:r>
            <a:r>
              <a:rPr lang="en-GB" sz="1400" dirty="0" err="1"/>
              <a:t>RandomForestClassifier</a:t>
            </a:r>
            <a:r>
              <a:rPr lang="en-GB" sz="1400" dirty="0"/>
              <a:t>, with a Mean Cross-Validation Accuracy Score of </a:t>
            </a:r>
            <a:r>
              <a:rPr lang="en-GB" sz="1400" b="1" dirty="0"/>
              <a:t>0.721</a:t>
            </a:r>
            <a:endParaRPr lang="en-SG" sz="1400" b="1" dirty="0"/>
          </a:p>
          <a:p>
            <a:pPr marL="0" indent="0">
              <a:buNone/>
            </a:pPr>
            <a:endParaRPr lang="en-SG" sz="2000" dirty="0"/>
          </a:p>
          <a:p>
            <a:pPr marL="0" indent="0">
              <a:buNone/>
            </a:pPr>
            <a:endParaRPr lang="en-SG" sz="2000" dirty="0"/>
          </a:p>
          <a:p>
            <a:pPr marL="0" indent="0">
              <a:buNone/>
            </a:pPr>
            <a:endParaRPr lang="en-SG" dirty="0"/>
          </a:p>
        </p:txBody>
      </p:sp>
      <p:pic>
        <p:nvPicPr>
          <p:cNvPr id="3" name="Picture 2" descr="A picture containing text, writing implement, stationary, pencil&#10;&#10;Description automatically generated">
            <a:extLst>
              <a:ext uri="{FF2B5EF4-FFF2-40B4-BE49-F238E27FC236}">
                <a16:creationId xmlns:a16="http://schemas.microsoft.com/office/drawing/2014/main" id="{150E3811-E6F3-4688-9DC3-D288C9122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4075" y="1357476"/>
            <a:ext cx="8519974" cy="4143047"/>
          </a:xfrm>
          <a:prstGeom prst="rect">
            <a:avLst/>
          </a:prstGeom>
        </p:spPr>
      </p:pic>
    </p:spTree>
    <p:extLst>
      <p:ext uri="{BB962C8B-B14F-4D97-AF65-F5344CB8AC3E}">
        <p14:creationId xmlns:p14="http://schemas.microsoft.com/office/powerpoint/2010/main" val="219087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517A715E-6D79-432E-82F8-70D11220F6B3}"/>
              </a:ext>
            </a:extLst>
          </p:cNvPr>
          <p:cNvSpPr txBox="1">
            <a:spLocks/>
          </p:cNvSpPr>
          <p:nvPr/>
        </p:nvSpPr>
        <p:spPr>
          <a:xfrm>
            <a:off x="253516" y="-638049"/>
            <a:ext cx="11870422" cy="11660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400" b="1" kern="1200" dirty="0">
                <a:latin typeface="+mj-lt"/>
                <a:ea typeface="+mj-ea"/>
                <a:cs typeface="+mj-cs"/>
              </a:rPr>
              <a:t>Feature Engineering: Recursive Feature Elimination for further optimization of dataset</a:t>
            </a:r>
          </a:p>
        </p:txBody>
      </p:sp>
      <p:sp>
        <p:nvSpPr>
          <p:cNvPr id="17" name="Content Placeholder 2">
            <a:extLst>
              <a:ext uri="{FF2B5EF4-FFF2-40B4-BE49-F238E27FC236}">
                <a16:creationId xmlns:a16="http://schemas.microsoft.com/office/drawing/2014/main" id="{04219227-FDCF-4440-AD1C-1C5E31955173}"/>
              </a:ext>
            </a:extLst>
          </p:cNvPr>
          <p:cNvSpPr>
            <a:spLocks noGrp="1"/>
          </p:cNvSpPr>
          <p:nvPr>
            <p:ph idx="1"/>
          </p:nvPr>
        </p:nvSpPr>
        <p:spPr>
          <a:xfrm>
            <a:off x="253516" y="597764"/>
            <a:ext cx="5996282" cy="3890345"/>
          </a:xfrm>
        </p:spPr>
        <p:txBody>
          <a:bodyPr>
            <a:normAutofit fontScale="92500" lnSpcReduction="10000"/>
          </a:bodyPr>
          <a:lstStyle/>
          <a:p>
            <a:pPr marL="0" indent="0">
              <a:buNone/>
            </a:pPr>
            <a:r>
              <a:rPr lang="en-SG" sz="1800" b="1" dirty="0"/>
              <a:t>Goal</a:t>
            </a:r>
          </a:p>
          <a:p>
            <a:pPr marL="0" indent="0">
              <a:buNone/>
            </a:pPr>
            <a:r>
              <a:rPr lang="en-SG" sz="1400" dirty="0"/>
              <a:t>Further optimization of model score and streamlining of the dataset.</a:t>
            </a:r>
          </a:p>
          <a:p>
            <a:pPr marL="0" indent="0">
              <a:buNone/>
            </a:pPr>
            <a:r>
              <a:rPr lang="en-SG" sz="1800" b="1" dirty="0"/>
              <a:t>Method</a:t>
            </a:r>
          </a:p>
          <a:p>
            <a:pPr marL="0" indent="0">
              <a:buNone/>
            </a:pPr>
            <a:r>
              <a:rPr lang="en-SG" sz="1400" dirty="0"/>
              <a:t>We run </a:t>
            </a:r>
            <a:r>
              <a:rPr lang="en-SG" sz="1400" dirty="0" err="1"/>
              <a:t>SciKitLearn’s</a:t>
            </a:r>
            <a:r>
              <a:rPr lang="en-SG" sz="1400" dirty="0"/>
              <a:t> RFECV (Recursive Feature Elimination with Cross Validation) using the best performing algorithm from the previous dataset (</a:t>
            </a:r>
            <a:r>
              <a:rPr lang="en-SG" sz="1400" dirty="0" err="1"/>
              <a:t>RandomForestClassifier</a:t>
            </a:r>
            <a:r>
              <a:rPr lang="en-SG" sz="1400" dirty="0"/>
              <a:t>). </a:t>
            </a:r>
          </a:p>
          <a:p>
            <a:pPr marL="0" indent="0">
              <a:buNone/>
            </a:pPr>
            <a:r>
              <a:rPr lang="en-SG" sz="1400" dirty="0"/>
              <a:t>This function recursively eliminates a small number of features each loop, returning the set of features that maximises the score of the given algorithm</a:t>
            </a:r>
            <a:endParaRPr lang="en-SG" sz="900" dirty="0"/>
          </a:p>
          <a:p>
            <a:pPr marL="0" indent="0">
              <a:buNone/>
            </a:pPr>
            <a:r>
              <a:rPr lang="en-SG" sz="1800" b="1" dirty="0"/>
              <a:t>Result</a:t>
            </a:r>
          </a:p>
          <a:p>
            <a:pPr marL="0" indent="0">
              <a:buNone/>
            </a:pPr>
            <a:r>
              <a:rPr lang="en-SG" sz="1400" dirty="0"/>
              <a:t>The optimal dataset is further reduced from 21 to the following </a:t>
            </a:r>
            <a:r>
              <a:rPr lang="en-SG" sz="1400" b="1" dirty="0"/>
              <a:t>17</a:t>
            </a:r>
            <a:r>
              <a:rPr lang="en-SG" sz="1400" dirty="0"/>
              <a:t> features:</a:t>
            </a:r>
          </a:p>
          <a:p>
            <a:pPr marL="0" indent="0">
              <a:buNone/>
            </a:pPr>
            <a:r>
              <a:rPr lang="en-SG" sz="1400" dirty="0"/>
              <a:t>['C224', 'HistoC162', '</a:t>
            </a:r>
            <a:r>
              <a:rPr lang="en-SG" sz="1400" dirty="0" err="1"/>
              <a:t>Hips_Circumference__cm</a:t>
            </a:r>
            <a:r>
              <a:rPr lang="en-SG" sz="1400" dirty="0"/>
              <a:t>', 'HistoC10','HistoC203NDOHC183NDDC', 'HistoC16', 'C222', 'C28', 'Tyr1', 'VO2Max','HistoC143NDOHC123NDDC', 'HistoC143', 'Pulse', 'HistoC121NDOH', 'WHR','C81', 'C101']</a:t>
            </a:r>
          </a:p>
          <a:p>
            <a:pPr marL="0" indent="0">
              <a:buNone/>
            </a:pPr>
            <a:r>
              <a:rPr lang="en-GB" sz="1400" dirty="0"/>
              <a:t>Training </a:t>
            </a:r>
            <a:r>
              <a:rPr lang="en-GB" sz="1400" dirty="0" err="1"/>
              <a:t>RandomForestClassifier</a:t>
            </a:r>
            <a:r>
              <a:rPr lang="en-GB" sz="1400" dirty="0"/>
              <a:t> using the above dataset resulted in an improved Mean Cross-Validation Accuracy Score of </a:t>
            </a:r>
            <a:r>
              <a:rPr lang="en-GB" sz="1400" b="1" dirty="0"/>
              <a:t>0.758</a:t>
            </a:r>
            <a:endParaRPr lang="en-SG" sz="1400" b="1" dirty="0"/>
          </a:p>
        </p:txBody>
      </p:sp>
      <p:pic>
        <p:nvPicPr>
          <p:cNvPr id="4" name="Picture 3" descr="Chart, line chart&#10;&#10;Description automatically generated">
            <a:extLst>
              <a:ext uri="{FF2B5EF4-FFF2-40B4-BE49-F238E27FC236}">
                <a16:creationId xmlns:a16="http://schemas.microsoft.com/office/drawing/2014/main" id="{78E1034D-4524-44B7-A3A7-6C47D5C6C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4692" y="694214"/>
            <a:ext cx="5793792" cy="3686960"/>
          </a:xfrm>
          <a:prstGeom prst="rect">
            <a:avLst/>
          </a:prstGeom>
        </p:spPr>
      </p:pic>
      <p:pic>
        <p:nvPicPr>
          <p:cNvPr id="7" name="Picture 6">
            <a:extLst>
              <a:ext uri="{FF2B5EF4-FFF2-40B4-BE49-F238E27FC236}">
                <a16:creationId xmlns:a16="http://schemas.microsoft.com/office/drawing/2014/main" id="{CF1D2E22-2356-4C64-B51C-D45F1DA3DA03}"/>
              </a:ext>
            </a:extLst>
          </p:cNvPr>
          <p:cNvPicPr>
            <a:picLocks noChangeAspect="1"/>
          </p:cNvPicPr>
          <p:nvPr/>
        </p:nvPicPr>
        <p:blipFill>
          <a:blip r:embed="rId3"/>
          <a:stretch>
            <a:fillRect/>
          </a:stretch>
        </p:blipFill>
        <p:spPr>
          <a:xfrm>
            <a:off x="7681338" y="4547368"/>
            <a:ext cx="4348469" cy="2114550"/>
          </a:xfrm>
          <a:prstGeom prst="rect">
            <a:avLst/>
          </a:prstGeom>
        </p:spPr>
      </p:pic>
      <p:graphicFrame>
        <p:nvGraphicFramePr>
          <p:cNvPr id="8" name="Table 7">
            <a:extLst>
              <a:ext uri="{FF2B5EF4-FFF2-40B4-BE49-F238E27FC236}">
                <a16:creationId xmlns:a16="http://schemas.microsoft.com/office/drawing/2014/main" id="{A275FC43-72BD-4A78-90BD-D1F4DF60E797}"/>
              </a:ext>
            </a:extLst>
          </p:cNvPr>
          <p:cNvGraphicFramePr>
            <a:graphicFrameLocks noGrp="1"/>
          </p:cNvGraphicFramePr>
          <p:nvPr>
            <p:extLst>
              <p:ext uri="{D42A27DB-BD31-4B8C-83A1-F6EECF244321}">
                <p14:modId xmlns:p14="http://schemas.microsoft.com/office/powerpoint/2010/main" val="3073954537"/>
              </p:ext>
            </p:extLst>
          </p:nvPr>
        </p:nvGraphicFramePr>
        <p:xfrm>
          <a:off x="257029" y="4547367"/>
          <a:ext cx="7366000" cy="2114550"/>
        </p:xfrm>
        <a:graphic>
          <a:graphicData uri="http://schemas.openxmlformats.org/drawingml/2006/table">
            <a:tbl>
              <a:tblPr/>
              <a:tblGrid>
                <a:gridCol w="1666157">
                  <a:extLst>
                    <a:ext uri="{9D8B030D-6E8A-4147-A177-3AD203B41FA5}">
                      <a16:colId xmlns:a16="http://schemas.microsoft.com/office/drawing/2014/main" val="2162931142"/>
                    </a:ext>
                  </a:extLst>
                </a:gridCol>
                <a:gridCol w="1040951">
                  <a:extLst>
                    <a:ext uri="{9D8B030D-6E8A-4147-A177-3AD203B41FA5}">
                      <a16:colId xmlns:a16="http://schemas.microsoft.com/office/drawing/2014/main" val="2427796739"/>
                    </a:ext>
                  </a:extLst>
                </a:gridCol>
                <a:gridCol w="1053646">
                  <a:extLst>
                    <a:ext uri="{9D8B030D-6E8A-4147-A177-3AD203B41FA5}">
                      <a16:colId xmlns:a16="http://schemas.microsoft.com/office/drawing/2014/main" val="2893812832"/>
                    </a:ext>
                  </a:extLst>
                </a:gridCol>
                <a:gridCol w="1205980">
                  <a:extLst>
                    <a:ext uri="{9D8B030D-6E8A-4147-A177-3AD203B41FA5}">
                      <a16:colId xmlns:a16="http://schemas.microsoft.com/office/drawing/2014/main" val="3307554941"/>
                    </a:ext>
                  </a:extLst>
                </a:gridCol>
                <a:gridCol w="1396398">
                  <a:extLst>
                    <a:ext uri="{9D8B030D-6E8A-4147-A177-3AD203B41FA5}">
                      <a16:colId xmlns:a16="http://schemas.microsoft.com/office/drawing/2014/main" val="3302284246"/>
                    </a:ext>
                  </a:extLst>
                </a:gridCol>
                <a:gridCol w="1002868">
                  <a:extLst>
                    <a:ext uri="{9D8B030D-6E8A-4147-A177-3AD203B41FA5}">
                      <a16:colId xmlns:a16="http://schemas.microsoft.com/office/drawing/2014/main" val="2179913295"/>
                    </a:ext>
                  </a:extLst>
                </a:gridCol>
              </a:tblGrid>
              <a:tr h="400050">
                <a:tc>
                  <a:txBody>
                    <a:bodyPr/>
                    <a:lstStyle/>
                    <a:p>
                      <a:pPr algn="ctr" fontAlgn="ctr"/>
                      <a:r>
                        <a:rPr lang="en-SG" sz="1100" b="0" i="0" u="none" strike="noStrike">
                          <a:solidFill>
                            <a:srgbClr val="000000"/>
                          </a:solidFill>
                          <a:effectLst/>
                          <a:latin typeface="Calibri" panose="020F0502020204030204" pitchFamily="34" charset="0"/>
                        </a:rPr>
                        <a:t>Model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MeanCvAccuracy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SG" sz="1100" b="0" i="0" u="none" strike="noStrike">
                          <a:solidFill>
                            <a:srgbClr val="000000"/>
                          </a:solidFill>
                          <a:effectLst/>
                          <a:latin typeface="Calibri" panose="020F0502020204030204" pitchFamily="34" charset="0"/>
                        </a:rPr>
                        <a:t>MeanCvROCAUC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dirty="0" err="1">
                          <a:solidFill>
                            <a:srgbClr val="000000"/>
                          </a:solidFill>
                          <a:effectLst/>
                          <a:latin typeface="Calibri" panose="020F0502020204030204" pitchFamily="34" charset="0"/>
                        </a:rPr>
                        <a:t>MeanCvRecallScore</a:t>
                      </a:r>
                      <a:endParaRPr lang="en-SG"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dirty="0" err="1">
                          <a:solidFill>
                            <a:srgbClr val="000000"/>
                          </a:solidFill>
                          <a:effectLst/>
                          <a:latin typeface="Calibri" panose="020F0502020204030204" pitchFamily="34" charset="0"/>
                        </a:rPr>
                        <a:t>MeanCvPrecisionScore</a:t>
                      </a:r>
                      <a:endParaRPr lang="en-SG"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MeanCvF1Score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3044636"/>
                  </a:ext>
                </a:extLst>
              </a:tr>
              <a:tr h="190500">
                <a:tc>
                  <a:txBody>
                    <a:bodyPr/>
                    <a:lstStyle/>
                    <a:p>
                      <a:pPr algn="ctr" fontAlgn="ctr"/>
                      <a:r>
                        <a:rPr lang="en-SG" sz="1100" b="0" i="0" u="none" strike="noStrike">
                          <a:solidFill>
                            <a:srgbClr val="000000"/>
                          </a:solidFill>
                          <a:effectLst/>
                          <a:latin typeface="Calibri" panose="020F0502020204030204" pitchFamily="34" charset="0"/>
                        </a:rPr>
                        <a:t>LogisticRegression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SG" sz="1100" b="0" i="0" u="none" strike="noStrike">
                          <a:solidFill>
                            <a:srgbClr val="000000"/>
                          </a:solidFill>
                          <a:effectLst/>
                          <a:latin typeface="Calibri" panose="020F0502020204030204" pitchFamily="34" charset="0"/>
                        </a:rPr>
                        <a:t>0.651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0.599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1763823"/>
                  </a:ext>
                </a:extLst>
              </a:tr>
              <a:tr h="190500">
                <a:tc>
                  <a:txBody>
                    <a:bodyPr/>
                    <a:lstStyle/>
                    <a:p>
                      <a:pPr algn="ctr" fontAlgn="ctr"/>
                      <a:r>
                        <a:rPr lang="en-SG" sz="1100" b="0" i="0" u="none" strike="noStrike">
                          <a:solidFill>
                            <a:srgbClr val="000000"/>
                          </a:solidFill>
                          <a:effectLst/>
                          <a:latin typeface="Calibri" panose="020F0502020204030204" pitchFamily="34" charset="0"/>
                        </a:rPr>
                        <a:t>GaussianNB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0.700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SG" sz="1100" b="0" i="0" u="none" strike="noStrike">
                          <a:solidFill>
                            <a:srgbClr val="000000"/>
                          </a:solidFill>
                          <a:effectLst/>
                          <a:latin typeface="Calibri" panose="020F0502020204030204" pitchFamily="34" charset="0"/>
                        </a:rPr>
                        <a:t>0.751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0.776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2484264"/>
                  </a:ext>
                </a:extLst>
              </a:tr>
              <a:tr h="190500">
                <a:tc>
                  <a:txBody>
                    <a:bodyPr/>
                    <a:lstStyle/>
                    <a:p>
                      <a:pPr algn="ctr" fontAlgn="ctr"/>
                      <a:r>
                        <a:rPr lang="en-SG" sz="1100" b="0" i="0" u="none" strike="noStrike">
                          <a:solidFill>
                            <a:srgbClr val="000000"/>
                          </a:solidFill>
                          <a:effectLst/>
                          <a:latin typeface="Calibri" panose="020F0502020204030204" pitchFamily="34" charset="0"/>
                        </a:rPr>
                        <a:t>KNeighborsClassifier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0.549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SG" sz="1100" b="0" i="0" u="none" strike="noStrike">
                          <a:solidFill>
                            <a:srgbClr val="000000"/>
                          </a:solidFill>
                          <a:effectLst/>
                          <a:latin typeface="Calibri" panose="020F0502020204030204" pitchFamily="34" charset="0"/>
                        </a:rPr>
                        <a:t>0.602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0.578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0.561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0.559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768011"/>
                  </a:ext>
                </a:extLst>
              </a:tr>
              <a:tr h="190500">
                <a:tc>
                  <a:txBody>
                    <a:bodyPr/>
                    <a:lstStyle/>
                    <a:p>
                      <a:pPr algn="ctr" fontAlgn="ctr"/>
                      <a:r>
                        <a:rPr lang="en-SG" sz="1100" b="0" i="0" u="none" strike="noStrike">
                          <a:solidFill>
                            <a:srgbClr val="000000"/>
                          </a:solidFill>
                          <a:effectLst/>
                          <a:latin typeface="Calibri" panose="020F0502020204030204" pitchFamily="34" charset="0"/>
                        </a:rPr>
                        <a:t>DecisionTreeClassifier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SG" sz="1100" b="0" i="0" u="none" strike="noStrike">
                          <a:solidFill>
                            <a:srgbClr val="000000"/>
                          </a:solidFill>
                          <a:effectLst/>
                          <a:latin typeface="Calibri" panose="020F0502020204030204" pitchFamily="34" charset="0"/>
                        </a:rPr>
                        <a:t>0.637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6789381"/>
                  </a:ext>
                </a:extLst>
              </a:tr>
              <a:tr h="190500">
                <a:tc>
                  <a:txBody>
                    <a:bodyPr/>
                    <a:lstStyle/>
                    <a:p>
                      <a:pPr algn="ctr" fontAlgn="ctr"/>
                      <a:r>
                        <a:rPr lang="en-SG" sz="1100" b="0" i="0" u="none" strike="noStrike">
                          <a:solidFill>
                            <a:srgbClr val="000000"/>
                          </a:solidFill>
                          <a:effectLst/>
                          <a:latin typeface="Calibri" panose="020F0502020204030204" pitchFamily="34" charset="0"/>
                        </a:rPr>
                        <a:t>RandomForestClassifier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1" i="0" u="none" strike="noStrike" dirty="0">
                          <a:solidFill>
                            <a:srgbClr val="000000"/>
                          </a:solidFill>
                          <a:effectLst/>
                          <a:latin typeface="Calibri" panose="020F0502020204030204" pitchFamily="34" charset="0"/>
                        </a:rPr>
                        <a:t>0.758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SG" sz="1100" b="0" i="0" u="none" strike="noStrike">
                          <a:solidFill>
                            <a:srgbClr val="000000"/>
                          </a:solidFill>
                          <a:effectLst/>
                          <a:latin typeface="Calibri" panose="020F0502020204030204" pitchFamily="34" charset="0"/>
                        </a:rPr>
                        <a:t>0.824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0.751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0.779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0.757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1007108"/>
                  </a:ext>
                </a:extLst>
              </a:tr>
              <a:tr h="190500">
                <a:tc>
                  <a:txBody>
                    <a:bodyPr/>
                    <a:lstStyle/>
                    <a:p>
                      <a:pPr algn="ctr" fontAlgn="ctr"/>
                      <a:r>
                        <a:rPr lang="en-SG" sz="1100" b="0" i="0" u="none" strike="noStrike">
                          <a:solidFill>
                            <a:srgbClr val="000000"/>
                          </a:solidFill>
                          <a:effectLst/>
                          <a:latin typeface="Calibri" panose="020F0502020204030204" pitchFamily="34" charset="0"/>
                        </a:rPr>
                        <a:t>GradientBoostingClassifier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0.708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SG" sz="1100" b="0" i="0" u="none" strike="noStrike">
                          <a:solidFill>
                            <a:srgbClr val="000000"/>
                          </a:solidFill>
                          <a:effectLst/>
                          <a:latin typeface="Calibri" panose="020F0502020204030204" pitchFamily="34" charset="0"/>
                        </a:rPr>
                        <a:t>0.768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0.730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0.708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913362"/>
                  </a:ext>
                </a:extLst>
              </a:tr>
              <a:tr h="190500">
                <a:tc>
                  <a:txBody>
                    <a:bodyPr/>
                    <a:lstStyle/>
                    <a:p>
                      <a:pPr algn="ctr" fontAlgn="ctr"/>
                      <a:r>
                        <a:rPr lang="en-SG" sz="1100" b="0" i="0" u="none" strike="noStrike">
                          <a:solidFill>
                            <a:srgbClr val="000000"/>
                          </a:solidFill>
                          <a:effectLst/>
                          <a:latin typeface="Calibri" panose="020F0502020204030204" pitchFamily="34" charset="0"/>
                        </a:rPr>
                        <a:t>XGBClassifier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SG" sz="1100" b="0" i="0" u="none" strike="noStrike">
                          <a:solidFill>
                            <a:srgbClr val="000000"/>
                          </a:solidFill>
                          <a:effectLst/>
                          <a:latin typeface="Calibri" panose="020F0502020204030204" pitchFamily="34" charset="0"/>
                        </a:rPr>
                        <a:t>0.738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0.721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7231962"/>
                  </a:ext>
                </a:extLst>
              </a:tr>
              <a:tr h="190500">
                <a:tc>
                  <a:txBody>
                    <a:bodyPr/>
                    <a:lstStyle/>
                    <a:p>
                      <a:pPr algn="ctr" fontAlgn="ctr"/>
                      <a:r>
                        <a:rPr lang="en-SG" sz="1100" b="0" i="0" u="none" strike="noStrike">
                          <a:solidFill>
                            <a:srgbClr val="000000"/>
                          </a:solidFill>
                          <a:effectLst/>
                          <a:latin typeface="Calibri" panose="020F0502020204030204" pitchFamily="34" charset="0"/>
                        </a:rPr>
                        <a:t>LGBMClassifier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SG" sz="1100" b="0" i="0" u="none" strike="noStrike">
                          <a:solidFill>
                            <a:srgbClr val="000000"/>
                          </a:solidFill>
                          <a:effectLst/>
                          <a:latin typeface="Calibri" panose="020F0502020204030204" pitchFamily="34" charset="0"/>
                        </a:rPr>
                        <a:t>0.704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8719430"/>
                  </a:ext>
                </a:extLst>
              </a:tr>
              <a:tr h="190500">
                <a:tc>
                  <a:txBody>
                    <a:bodyPr/>
                    <a:lstStyle/>
                    <a:p>
                      <a:pPr algn="ctr" fontAlgn="ctr"/>
                      <a:r>
                        <a:rPr lang="en-SG" sz="1100" b="0" i="0" u="none" strike="noStrike">
                          <a:solidFill>
                            <a:srgbClr val="000000"/>
                          </a:solidFill>
                          <a:effectLst/>
                          <a:latin typeface="Calibri" panose="020F0502020204030204" pitchFamily="34" charset="0"/>
                        </a:rPr>
                        <a:t>SVC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0.583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SG" sz="1100" b="0" i="0" u="none" strike="noStrike">
                          <a:solidFill>
                            <a:srgbClr val="000000"/>
                          </a:solidFill>
                          <a:effectLst/>
                          <a:latin typeface="Calibri" panose="020F0502020204030204" pitchFamily="34" charset="0"/>
                        </a:rPr>
                        <a:t>0.599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dirty="0">
                          <a:solidFill>
                            <a:srgbClr val="000000"/>
                          </a:solidFill>
                          <a:effectLst/>
                          <a:latin typeface="Calibri" panose="020F0502020204030204" pitchFamily="34" charset="0"/>
                        </a:rPr>
                        <a:t>0.582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dirty="0">
                          <a:solidFill>
                            <a:srgbClr val="000000"/>
                          </a:solidFill>
                          <a:effectLst/>
                          <a:latin typeface="Calibri" panose="020F0502020204030204" pitchFamily="34" charset="0"/>
                        </a:rPr>
                        <a:t>0.614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0711205"/>
                  </a:ext>
                </a:extLst>
              </a:tr>
            </a:tbl>
          </a:graphicData>
        </a:graphic>
      </p:graphicFrame>
    </p:spTree>
    <p:extLst>
      <p:ext uri="{BB962C8B-B14F-4D97-AF65-F5344CB8AC3E}">
        <p14:creationId xmlns:p14="http://schemas.microsoft.com/office/powerpoint/2010/main" val="1802408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517A715E-6D79-432E-82F8-70D11220F6B3}"/>
              </a:ext>
            </a:extLst>
          </p:cNvPr>
          <p:cNvSpPr txBox="1">
            <a:spLocks/>
          </p:cNvSpPr>
          <p:nvPr/>
        </p:nvSpPr>
        <p:spPr>
          <a:xfrm>
            <a:off x="117446" y="1"/>
            <a:ext cx="2776756" cy="1577129"/>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b="1" kern="1200" dirty="0">
                <a:latin typeface="+mj-lt"/>
                <a:ea typeface="+mj-ea"/>
                <a:cs typeface="+mj-cs"/>
              </a:rPr>
              <a:t>Distribution </a:t>
            </a:r>
            <a:r>
              <a:rPr lang="en-US" sz="3600" b="1" dirty="0"/>
              <a:t>of </a:t>
            </a:r>
            <a:r>
              <a:rPr lang="en-US" sz="3600" b="1" kern="1200" dirty="0">
                <a:latin typeface="+mj-lt"/>
                <a:ea typeface="+mj-ea"/>
                <a:cs typeface="+mj-cs"/>
              </a:rPr>
              <a:t>Feature-Engineered Dataset</a:t>
            </a:r>
          </a:p>
        </p:txBody>
      </p:sp>
      <p:pic>
        <p:nvPicPr>
          <p:cNvPr id="6" name="Content Placeholder 5" descr="Timeline&#10;&#10;Description automatically generated">
            <a:extLst>
              <a:ext uri="{FF2B5EF4-FFF2-40B4-BE49-F238E27FC236}">
                <a16:creationId xmlns:a16="http://schemas.microsoft.com/office/drawing/2014/main" id="{694B0E7F-32AD-4B71-9EE6-BB6131B4C6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1683" y="0"/>
            <a:ext cx="9510318" cy="6847432"/>
          </a:xfrm>
        </p:spPr>
      </p:pic>
      <p:sp>
        <p:nvSpPr>
          <p:cNvPr id="4" name="Content Placeholder 2">
            <a:extLst>
              <a:ext uri="{FF2B5EF4-FFF2-40B4-BE49-F238E27FC236}">
                <a16:creationId xmlns:a16="http://schemas.microsoft.com/office/drawing/2014/main" id="{6B1AE013-1D61-400A-B4D6-0BE10ABBB90A}"/>
              </a:ext>
            </a:extLst>
          </p:cNvPr>
          <p:cNvSpPr txBox="1">
            <a:spLocks/>
          </p:cNvSpPr>
          <p:nvPr/>
        </p:nvSpPr>
        <p:spPr>
          <a:xfrm>
            <a:off x="198064" y="1812021"/>
            <a:ext cx="2514851" cy="4555223"/>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SG" sz="4800" b="1" dirty="0"/>
              <a:t>Number of features: </a:t>
            </a:r>
            <a:r>
              <a:rPr lang="en-SG" sz="4800" dirty="0"/>
              <a:t>17</a:t>
            </a:r>
          </a:p>
          <a:p>
            <a:pPr marL="0" indent="0">
              <a:lnSpc>
                <a:spcPct val="120000"/>
              </a:lnSpc>
              <a:spcBef>
                <a:spcPts val="0"/>
              </a:spcBef>
              <a:buNone/>
            </a:pPr>
            <a:endParaRPr lang="en-SG" sz="4800" dirty="0"/>
          </a:p>
          <a:p>
            <a:pPr marL="0" indent="0">
              <a:lnSpc>
                <a:spcPct val="120000"/>
              </a:lnSpc>
              <a:spcBef>
                <a:spcPts val="0"/>
              </a:spcBef>
              <a:buNone/>
            </a:pPr>
            <a:r>
              <a:rPr lang="en-SG" sz="4800" dirty="0"/>
              <a:t>Historical Metabolomics: 7</a:t>
            </a:r>
          </a:p>
          <a:p>
            <a:pPr>
              <a:lnSpc>
                <a:spcPct val="120000"/>
              </a:lnSpc>
              <a:spcBef>
                <a:spcPts val="0"/>
              </a:spcBef>
            </a:pPr>
            <a:r>
              <a:rPr lang="en-SG" sz="4800" dirty="0"/>
              <a:t>HistoC10</a:t>
            </a:r>
          </a:p>
          <a:p>
            <a:pPr>
              <a:lnSpc>
                <a:spcPct val="120000"/>
              </a:lnSpc>
              <a:spcBef>
                <a:spcPts val="0"/>
              </a:spcBef>
            </a:pPr>
            <a:r>
              <a:rPr lang="en-SG" sz="4800" dirty="0"/>
              <a:t>HistoC162</a:t>
            </a:r>
          </a:p>
          <a:p>
            <a:pPr>
              <a:lnSpc>
                <a:spcPct val="120000"/>
              </a:lnSpc>
              <a:spcBef>
                <a:spcPts val="0"/>
              </a:spcBef>
            </a:pPr>
            <a:r>
              <a:rPr lang="en-SG" sz="4800" dirty="0"/>
              <a:t>HistoC203NDOHC183NDDC</a:t>
            </a:r>
          </a:p>
          <a:p>
            <a:pPr>
              <a:lnSpc>
                <a:spcPct val="120000"/>
              </a:lnSpc>
              <a:spcBef>
                <a:spcPts val="0"/>
              </a:spcBef>
            </a:pPr>
            <a:r>
              <a:rPr lang="en-SG" sz="4800" dirty="0"/>
              <a:t>HistoC16</a:t>
            </a:r>
          </a:p>
          <a:p>
            <a:pPr>
              <a:lnSpc>
                <a:spcPct val="120000"/>
              </a:lnSpc>
              <a:spcBef>
                <a:spcPts val="0"/>
              </a:spcBef>
            </a:pPr>
            <a:r>
              <a:rPr lang="en-SG" sz="4800" dirty="0"/>
              <a:t>HistoC143NDOHC123NDDC</a:t>
            </a:r>
          </a:p>
          <a:p>
            <a:pPr>
              <a:lnSpc>
                <a:spcPct val="120000"/>
              </a:lnSpc>
              <a:spcBef>
                <a:spcPts val="0"/>
              </a:spcBef>
            </a:pPr>
            <a:r>
              <a:rPr lang="en-SG" sz="4800" dirty="0"/>
              <a:t>HistoC143</a:t>
            </a:r>
          </a:p>
          <a:p>
            <a:pPr>
              <a:lnSpc>
                <a:spcPct val="120000"/>
              </a:lnSpc>
              <a:spcBef>
                <a:spcPts val="0"/>
              </a:spcBef>
            </a:pPr>
            <a:r>
              <a:rPr lang="en-SG" sz="4800" dirty="0"/>
              <a:t>HistoC121NDOH</a:t>
            </a:r>
          </a:p>
          <a:p>
            <a:pPr marL="0" indent="0">
              <a:lnSpc>
                <a:spcPct val="120000"/>
              </a:lnSpc>
              <a:spcBef>
                <a:spcPts val="0"/>
              </a:spcBef>
              <a:buNone/>
            </a:pPr>
            <a:r>
              <a:rPr lang="en-SG" sz="4800" dirty="0"/>
              <a:t>Current Metabolomics: 6</a:t>
            </a:r>
          </a:p>
          <a:p>
            <a:pPr>
              <a:lnSpc>
                <a:spcPct val="120000"/>
              </a:lnSpc>
              <a:spcBef>
                <a:spcPts val="0"/>
              </a:spcBef>
            </a:pPr>
            <a:r>
              <a:rPr lang="en-SG" sz="4800" dirty="0"/>
              <a:t>C224</a:t>
            </a:r>
          </a:p>
          <a:p>
            <a:pPr>
              <a:lnSpc>
                <a:spcPct val="120000"/>
              </a:lnSpc>
              <a:spcBef>
                <a:spcPts val="0"/>
              </a:spcBef>
            </a:pPr>
            <a:r>
              <a:rPr lang="en-SG" sz="4800" dirty="0"/>
              <a:t>C222</a:t>
            </a:r>
          </a:p>
          <a:p>
            <a:pPr>
              <a:lnSpc>
                <a:spcPct val="120000"/>
              </a:lnSpc>
              <a:spcBef>
                <a:spcPts val="0"/>
              </a:spcBef>
            </a:pPr>
            <a:r>
              <a:rPr lang="en-SG" sz="4800" dirty="0"/>
              <a:t>C28</a:t>
            </a:r>
          </a:p>
          <a:p>
            <a:pPr>
              <a:lnSpc>
                <a:spcPct val="120000"/>
              </a:lnSpc>
              <a:spcBef>
                <a:spcPts val="0"/>
              </a:spcBef>
            </a:pPr>
            <a:r>
              <a:rPr lang="en-SG" sz="4800" dirty="0"/>
              <a:t>C101</a:t>
            </a:r>
          </a:p>
          <a:p>
            <a:pPr>
              <a:lnSpc>
                <a:spcPct val="120000"/>
              </a:lnSpc>
              <a:spcBef>
                <a:spcPts val="0"/>
              </a:spcBef>
            </a:pPr>
            <a:r>
              <a:rPr lang="en-SG" sz="4800" dirty="0"/>
              <a:t>C81</a:t>
            </a:r>
          </a:p>
          <a:p>
            <a:pPr>
              <a:lnSpc>
                <a:spcPct val="120000"/>
              </a:lnSpc>
              <a:spcBef>
                <a:spcPts val="0"/>
              </a:spcBef>
            </a:pPr>
            <a:r>
              <a:rPr lang="en-SG" sz="4800" dirty="0"/>
              <a:t>Tyr1</a:t>
            </a:r>
          </a:p>
          <a:p>
            <a:pPr marL="0" indent="0">
              <a:lnSpc>
                <a:spcPct val="120000"/>
              </a:lnSpc>
              <a:spcBef>
                <a:spcPts val="0"/>
              </a:spcBef>
              <a:buFont typeface="Arial" panose="020B0604020202020204" pitchFamily="34" charset="0"/>
              <a:buNone/>
            </a:pPr>
            <a:r>
              <a:rPr lang="en-SG" sz="4800" dirty="0"/>
              <a:t>Clinical Parameters: 2</a:t>
            </a:r>
          </a:p>
          <a:p>
            <a:pPr>
              <a:lnSpc>
                <a:spcPct val="120000"/>
              </a:lnSpc>
              <a:spcBef>
                <a:spcPts val="0"/>
              </a:spcBef>
            </a:pPr>
            <a:r>
              <a:rPr lang="en-SG" sz="4800" dirty="0" err="1"/>
              <a:t>Hips_Circumference__cm</a:t>
            </a:r>
            <a:endParaRPr lang="en-SG" sz="4800" dirty="0"/>
          </a:p>
          <a:p>
            <a:pPr>
              <a:lnSpc>
                <a:spcPct val="120000"/>
              </a:lnSpc>
              <a:spcBef>
                <a:spcPts val="0"/>
              </a:spcBef>
            </a:pPr>
            <a:r>
              <a:rPr lang="en-SG" sz="4800" dirty="0"/>
              <a:t>Pulse</a:t>
            </a:r>
          </a:p>
          <a:p>
            <a:pPr marL="0" indent="0">
              <a:lnSpc>
                <a:spcPct val="120000"/>
              </a:lnSpc>
              <a:spcBef>
                <a:spcPts val="0"/>
              </a:spcBef>
              <a:buFont typeface="Arial" panose="020B0604020202020204" pitchFamily="34" charset="0"/>
              <a:buNone/>
            </a:pPr>
            <a:r>
              <a:rPr lang="en-SG" sz="4800" dirty="0"/>
              <a:t>Exercise: 1</a:t>
            </a:r>
          </a:p>
          <a:p>
            <a:pPr>
              <a:lnSpc>
                <a:spcPct val="120000"/>
              </a:lnSpc>
              <a:spcBef>
                <a:spcPts val="0"/>
              </a:spcBef>
            </a:pPr>
            <a:r>
              <a:rPr lang="en-SG" sz="4800" dirty="0"/>
              <a:t>VO2Max</a:t>
            </a:r>
          </a:p>
          <a:p>
            <a:pPr marL="0" indent="0">
              <a:lnSpc>
                <a:spcPct val="120000"/>
              </a:lnSpc>
              <a:spcBef>
                <a:spcPts val="0"/>
              </a:spcBef>
              <a:buFont typeface="Arial" panose="020B0604020202020204" pitchFamily="34" charset="0"/>
              <a:buNone/>
            </a:pPr>
            <a:r>
              <a:rPr lang="en-SG" sz="4800" dirty="0"/>
              <a:t>Physical Functional Parameters: 1</a:t>
            </a:r>
          </a:p>
          <a:p>
            <a:pPr>
              <a:lnSpc>
                <a:spcPct val="120000"/>
              </a:lnSpc>
              <a:spcBef>
                <a:spcPts val="0"/>
              </a:spcBef>
            </a:pPr>
            <a:r>
              <a:rPr lang="en-SG" sz="4800" dirty="0"/>
              <a:t>WHR</a:t>
            </a:r>
          </a:p>
          <a:p>
            <a:pPr marL="0" indent="0">
              <a:buFont typeface="Arial" panose="020B0604020202020204" pitchFamily="34" charset="0"/>
              <a:buNone/>
            </a:pPr>
            <a:endParaRPr lang="en-SG" sz="1800" dirty="0"/>
          </a:p>
          <a:p>
            <a:pPr marL="0" indent="0">
              <a:buFont typeface="Arial" panose="020B0604020202020204" pitchFamily="34" charset="0"/>
              <a:buNone/>
            </a:pPr>
            <a:endParaRPr lang="en-SG" sz="1400" dirty="0"/>
          </a:p>
          <a:p>
            <a:pPr marL="0" indent="0">
              <a:buFont typeface="Arial" panose="020B0604020202020204" pitchFamily="34" charset="0"/>
              <a:buNone/>
            </a:pPr>
            <a:r>
              <a:rPr lang="en-SG" sz="1400" dirty="0"/>
              <a:t>															</a:t>
            </a:r>
          </a:p>
          <a:p>
            <a:pPr marL="0" indent="0">
              <a:buFont typeface="Arial" panose="020B0604020202020204" pitchFamily="34" charset="0"/>
              <a:buNone/>
            </a:pPr>
            <a:endParaRPr lang="en-SG" sz="1400" dirty="0"/>
          </a:p>
        </p:txBody>
      </p:sp>
    </p:spTree>
    <p:extLst>
      <p:ext uri="{BB962C8B-B14F-4D97-AF65-F5344CB8AC3E}">
        <p14:creationId xmlns:p14="http://schemas.microsoft.com/office/powerpoint/2010/main" val="3183990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517A715E-6D79-432E-82F8-70D11220F6B3}"/>
              </a:ext>
            </a:extLst>
          </p:cNvPr>
          <p:cNvSpPr txBox="1">
            <a:spLocks/>
          </p:cNvSpPr>
          <p:nvPr/>
        </p:nvSpPr>
        <p:spPr>
          <a:xfrm>
            <a:off x="159390" y="1"/>
            <a:ext cx="12032609" cy="746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b="1" kern="1200" dirty="0">
                <a:latin typeface="+mj-lt"/>
                <a:ea typeface="+mj-ea"/>
                <a:cs typeface="+mj-cs"/>
              </a:rPr>
              <a:t>Model Selection and Hyperparameter Tuning using TPOT</a:t>
            </a:r>
          </a:p>
        </p:txBody>
      </p:sp>
      <p:sp>
        <p:nvSpPr>
          <p:cNvPr id="4" name="Content Placeholder 2">
            <a:extLst>
              <a:ext uri="{FF2B5EF4-FFF2-40B4-BE49-F238E27FC236}">
                <a16:creationId xmlns:a16="http://schemas.microsoft.com/office/drawing/2014/main" id="{6B1AE013-1D61-400A-B4D6-0BE10ABBB90A}"/>
              </a:ext>
            </a:extLst>
          </p:cNvPr>
          <p:cNvSpPr txBox="1">
            <a:spLocks/>
          </p:cNvSpPr>
          <p:nvPr/>
        </p:nvSpPr>
        <p:spPr>
          <a:xfrm>
            <a:off x="159389" y="816639"/>
            <a:ext cx="7281645" cy="24603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1800" b="1" dirty="0"/>
              <a:t>Goal</a:t>
            </a:r>
          </a:p>
          <a:p>
            <a:pPr marL="0" indent="0">
              <a:buNone/>
            </a:pPr>
            <a:r>
              <a:rPr lang="en-SG" sz="1200" dirty="0"/>
              <a:t>Having engineered an optimal dataset, we wish to find the best model and hyperparameters that can achieve the best accuracy in classifying cardiac category.</a:t>
            </a:r>
          </a:p>
          <a:p>
            <a:pPr marL="0" indent="0">
              <a:buNone/>
            </a:pPr>
            <a:r>
              <a:rPr lang="en-SG" sz="1800" b="1" dirty="0"/>
              <a:t>Method</a:t>
            </a:r>
          </a:p>
          <a:p>
            <a:pPr marL="0" indent="0">
              <a:buNone/>
            </a:pPr>
            <a:r>
              <a:rPr lang="en-SG" sz="1200" dirty="0"/>
              <a:t>We use </a:t>
            </a:r>
            <a:r>
              <a:rPr lang="en-SG" sz="1200" b="1" dirty="0"/>
              <a:t>Tree-based Pipeline Optimization Tool (TPOT)</a:t>
            </a:r>
            <a:r>
              <a:rPr lang="en-SG" sz="1200" dirty="0"/>
              <a:t>, an </a:t>
            </a:r>
            <a:r>
              <a:rPr lang="en-GB" sz="1200" dirty="0"/>
              <a:t>Automated Machine Learning tool that optimizes machine learning pipelines using genetic programming. </a:t>
            </a:r>
            <a:r>
              <a:rPr lang="en-GB" sz="1200" dirty="0">
                <a:hlinkClick r:id="rId2"/>
              </a:rPr>
              <a:t>https://dl.acm.org/doi/pdf/10.1145/2908812.2908918</a:t>
            </a:r>
            <a:r>
              <a:rPr lang="en-GB" sz="1200" dirty="0"/>
              <a:t> </a:t>
            </a:r>
          </a:p>
          <a:p>
            <a:pPr marL="0" indent="0">
              <a:buNone/>
            </a:pPr>
            <a:r>
              <a:rPr lang="en-GB" sz="1200" dirty="0"/>
              <a:t>We fit the engineered dataset into a TPOT Classifier and ran it for 200 generations with a population size of 50 and using the same cross-validation strategy to optimise for accuracy score.</a:t>
            </a:r>
          </a:p>
          <a:p>
            <a:pPr marL="0" indent="0">
              <a:buNone/>
            </a:pPr>
            <a:r>
              <a:rPr lang="en-SG" sz="1800" b="1" dirty="0"/>
              <a:t>Result</a:t>
            </a:r>
            <a:endParaRPr lang="en-SG" sz="1200" dirty="0"/>
          </a:p>
        </p:txBody>
      </p:sp>
      <p:pic>
        <p:nvPicPr>
          <p:cNvPr id="10242" name="Picture 2">
            <a:extLst>
              <a:ext uri="{FF2B5EF4-FFF2-40B4-BE49-F238E27FC236}">
                <a16:creationId xmlns:a16="http://schemas.microsoft.com/office/drawing/2014/main" id="{8A48B7CC-8DCA-4ED0-A977-F5A22998F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6648" y="781544"/>
            <a:ext cx="4615351" cy="21952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hart, bar chart&#10;&#10;Description automatically generated">
            <a:extLst>
              <a:ext uri="{FF2B5EF4-FFF2-40B4-BE49-F238E27FC236}">
                <a16:creationId xmlns:a16="http://schemas.microsoft.com/office/drawing/2014/main" id="{623F5896-2FA5-4B84-8A31-F85E2C1041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7854" y="3892867"/>
            <a:ext cx="5984146" cy="2909938"/>
          </a:xfrm>
          <a:prstGeom prst="rect">
            <a:avLst/>
          </a:prstGeom>
        </p:spPr>
      </p:pic>
      <p:graphicFrame>
        <p:nvGraphicFramePr>
          <p:cNvPr id="11" name="Table 10">
            <a:extLst>
              <a:ext uri="{FF2B5EF4-FFF2-40B4-BE49-F238E27FC236}">
                <a16:creationId xmlns:a16="http://schemas.microsoft.com/office/drawing/2014/main" id="{571F23BC-B20B-4000-AF78-1A71797BE403}"/>
              </a:ext>
            </a:extLst>
          </p:cNvPr>
          <p:cNvGraphicFramePr>
            <a:graphicFrameLocks noGrp="1"/>
          </p:cNvGraphicFramePr>
          <p:nvPr>
            <p:extLst>
              <p:ext uri="{D42A27DB-BD31-4B8C-83A1-F6EECF244321}">
                <p14:modId xmlns:p14="http://schemas.microsoft.com/office/powerpoint/2010/main" val="4168930810"/>
              </p:ext>
            </p:extLst>
          </p:nvPr>
        </p:nvGraphicFramePr>
        <p:xfrm>
          <a:off x="251668" y="3265484"/>
          <a:ext cx="11232859" cy="630999"/>
        </p:xfrm>
        <a:graphic>
          <a:graphicData uri="http://schemas.openxmlformats.org/drawingml/2006/table">
            <a:tbl>
              <a:tblPr/>
              <a:tblGrid>
                <a:gridCol w="3088292">
                  <a:extLst>
                    <a:ext uri="{9D8B030D-6E8A-4147-A177-3AD203B41FA5}">
                      <a16:colId xmlns:a16="http://schemas.microsoft.com/office/drawing/2014/main" val="2640546983"/>
                    </a:ext>
                  </a:extLst>
                </a:gridCol>
                <a:gridCol w="1822664">
                  <a:extLst>
                    <a:ext uri="{9D8B030D-6E8A-4147-A177-3AD203B41FA5}">
                      <a16:colId xmlns:a16="http://schemas.microsoft.com/office/drawing/2014/main" val="1472902593"/>
                    </a:ext>
                  </a:extLst>
                </a:gridCol>
                <a:gridCol w="1501338">
                  <a:extLst>
                    <a:ext uri="{9D8B030D-6E8A-4147-A177-3AD203B41FA5}">
                      <a16:colId xmlns:a16="http://schemas.microsoft.com/office/drawing/2014/main" val="930374874"/>
                    </a:ext>
                  </a:extLst>
                </a:gridCol>
                <a:gridCol w="1625934">
                  <a:extLst>
                    <a:ext uri="{9D8B030D-6E8A-4147-A177-3AD203B41FA5}">
                      <a16:colId xmlns:a16="http://schemas.microsoft.com/office/drawing/2014/main" val="3011531364"/>
                    </a:ext>
                  </a:extLst>
                </a:gridCol>
                <a:gridCol w="1872145">
                  <a:extLst>
                    <a:ext uri="{9D8B030D-6E8A-4147-A177-3AD203B41FA5}">
                      <a16:colId xmlns:a16="http://schemas.microsoft.com/office/drawing/2014/main" val="2958123986"/>
                    </a:ext>
                  </a:extLst>
                </a:gridCol>
                <a:gridCol w="1322486">
                  <a:extLst>
                    <a:ext uri="{9D8B030D-6E8A-4147-A177-3AD203B41FA5}">
                      <a16:colId xmlns:a16="http://schemas.microsoft.com/office/drawing/2014/main" val="1926170607"/>
                    </a:ext>
                  </a:extLst>
                </a:gridCol>
              </a:tblGrid>
              <a:tr h="226917">
                <a:tc>
                  <a:txBody>
                    <a:bodyPr/>
                    <a:lstStyle/>
                    <a:p>
                      <a:pPr algn="ctr" fontAlgn="ctr"/>
                      <a:r>
                        <a:rPr lang="en-SG" sz="1100" b="0" i="0" u="none" strike="noStrike">
                          <a:solidFill>
                            <a:srgbClr val="000000"/>
                          </a:solidFill>
                          <a:effectLst/>
                          <a:latin typeface="Calibri" panose="020F0502020204030204" pitchFamily="34" charset="0"/>
                        </a:rPr>
                        <a:t>Model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MeanCvAccuracy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SG" sz="1100" b="0" i="0" u="none" strike="noStrike">
                          <a:solidFill>
                            <a:srgbClr val="000000"/>
                          </a:solidFill>
                          <a:effectLst/>
                          <a:latin typeface="Calibri" panose="020F0502020204030204" pitchFamily="34" charset="0"/>
                        </a:rPr>
                        <a:t>MeanCvROCAUC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MeanCvRecallScore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MeanCvPrecisionScore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MeanCvF1Score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7871662"/>
                  </a:ext>
                </a:extLst>
              </a:tr>
              <a:tr h="116593">
                <a:tc>
                  <a:txBody>
                    <a:bodyPr/>
                    <a:lstStyle/>
                    <a:p>
                      <a:pPr algn="ctr" fontAlgn="ctr"/>
                      <a:r>
                        <a:rPr lang="en-SG" sz="1100" b="0" i="0" u="none" strike="noStrike" dirty="0" err="1">
                          <a:solidFill>
                            <a:srgbClr val="000000"/>
                          </a:solidFill>
                          <a:effectLst/>
                          <a:latin typeface="Calibri" panose="020F0502020204030204" pitchFamily="34" charset="0"/>
                        </a:rPr>
                        <a:t>RandomForestClassifier</a:t>
                      </a:r>
                      <a:endParaRPr lang="en-SG"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0.758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SG" sz="1100" b="0" i="0" u="none" strike="noStrike">
                          <a:solidFill>
                            <a:srgbClr val="000000"/>
                          </a:solidFill>
                          <a:effectLst/>
                          <a:latin typeface="Calibri" panose="020F0502020204030204" pitchFamily="34" charset="0"/>
                        </a:rPr>
                        <a:t>0.824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0.751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0.779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0.757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541547"/>
                  </a:ext>
                </a:extLst>
              </a:tr>
              <a:tr h="226917">
                <a:tc>
                  <a:txBody>
                    <a:bodyPr/>
                    <a:lstStyle/>
                    <a:p>
                      <a:pPr algn="ctr" fontAlgn="ctr"/>
                      <a:r>
                        <a:rPr lang="en-SG" sz="1100" b="0" i="0" u="none" strike="noStrike" dirty="0" err="1">
                          <a:solidFill>
                            <a:srgbClr val="000000"/>
                          </a:solidFill>
                          <a:effectLst/>
                          <a:latin typeface="Calibri" panose="020F0502020204030204" pitchFamily="34" charset="0"/>
                        </a:rPr>
                        <a:t>GradientBoostingClassifier</a:t>
                      </a:r>
                      <a:r>
                        <a:rPr lang="en-SG" sz="1100" b="0" i="0" u="none" strike="noStrike" dirty="0">
                          <a:solidFill>
                            <a:srgbClr val="000000"/>
                          </a:solidFill>
                          <a:effectLst/>
                          <a:latin typeface="Calibri" panose="020F0502020204030204" pitchFamily="34" charset="0"/>
                        </a:rPr>
                        <a:t> (TPOT-Optimised)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1" i="0" u="none" strike="noStrike" dirty="0">
                          <a:solidFill>
                            <a:srgbClr val="000000"/>
                          </a:solidFill>
                          <a:effectLst/>
                          <a:latin typeface="Calibri" panose="020F0502020204030204" pitchFamily="34" charset="0"/>
                        </a:rPr>
                        <a:t>0.804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SG" sz="1100" b="0" i="0" u="none" strike="noStrike">
                          <a:solidFill>
                            <a:srgbClr val="000000"/>
                          </a:solidFill>
                          <a:effectLst/>
                          <a:latin typeface="Calibri" panose="020F0502020204030204" pitchFamily="34" charset="0"/>
                        </a:rPr>
                        <a:t>0.859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0.792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0.826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dirty="0">
                          <a:solidFill>
                            <a:srgbClr val="000000"/>
                          </a:solidFill>
                          <a:effectLst/>
                          <a:latin typeface="Calibri" panose="020F0502020204030204" pitchFamily="34" charset="0"/>
                        </a:rPr>
                        <a:t>0.802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431521"/>
                  </a:ext>
                </a:extLst>
              </a:tr>
            </a:tbl>
          </a:graphicData>
        </a:graphic>
      </p:graphicFrame>
      <p:sp>
        <p:nvSpPr>
          <p:cNvPr id="14" name="Content Placeholder 2">
            <a:extLst>
              <a:ext uri="{FF2B5EF4-FFF2-40B4-BE49-F238E27FC236}">
                <a16:creationId xmlns:a16="http://schemas.microsoft.com/office/drawing/2014/main" id="{EBE6E2F2-A113-44D3-9EB6-77AC126012FD}"/>
              </a:ext>
            </a:extLst>
          </p:cNvPr>
          <p:cNvSpPr txBox="1">
            <a:spLocks/>
          </p:cNvSpPr>
          <p:nvPr/>
        </p:nvSpPr>
        <p:spPr>
          <a:xfrm>
            <a:off x="159388" y="4026717"/>
            <a:ext cx="6358858" cy="27760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1200" dirty="0"/>
              <a:t>After 200 generations, TPOT returned the following model:</a:t>
            </a:r>
          </a:p>
          <a:p>
            <a:pPr marL="0" indent="0">
              <a:buNone/>
            </a:pPr>
            <a:r>
              <a:rPr lang="en-SG" sz="1200" dirty="0" err="1"/>
              <a:t>GradientBoostingClassifier</a:t>
            </a:r>
            <a:r>
              <a:rPr lang="en-SG" sz="1200" dirty="0"/>
              <a:t>(</a:t>
            </a:r>
            <a:r>
              <a:rPr lang="en-SG" sz="1200" dirty="0" err="1"/>
              <a:t>learning_rate</a:t>
            </a:r>
            <a:r>
              <a:rPr lang="en-SG" sz="1200" dirty="0"/>
              <a:t>=0.1, </a:t>
            </a:r>
            <a:r>
              <a:rPr lang="en-SG" sz="1200" dirty="0" err="1"/>
              <a:t>max_depth</a:t>
            </a:r>
            <a:r>
              <a:rPr lang="en-SG" sz="1200" dirty="0"/>
              <a:t>=4, </a:t>
            </a:r>
            <a:r>
              <a:rPr lang="en-SG" sz="1200" dirty="0" err="1"/>
              <a:t>max_features</a:t>
            </a:r>
            <a:r>
              <a:rPr lang="en-SG" sz="1200" dirty="0"/>
              <a:t>=0.1, </a:t>
            </a:r>
            <a:r>
              <a:rPr lang="en-SG" sz="1200" dirty="0" err="1"/>
              <a:t>min_samples_leaf</a:t>
            </a:r>
            <a:r>
              <a:rPr lang="en-SG" sz="1200" dirty="0"/>
              <a:t>=4, </a:t>
            </a:r>
            <a:r>
              <a:rPr lang="en-SG" sz="1200" dirty="0" err="1"/>
              <a:t>min_samples_split</a:t>
            </a:r>
            <a:r>
              <a:rPr lang="en-SG" sz="1200" dirty="0"/>
              <a:t>=11, </a:t>
            </a:r>
            <a:r>
              <a:rPr lang="en-SG" sz="1200" dirty="0" err="1"/>
              <a:t>n_estimators</a:t>
            </a:r>
            <a:r>
              <a:rPr lang="en-SG" sz="1200" dirty="0"/>
              <a:t>=100, subsample=0.7000000000000001)</a:t>
            </a:r>
          </a:p>
          <a:p>
            <a:pPr marL="0" indent="0">
              <a:buNone/>
            </a:pPr>
            <a:r>
              <a:rPr lang="en-SG" sz="1200" dirty="0"/>
              <a:t>This model appears to outperform </a:t>
            </a:r>
            <a:r>
              <a:rPr lang="en-SG" sz="1200" b="0" i="0" u="none" strike="noStrike" dirty="0" err="1">
                <a:solidFill>
                  <a:srgbClr val="000000"/>
                </a:solidFill>
                <a:effectLst/>
                <a:latin typeface="Calibri" panose="020F0502020204030204" pitchFamily="34" charset="0"/>
              </a:rPr>
              <a:t>RandomForestClassifier</a:t>
            </a:r>
            <a:r>
              <a:rPr lang="en-SG" sz="1200" b="0" i="0" u="none" strike="noStrike" dirty="0">
                <a:solidFill>
                  <a:srgbClr val="000000"/>
                </a:solidFill>
                <a:effectLst/>
                <a:latin typeface="Calibri" panose="020F0502020204030204" pitchFamily="34" charset="0"/>
              </a:rPr>
              <a:t> on average, with a Mean Cross-Validated Accuracy Score of 0.804. </a:t>
            </a:r>
            <a:r>
              <a:rPr lang="en-SG" sz="1200" dirty="0"/>
              <a:t> </a:t>
            </a:r>
          </a:p>
          <a:p>
            <a:pPr marL="0" indent="0">
              <a:buNone/>
            </a:pPr>
            <a:r>
              <a:rPr lang="en-SG" sz="1800" b="1" dirty="0"/>
              <a:t>Caveats</a:t>
            </a:r>
            <a:endParaRPr lang="en-SG" sz="1200" dirty="0"/>
          </a:p>
          <a:p>
            <a:pPr marL="0" indent="0">
              <a:buNone/>
            </a:pPr>
            <a:r>
              <a:rPr lang="en-SG" sz="1200" dirty="0"/>
              <a:t>Though we fixed </a:t>
            </a:r>
            <a:r>
              <a:rPr lang="en-SG" sz="1200" dirty="0" err="1"/>
              <a:t>random_state</a:t>
            </a:r>
            <a:r>
              <a:rPr lang="en-SG" sz="1200" dirty="0"/>
              <a:t> to be = 1 for all Tree-based models and CV splits, averaging across 20 different random states gave </a:t>
            </a:r>
            <a:r>
              <a:rPr lang="en-SG" sz="1200" dirty="0" err="1"/>
              <a:t>MeanCVAccuracy</a:t>
            </a:r>
            <a:r>
              <a:rPr lang="en-SG" sz="1200" dirty="0"/>
              <a:t> closer to </a:t>
            </a:r>
            <a:r>
              <a:rPr lang="en-SG" sz="1200" b="1" dirty="0"/>
              <a:t>0.749</a:t>
            </a:r>
            <a:r>
              <a:rPr lang="en-SG" sz="1200" dirty="0"/>
              <a:t> and </a:t>
            </a:r>
            <a:r>
              <a:rPr lang="en-SG" sz="1200" b="1" dirty="0"/>
              <a:t>0.751 </a:t>
            </a:r>
            <a:r>
              <a:rPr lang="en-SG" sz="1200" dirty="0"/>
              <a:t>for </a:t>
            </a:r>
            <a:r>
              <a:rPr lang="en-SG" sz="1200" b="0" i="0" u="none" strike="noStrike" dirty="0" err="1">
                <a:solidFill>
                  <a:srgbClr val="000000"/>
                </a:solidFill>
                <a:effectLst/>
                <a:latin typeface="Calibri" panose="020F0502020204030204" pitchFamily="34" charset="0"/>
              </a:rPr>
              <a:t>RandomForestClassifier</a:t>
            </a:r>
            <a:r>
              <a:rPr lang="en-SG" sz="1200" b="0" i="0" u="none" strike="noStrike" dirty="0">
                <a:solidFill>
                  <a:srgbClr val="000000"/>
                </a:solidFill>
                <a:effectLst/>
                <a:latin typeface="Calibri" panose="020F0502020204030204" pitchFamily="34" charset="0"/>
              </a:rPr>
              <a:t> and </a:t>
            </a:r>
            <a:r>
              <a:rPr lang="en-SG" sz="1200" b="0" i="0" u="none" strike="noStrike" dirty="0" err="1">
                <a:solidFill>
                  <a:srgbClr val="000000"/>
                </a:solidFill>
                <a:effectLst/>
                <a:latin typeface="Calibri" panose="020F0502020204030204" pitchFamily="34" charset="0"/>
              </a:rPr>
              <a:t>GradientBoostingClassifier</a:t>
            </a:r>
            <a:r>
              <a:rPr lang="en-SG" sz="1200" b="0" i="0" u="none" strike="noStrike" dirty="0">
                <a:solidFill>
                  <a:srgbClr val="000000"/>
                </a:solidFill>
                <a:effectLst/>
                <a:latin typeface="Calibri" panose="020F0502020204030204" pitchFamily="34" charset="0"/>
              </a:rPr>
              <a:t> (TPOT-Optimised) respectively.</a:t>
            </a:r>
            <a:endParaRPr lang="en-SG" sz="1200" dirty="0"/>
          </a:p>
          <a:p>
            <a:pPr marL="0" indent="0">
              <a:buNone/>
            </a:pPr>
            <a:r>
              <a:rPr lang="en-SG" sz="1200" dirty="0"/>
              <a:t>Given the stochastic nature of TPOT, it is possible that better models can be found through repeated runs of TPOT.</a:t>
            </a:r>
          </a:p>
          <a:p>
            <a:pPr marL="0" indent="0">
              <a:buNone/>
            </a:pPr>
            <a:endParaRPr lang="en-SG" sz="1200" dirty="0"/>
          </a:p>
        </p:txBody>
      </p:sp>
    </p:spTree>
    <p:extLst>
      <p:ext uri="{BB962C8B-B14F-4D97-AF65-F5344CB8AC3E}">
        <p14:creationId xmlns:p14="http://schemas.microsoft.com/office/powerpoint/2010/main" val="2734203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517A715E-6D79-432E-82F8-70D11220F6B3}"/>
              </a:ext>
            </a:extLst>
          </p:cNvPr>
          <p:cNvSpPr txBox="1">
            <a:spLocks/>
          </p:cNvSpPr>
          <p:nvPr/>
        </p:nvSpPr>
        <p:spPr>
          <a:xfrm>
            <a:off x="159390" y="1"/>
            <a:ext cx="5343788" cy="746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b="1" kern="1200" dirty="0">
                <a:latin typeface="+mj-lt"/>
                <a:ea typeface="+mj-ea"/>
                <a:cs typeface="+mj-cs"/>
              </a:rPr>
              <a:t>Discussion</a:t>
            </a:r>
          </a:p>
        </p:txBody>
      </p:sp>
      <p:sp>
        <p:nvSpPr>
          <p:cNvPr id="4" name="Content Placeholder 2">
            <a:extLst>
              <a:ext uri="{FF2B5EF4-FFF2-40B4-BE49-F238E27FC236}">
                <a16:creationId xmlns:a16="http://schemas.microsoft.com/office/drawing/2014/main" id="{6B1AE013-1D61-400A-B4D6-0BE10ABBB90A}"/>
              </a:ext>
            </a:extLst>
          </p:cNvPr>
          <p:cNvSpPr txBox="1">
            <a:spLocks/>
          </p:cNvSpPr>
          <p:nvPr/>
        </p:nvSpPr>
        <p:spPr>
          <a:xfrm>
            <a:off x="189674" y="855345"/>
            <a:ext cx="5283220" cy="5803545"/>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2500" b="1" dirty="0"/>
              <a:t>Overfitting</a:t>
            </a:r>
          </a:p>
          <a:p>
            <a:pPr marL="0" indent="0">
              <a:buNone/>
            </a:pPr>
            <a:r>
              <a:rPr lang="en-SG" sz="2500" dirty="0"/>
              <a:t>Sample size is small (86) while feature set is large (200+), there is a risk of overfitting which can lead to overly-optimistic score for models that actually performs worse in real-world scenarios. Though this risk is partially mitigated in our final feature set, which saw 200+ features reduced to 17, more data is nonetheless needed to test the model for generalisability and robustness in real-world scenarios.</a:t>
            </a:r>
          </a:p>
          <a:p>
            <a:pPr marL="0" indent="0">
              <a:buNone/>
            </a:pPr>
            <a:endParaRPr lang="en-SG" sz="2500" dirty="0"/>
          </a:p>
          <a:p>
            <a:pPr marL="0" indent="0">
              <a:buNone/>
            </a:pPr>
            <a:r>
              <a:rPr lang="en-SG" sz="2500" b="1" dirty="0"/>
              <a:t>Imputation</a:t>
            </a:r>
          </a:p>
          <a:p>
            <a:pPr marL="0" indent="0">
              <a:buNone/>
            </a:pPr>
            <a:r>
              <a:rPr lang="en-SG" sz="2500" dirty="0"/>
              <a:t>Median imputation for missing values is performed before the cross-validation process, resulting in some leakages of data from the train-set into the validation-set. This may lead to over-optimistic scores for the model.</a:t>
            </a:r>
          </a:p>
          <a:p>
            <a:pPr marL="0" indent="0">
              <a:buNone/>
            </a:pPr>
            <a:r>
              <a:rPr lang="en-SG" sz="2500" dirty="0">
                <a:hlinkClick r:id="rId2"/>
              </a:rPr>
              <a:t>https://stats.stackexchange.com/questions/95083/imputation-before-or-after-splitting-into-train-and-test/95088</a:t>
            </a:r>
            <a:r>
              <a:rPr lang="en-SG" sz="2500" dirty="0"/>
              <a:t> </a:t>
            </a:r>
          </a:p>
          <a:p>
            <a:pPr marL="0" indent="0">
              <a:buNone/>
            </a:pPr>
            <a:r>
              <a:rPr lang="en-SG" sz="2500" dirty="0"/>
              <a:t>However, I anticipate that this will have a relatively minor effect as most columns (&gt;75%) do not require imputation and those that do have less than 15% missing values.</a:t>
            </a:r>
          </a:p>
          <a:p>
            <a:pPr marL="0" indent="0">
              <a:buNone/>
            </a:pPr>
            <a:endParaRPr lang="en-SG" sz="2500" dirty="0"/>
          </a:p>
          <a:p>
            <a:pPr marL="0" indent="0">
              <a:buNone/>
            </a:pPr>
            <a:r>
              <a:rPr lang="en-SG" sz="2500" b="1" dirty="0"/>
              <a:t>Biological significance</a:t>
            </a:r>
          </a:p>
          <a:p>
            <a:pPr marL="0" indent="0">
              <a:buNone/>
            </a:pPr>
            <a:r>
              <a:rPr lang="en-GB" sz="2500" dirty="0"/>
              <a:t>In general, for the carnitine metabolomics features in our optimised feature set, the orange KDE curve is to the right of the blue KDE curve, suggesting that an elevated carnitine levels is associated with impaired cardiac functions. </a:t>
            </a:r>
          </a:p>
          <a:p>
            <a:pPr marL="0" indent="0">
              <a:buNone/>
            </a:pPr>
            <a:r>
              <a:rPr lang="en-GB" sz="2500" dirty="0"/>
              <a:t>This corroborates existing research on the association of carnitine levels with impaired cardiac functions. </a:t>
            </a:r>
          </a:p>
          <a:p>
            <a:pPr marL="0" indent="0">
              <a:buNone/>
            </a:pPr>
            <a:r>
              <a:rPr lang="en-GB" sz="2500" b="1" dirty="0"/>
              <a:t>Plasma carnitine levels as a marker of impaired left ventricular functions</a:t>
            </a:r>
            <a:r>
              <a:rPr lang="en-GB" sz="2500" dirty="0"/>
              <a:t>: </a:t>
            </a:r>
            <a:r>
              <a:rPr lang="en-SG" sz="2500" dirty="0">
                <a:hlinkClick r:id="rId3"/>
              </a:rPr>
              <a:t>https://pubmed.ncbi.nlm.nih.gov/11129956/</a:t>
            </a:r>
            <a:r>
              <a:rPr lang="en-SG" sz="2500" dirty="0"/>
              <a:t> </a:t>
            </a:r>
          </a:p>
          <a:p>
            <a:pPr marL="0" indent="0">
              <a:buNone/>
            </a:pPr>
            <a:endParaRPr lang="en-SG" sz="2500" dirty="0"/>
          </a:p>
          <a:p>
            <a:pPr marL="0" indent="0">
              <a:buNone/>
            </a:pPr>
            <a:endParaRPr lang="en-SG" sz="1800" b="1" dirty="0"/>
          </a:p>
        </p:txBody>
      </p:sp>
      <p:sp>
        <p:nvSpPr>
          <p:cNvPr id="12" name="Content Placeholder 2">
            <a:extLst>
              <a:ext uri="{FF2B5EF4-FFF2-40B4-BE49-F238E27FC236}">
                <a16:creationId xmlns:a16="http://schemas.microsoft.com/office/drawing/2014/main" id="{4A04B2D2-FD1B-4162-BEC0-97131E848450}"/>
              </a:ext>
            </a:extLst>
          </p:cNvPr>
          <p:cNvSpPr txBox="1">
            <a:spLocks/>
          </p:cNvSpPr>
          <p:nvPr/>
        </p:nvSpPr>
        <p:spPr>
          <a:xfrm>
            <a:off x="263378" y="4729882"/>
            <a:ext cx="5135812" cy="1929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SG" sz="1800" b="1" dirty="0"/>
          </a:p>
        </p:txBody>
      </p:sp>
      <p:pic>
        <p:nvPicPr>
          <p:cNvPr id="13" name="Content Placeholder 5" descr="Timeline&#10;&#10;Description automatically generated">
            <a:extLst>
              <a:ext uri="{FF2B5EF4-FFF2-40B4-BE49-F238E27FC236}">
                <a16:creationId xmlns:a16="http://schemas.microsoft.com/office/drawing/2014/main" id="{71A97E22-3D32-4E53-A2DB-FAD41A99295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563747" y="1006679"/>
            <a:ext cx="6599952" cy="4751967"/>
          </a:xfrm>
        </p:spPr>
      </p:pic>
    </p:spTree>
    <p:extLst>
      <p:ext uri="{BB962C8B-B14F-4D97-AF65-F5344CB8AC3E}">
        <p14:creationId xmlns:p14="http://schemas.microsoft.com/office/powerpoint/2010/main" val="2891189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F3B04-070F-4670-A19E-825E370FB06F}"/>
              </a:ext>
            </a:extLst>
          </p:cNvPr>
          <p:cNvSpPr>
            <a:spLocks noGrp="1"/>
          </p:cNvSpPr>
          <p:nvPr>
            <p:ph type="title"/>
          </p:nvPr>
        </p:nvSpPr>
        <p:spPr>
          <a:xfrm>
            <a:off x="175470" y="0"/>
            <a:ext cx="10515600" cy="709696"/>
          </a:xfrm>
        </p:spPr>
        <p:txBody>
          <a:bodyPr>
            <a:normAutofit/>
          </a:bodyPr>
          <a:lstStyle/>
          <a:p>
            <a:r>
              <a:rPr lang="en-SG" sz="2800" b="1" dirty="0"/>
              <a:t>Introduction</a:t>
            </a:r>
            <a:endParaRPr lang="en-SG" sz="3200" b="1" dirty="0"/>
          </a:p>
        </p:txBody>
      </p:sp>
      <p:sp>
        <p:nvSpPr>
          <p:cNvPr id="4" name="Content Placeholder 2">
            <a:extLst>
              <a:ext uri="{FF2B5EF4-FFF2-40B4-BE49-F238E27FC236}">
                <a16:creationId xmlns:a16="http://schemas.microsoft.com/office/drawing/2014/main" id="{A80D0DF2-0F20-41EC-BA39-FBCBB7788CB6}"/>
              </a:ext>
            </a:extLst>
          </p:cNvPr>
          <p:cNvSpPr txBox="1">
            <a:spLocks/>
          </p:cNvSpPr>
          <p:nvPr/>
        </p:nvSpPr>
        <p:spPr>
          <a:xfrm>
            <a:off x="108358" y="709697"/>
            <a:ext cx="11409726" cy="161405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1600" dirty="0"/>
              <a:t>This paper analyses the Biomedical Data of 86 individuals consisting of 288 features, each belonging to 1 out of 8 feature sets from clinical measurements to metabolomics data. The goal is as follows:</a:t>
            </a:r>
            <a:endParaRPr lang="en-SG" sz="1600" b="1" dirty="0"/>
          </a:p>
          <a:p>
            <a:r>
              <a:rPr lang="en-SG" sz="1600" b="1" dirty="0"/>
              <a:t>Analysis of feature set and its predictive power:</a:t>
            </a:r>
            <a:r>
              <a:rPr lang="en-SG" sz="1600" dirty="0"/>
              <a:t> To explore the predictive power of each feature set (except echo) in determining cardiac category</a:t>
            </a:r>
          </a:p>
          <a:p>
            <a:r>
              <a:rPr lang="en-GB" sz="1600" b="1" dirty="0"/>
              <a:t>Feature Ranking:</a:t>
            </a:r>
            <a:r>
              <a:rPr lang="en-GB" sz="1600" dirty="0"/>
              <a:t> To rank and highlight the most important features for predicting cardiac category to evaluate their potential as biomarkers and/or propose its biological relationship to cardiac health/ EA Ratio.</a:t>
            </a:r>
            <a:endParaRPr lang="en-SG" sz="1600" dirty="0"/>
          </a:p>
          <a:p>
            <a:r>
              <a:rPr lang="en-SG" sz="1600" b="1" dirty="0"/>
              <a:t>Diagnostic Classifier:</a:t>
            </a:r>
            <a:r>
              <a:rPr lang="en-SG" sz="1600" dirty="0"/>
              <a:t> To create an optimised diagnostic classifier using an engineered set of features that does not require </a:t>
            </a:r>
            <a:r>
              <a:rPr lang="en-GB" sz="1600" dirty="0"/>
              <a:t>expensive gold-standards clinical indicators like echo and </a:t>
            </a:r>
            <a:r>
              <a:rPr lang="en-GB" sz="1600" dirty="0" err="1"/>
              <a:t>cmr</a:t>
            </a:r>
            <a:r>
              <a:rPr lang="en-GB" sz="1600" dirty="0"/>
              <a:t>. </a:t>
            </a:r>
          </a:p>
          <a:p>
            <a:endParaRPr lang="en-GB" dirty="0"/>
          </a:p>
          <a:p>
            <a:pPr marL="0" indent="0">
              <a:buFont typeface="Arial" panose="020B0604020202020204" pitchFamily="34" charset="0"/>
              <a:buNone/>
            </a:pPr>
            <a:endParaRPr lang="en-SG" dirty="0"/>
          </a:p>
        </p:txBody>
      </p:sp>
      <p:sp>
        <p:nvSpPr>
          <p:cNvPr id="7" name="Title 1">
            <a:extLst>
              <a:ext uri="{FF2B5EF4-FFF2-40B4-BE49-F238E27FC236}">
                <a16:creationId xmlns:a16="http://schemas.microsoft.com/office/drawing/2014/main" id="{D940B75F-1C8B-4A0A-B779-4515AEB9C626}"/>
              </a:ext>
            </a:extLst>
          </p:cNvPr>
          <p:cNvSpPr txBox="1">
            <a:spLocks/>
          </p:cNvSpPr>
          <p:nvPr/>
        </p:nvSpPr>
        <p:spPr>
          <a:xfrm>
            <a:off x="175470" y="2262041"/>
            <a:ext cx="10515600" cy="5092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2800" b="1" dirty="0"/>
              <a:t>Data</a:t>
            </a:r>
            <a:r>
              <a:rPr lang="en-SG" sz="2800" dirty="0"/>
              <a:t> </a:t>
            </a:r>
            <a:r>
              <a:rPr lang="en-SG" sz="2800" b="1" dirty="0"/>
              <a:t>Pre-processing</a:t>
            </a:r>
          </a:p>
        </p:txBody>
      </p:sp>
      <p:sp>
        <p:nvSpPr>
          <p:cNvPr id="8" name="Content Placeholder 2">
            <a:extLst>
              <a:ext uri="{FF2B5EF4-FFF2-40B4-BE49-F238E27FC236}">
                <a16:creationId xmlns:a16="http://schemas.microsoft.com/office/drawing/2014/main" id="{EBF8C9CF-1D2C-450A-9BFD-77EB42368A17}"/>
              </a:ext>
            </a:extLst>
          </p:cNvPr>
          <p:cNvSpPr>
            <a:spLocks noGrp="1"/>
          </p:cNvSpPr>
          <p:nvPr>
            <p:ph idx="1"/>
          </p:nvPr>
        </p:nvSpPr>
        <p:spPr>
          <a:xfrm>
            <a:off x="108357" y="2719304"/>
            <a:ext cx="11845954" cy="709696"/>
          </a:xfrm>
        </p:spPr>
        <p:txBody>
          <a:bodyPr>
            <a:normAutofit/>
          </a:bodyPr>
          <a:lstStyle/>
          <a:p>
            <a:r>
              <a:rPr lang="en-SG" sz="1400" dirty="0"/>
              <a:t>Columns with more than 15% of missing data are removed</a:t>
            </a:r>
          </a:p>
          <a:p>
            <a:r>
              <a:rPr lang="en-SG" sz="1400" dirty="0"/>
              <a:t>Median imputation is performed on the remaining columns with missing data. Median is preferred over mean due to the presence of outliers.</a:t>
            </a:r>
          </a:p>
          <a:p>
            <a:endParaRPr lang="en-SG" dirty="0"/>
          </a:p>
        </p:txBody>
      </p:sp>
      <p:sp>
        <p:nvSpPr>
          <p:cNvPr id="10" name="Title 1">
            <a:extLst>
              <a:ext uri="{FF2B5EF4-FFF2-40B4-BE49-F238E27FC236}">
                <a16:creationId xmlns:a16="http://schemas.microsoft.com/office/drawing/2014/main" id="{EECB71BB-20F5-4E89-B430-47B52ED9002C}"/>
              </a:ext>
            </a:extLst>
          </p:cNvPr>
          <p:cNvSpPr txBox="1">
            <a:spLocks/>
          </p:cNvSpPr>
          <p:nvPr/>
        </p:nvSpPr>
        <p:spPr>
          <a:xfrm>
            <a:off x="108357" y="3377016"/>
            <a:ext cx="10934350" cy="709696"/>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b="1" dirty="0"/>
              <a:t>Exploratory Data Analysis: Mean, Standard Deviation and Interquartile Range</a:t>
            </a:r>
          </a:p>
        </p:txBody>
      </p:sp>
      <p:sp>
        <p:nvSpPr>
          <p:cNvPr id="11" name="Content Placeholder 2">
            <a:extLst>
              <a:ext uri="{FF2B5EF4-FFF2-40B4-BE49-F238E27FC236}">
                <a16:creationId xmlns:a16="http://schemas.microsoft.com/office/drawing/2014/main" id="{7C3A92C0-86C5-42D0-9BAB-7E0E46336058}"/>
              </a:ext>
            </a:extLst>
          </p:cNvPr>
          <p:cNvSpPr txBox="1">
            <a:spLocks/>
          </p:cNvSpPr>
          <p:nvPr/>
        </p:nvSpPr>
        <p:spPr>
          <a:xfrm>
            <a:off x="108357" y="4323633"/>
            <a:ext cx="1502682" cy="214166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dirty="0"/>
              <a:t>Basis statistics for each feature, split into cardiac categories.</a:t>
            </a:r>
          </a:p>
          <a:p>
            <a:pPr marL="0" indent="0">
              <a:buFont typeface="Arial" panose="020B0604020202020204" pitchFamily="34" charset="0"/>
              <a:buNone/>
            </a:pPr>
            <a:r>
              <a:rPr lang="en-SG" sz="2000" dirty="0"/>
              <a:t>For reference and future investigations/analysis.</a:t>
            </a:r>
          </a:p>
          <a:p>
            <a:endParaRPr lang="en-SG" dirty="0"/>
          </a:p>
        </p:txBody>
      </p:sp>
      <p:graphicFrame>
        <p:nvGraphicFramePr>
          <p:cNvPr id="13" name="Table 12">
            <a:extLst>
              <a:ext uri="{FF2B5EF4-FFF2-40B4-BE49-F238E27FC236}">
                <a16:creationId xmlns:a16="http://schemas.microsoft.com/office/drawing/2014/main" id="{49FFE69E-8C95-4FEE-A331-A1A6FF1F6F72}"/>
              </a:ext>
            </a:extLst>
          </p:cNvPr>
          <p:cNvGraphicFramePr>
            <a:graphicFrameLocks noGrp="1"/>
          </p:cNvGraphicFramePr>
          <p:nvPr>
            <p:extLst>
              <p:ext uri="{D42A27DB-BD31-4B8C-83A1-F6EECF244321}">
                <p14:modId xmlns:p14="http://schemas.microsoft.com/office/powerpoint/2010/main" val="2963328393"/>
              </p:ext>
            </p:extLst>
          </p:nvPr>
        </p:nvGraphicFramePr>
        <p:xfrm>
          <a:off x="1568035" y="4034727"/>
          <a:ext cx="10515607" cy="2630708"/>
        </p:xfrm>
        <a:graphic>
          <a:graphicData uri="http://schemas.openxmlformats.org/drawingml/2006/table">
            <a:tbl>
              <a:tblPr/>
              <a:tblGrid>
                <a:gridCol w="553453">
                  <a:extLst>
                    <a:ext uri="{9D8B030D-6E8A-4147-A177-3AD203B41FA5}">
                      <a16:colId xmlns:a16="http://schemas.microsoft.com/office/drawing/2014/main" val="2300543980"/>
                    </a:ext>
                  </a:extLst>
                </a:gridCol>
                <a:gridCol w="553453">
                  <a:extLst>
                    <a:ext uri="{9D8B030D-6E8A-4147-A177-3AD203B41FA5}">
                      <a16:colId xmlns:a16="http://schemas.microsoft.com/office/drawing/2014/main" val="453102846"/>
                    </a:ext>
                  </a:extLst>
                </a:gridCol>
                <a:gridCol w="553453">
                  <a:extLst>
                    <a:ext uri="{9D8B030D-6E8A-4147-A177-3AD203B41FA5}">
                      <a16:colId xmlns:a16="http://schemas.microsoft.com/office/drawing/2014/main" val="3183858617"/>
                    </a:ext>
                  </a:extLst>
                </a:gridCol>
                <a:gridCol w="553453">
                  <a:extLst>
                    <a:ext uri="{9D8B030D-6E8A-4147-A177-3AD203B41FA5}">
                      <a16:colId xmlns:a16="http://schemas.microsoft.com/office/drawing/2014/main" val="2220423418"/>
                    </a:ext>
                  </a:extLst>
                </a:gridCol>
                <a:gridCol w="553453">
                  <a:extLst>
                    <a:ext uri="{9D8B030D-6E8A-4147-A177-3AD203B41FA5}">
                      <a16:colId xmlns:a16="http://schemas.microsoft.com/office/drawing/2014/main" val="2747205676"/>
                    </a:ext>
                  </a:extLst>
                </a:gridCol>
                <a:gridCol w="553453">
                  <a:extLst>
                    <a:ext uri="{9D8B030D-6E8A-4147-A177-3AD203B41FA5}">
                      <a16:colId xmlns:a16="http://schemas.microsoft.com/office/drawing/2014/main" val="3707270616"/>
                    </a:ext>
                  </a:extLst>
                </a:gridCol>
                <a:gridCol w="553453">
                  <a:extLst>
                    <a:ext uri="{9D8B030D-6E8A-4147-A177-3AD203B41FA5}">
                      <a16:colId xmlns:a16="http://schemas.microsoft.com/office/drawing/2014/main" val="2542860412"/>
                    </a:ext>
                  </a:extLst>
                </a:gridCol>
                <a:gridCol w="553453">
                  <a:extLst>
                    <a:ext uri="{9D8B030D-6E8A-4147-A177-3AD203B41FA5}">
                      <a16:colId xmlns:a16="http://schemas.microsoft.com/office/drawing/2014/main" val="2856600455"/>
                    </a:ext>
                  </a:extLst>
                </a:gridCol>
                <a:gridCol w="553453">
                  <a:extLst>
                    <a:ext uri="{9D8B030D-6E8A-4147-A177-3AD203B41FA5}">
                      <a16:colId xmlns:a16="http://schemas.microsoft.com/office/drawing/2014/main" val="2798873229"/>
                    </a:ext>
                  </a:extLst>
                </a:gridCol>
                <a:gridCol w="553453">
                  <a:extLst>
                    <a:ext uri="{9D8B030D-6E8A-4147-A177-3AD203B41FA5}">
                      <a16:colId xmlns:a16="http://schemas.microsoft.com/office/drawing/2014/main" val="3980752083"/>
                    </a:ext>
                  </a:extLst>
                </a:gridCol>
                <a:gridCol w="553453">
                  <a:extLst>
                    <a:ext uri="{9D8B030D-6E8A-4147-A177-3AD203B41FA5}">
                      <a16:colId xmlns:a16="http://schemas.microsoft.com/office/drawing/2014/main" val="2883334185"/>
                    </a:ext>
                  </a:extLst>
                </a:gridCol>
                <a:gridCol w="553453">
                  <a:extLst>
                    <a:ext uri="{9D8B030D-6E8A-4147-A177-3AD203B41FA5}">
                      <a16:colId xmlns:a16="http://schemas.microsoft.com/office/drawing/2014/main" val="1233043018"/>
                    </a:ext>
                  </a:extLst>
                </a:gridCol>
                <a:gridCol w="553453">
                  <a:extLst>
                    <a:ext uri="{9D8B030D-6E8A-4147-A177-3AD203B41FA5}">
                      <a16:colId xmlns:a16="http://schemas.microsoft.com/office/drawing/2014/main" val="2118664874"/>
                    </a:ext>
                  </a:extLst>
                </a:gridCol>
                <a:gridCol w="553453">
                  <a:extLst>
                    <a:ext uri="{9D8B030D-6E8A-4147-A177-3AD203B41FA5}">
                      <a16:colId xmlns:a16="http://schemas.microsoft.com/office/drawing/2014/main" val="862419949"/>
                    </a:ext>
                  </a:extLst>
                </a:gridCol>
                <a:gridCol w="553453">
                  <a:extLst>
                    <a:ext uri="{9D8B030D-6E8A-4147-A177-3AD203B41FA5}">
                      <a16:colId xmlns:a16="http://schemas.microsoft.com/office/drawing/2014/main" val="276477382"/>
                    </a:ext>
                  </a:extLst>
                </a:gridCol>
                <a:gridCol w="553453">
                  <a:extLst>
                    <a:ext uri="{9D8B030D-6E8A-4147-A177-3AD203B41FA5}">
                      <a16:colId xmlns:a16="http://schemas.microsoft.com/office/drawing/2014/main" val="2882839924"/>
                    </a:ext>
                  </a:extLst>
                </a:gridCol>
                <a:gridCol w="553453">
                  <a:extLst>
                    <a:ext uri="{9D8B030D-6E8A-4147-A177-3AD203B41FA5}">
                      <a16:colId xmlns:a16="http://schemas.microsoft.com/office/drawing/2014/main" val="3918745996"/>
                    </a:ext>
                  </a:extLst>
                </a:gridCol>
                <a:gridCol w="553453">
                  <a:extLst>
                    <a:ext uri="{9D8B030D-6E8A-4147-A177-3AD203B41FA5}">
                      <a16:colId xmlns:a16="http://schemas.microsoft.com/office/drawing/2014/main" val="3837009044"/>
                    </a:ext>
                  </a:extLst>
                </a:gridCol>
                <a:gridCol w="553453">
                  <a:extLst>
                    <a:ext uri="{9D8B030D-6E8A-4147-A177-3AD203B41FA5}">
                      <a16:colId xmlns:a16="http://schemas.microsoft.com/office/drawing/2014/main" val="1659655177"/>
                    </a:ext>
                  </a:extLst>
                </a:gridCol>
              </a:tblGrid>
              <a:tr h="1247076">
                <a:tc>
                  <a:txBody>
                    <a:bodyPr/>
                    <a:lstStyle/>
                    <a:p>
                      <a:pPr algn="ctr" fontAlgn="ctr"/>
                      <a:endParaRPr lang="en-SG" sz="1000" b="0" i="0" u="none" strike="noStrike" dirty="0">
                        <a:solidFill>
                          <a:srgbClr val="000000"/>
                        </a:solidFill>
                        <a:effectLst/>
                        <a:latin typeface="Calibri" panose="020F0502020204030204" pitchFamily="34" charset="0"/>
                      </a:endParaRP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dirty="0">
                          <a:solidFill>
                            <a:srgbClr val="006100"/>
                          </a:solidFill>
                          <a:effectLst/>
                          <a:latin typeface="Calibri" panose="020F0502020204030204" pitchFamily="34" charset="0"/>
                        </a:rPr>
                        <a:t>Age (Healthy)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SG" sz="1000" b="0" i="0" u="none" strike="noStrike" dirty="0">
                          <a:solidFill>
                            <a:srgbClr val="9C0006"/>
                          </a:solidFill>
                          <a:effectLst/>
                          <a:latin typeface="Calibri" panose="020F0502020204030204" pitchFamily="34" charset="0"/>
                        </a:rPr>
                        <a:t>Age (Unhealthy)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7CE"/>
                    </a:solidFill>
                  </a:tcPr>
                </a:tc>
                <a:tc>
                  <a:txBody>
                    <a:bodyPr/>
                    <a:lstStyle/>
                    <a:p>
                      <a:pPr algn="ctr" fontAlgn="ctr"/>
                      <a:r>
                        <a:rPr lang="en-SG" sz="1000" b="0" i="0" u="none" strike="noStrike" dirty="0" err="1">
                          <a:solidFill>
                            <a:srgbClr val="006100"/>
                          </a:solidFill>
                          <a:effectLst/>
                          <a:latin typeface="Calibri" panose="020F0502020204030204" pitchFamily="34" charset="0"/>
                        </a:rPr>
                        <a:t>Weightkg</a:t>
                      </a:r>
                      <a:r>
                        <a:rPr lang="en-SG" sz="1000" b="0" i="0" u="none" strike="noStrike" dirty="0">
                          <a:solidFill>
                            <a:srgbClr val="006100"/>
                          </a:solidFill>
                          <a:effectLst/>
                          <a:latin typeface="Calibri" panose="020F0502020204030204" pitchFamily="34" charset="0"/>
                        </a:rPr>
                        <a:t> (Healthy)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SG" sz="1000" b="0" i="0" u="none" strike="noStrike">
                          <a:solidFill>
                            <a:srgbClr val="9C0006"/>
                          </a:solidFill>
                          <a:effectLst/>
                          <a:latin typeface="Calibri" panose="020F0502020204030204" pitchFamily="34" charset="0"/>
                        </a:rPr>
                        <a:t>Weightkg (Unhealthy)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7CE"/>
                    </a:solidFill>
                  </a:tcPr>
                </a:tc>
                <a:tc>
                  <a:txBody>
                    <a:bodyPr/>
                    <a:lstStyle/>
                    <a:p>
                      <a:pPr algn="ctr" fontAlgn="ctr"/>
                      <a:r>
                        <a:rPr lang="en-SG" sz="1000" b="0" i="0" u="none" strike="noStrike">
                          <a:solidFill>
                            <a:srgbClr val="006100"/>
                          </a:solidFill>
                          <a:effectLst/>
                          <a:latin typeface="Calibri" panose="020F0502020204030204" pitchFamily="34" charset="0"/>
                        </a:rPr>
                        <a:t>Heightcm (Healthy)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SG" sz="1000" b="0" i="0" u="none" strike="noStrike">
                          <a:solidFill>
                            <a:srgbClr val="9C0006"/>
                          </a:solidFill>
                          <a:effectLst/>
                          <a:latin typeface="Calibri" panose="020F0502020204030204" pitchFamily="34" charset="0"/>
                        </a:rPr>
                        <a:t>Heightcm (Unhealthy)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7CE"/>
                    </a:solidFill>
                  </a:tcPr>
                </a:tc>
                <a:tc>
                  <a:txBody>
                    <a:bodyPr/>
                    <a:lstStyle/>
                    <a:p>
                      <a:pPr algn="ctr" fontAlgn="ctr"/>
                      <a:r>
                        <a:rPr lang="en-SG" sz="1000" b="0" i="0" u="none" strike="noStrike">
                          <a:solidFill>
                            <a:srgbClr val="006100"/>
                          </a:solidFill>
                          <a:effectLst/>
                          <a:latin typeface="Calibri" panose="020F0502020204030204" pitchFamily="34" charset="0"/>
                        </a:rPr>
                        <a:t>Pulse (Healthy)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SG" sz="1000" b="0" i="0" u="none" strike="noStrike">
                          <a:solidFill>
                            <a:srgbClr val="9C0006"/>
                          </a:solidFill>
                          <a:effectLst/>
                          <a:latin typeface="Calibri" panose="020F0502020204030204" pitchFamily="34" charset="0"/>
                        </a:rPr>
                        <a:t>Pulse (Unhealthy)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7CE"/>
                    </a:solidFill>
                  </a:tcPr>
                </a:tc>
                <a:tc>
                  <a:txBody>
                    <a:bodyPr/>
                    <a:lstStyle/>
                    <a:p>
                      <a:pPr algn="ctr" fontAlgn="ctr"/>
                      <a:r>
                        <a:rPr lang="en-SG" sz="1000" b="0" i="0" u="none" strike="noStrike">
                          <a:solidFill>
                            <a:srgbClr val="006100"/>
                          </a:solidFill>
                          <a:effectLst/>
                          <a:latin typeface="Calibri" panose="020F0502020204030204" pitchFamily="34" charset="0"/>
                        </a:rPr>
                        <a:t>WaistCircumferencecm (Healthy)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SG" sz="1000" b="0" i="0" u="none" strike="noStrike">
                          <a:solidFill>
                            <a:srgbClr val="9C0006"/>
                          </a:solidFill>
                          <a:effectLst/>
                          <a:latin typeface="Calibri" panose="020F0502020204030204" pitchFamily="34" charset="0"/>
                        </a:rPr>
                        <a:t>WaistCircumferencecm (Unhealthy)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7CE"/>
                    </a:solidFill>
                  </a:tcPr>
                </a:tc>
                <a:tc>
                  <a:txBody>
                    <a:bodyPr/>
                    <a:lstStyle/>
                    <a:p>
                      <a:pPr algn="ctr" fontAlgn="ctr"/>
                      <a:r>
                        <a:rPr lang="en-GB" sz="1000" b="0" i="0" u="none" strike="noStrike">
                          <a:solidFill>
                            <a:srgbClr val="006100"/>
                          </a:solidFill>
                          <a:effectLst/>
                          <a:latin typeface="Calibri" panose="020F0502020204030204" pitchFamily="34" charset="0"/>
                        </a:rPr>
                        <a:t>Gender_Male_0_Female_1 (Healthy)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GB" sz="1000" b="0" i="0" u="none" strike="noStrike">
                          <a:solidFill>
                            <a:srgbClr val="9C0006"/>
                          </a:solidFill>
                          <a:effectLst/>
                          <a:latin typeface="Calibri" panose="020F0502020204030204" pitchFamily="34" charset="0"/>
                        </a:rPr>
                        <a:t>Gender_Male_0_Female_1 (Unhealthy)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7CE"/>
                    </a:solidFill>
                  </a:tcPr>
                </a:tc>
                <a:tc>
                  <a:txBody>
                    <a:bodyPr/>
                    <a:lstStyle/>
                    <a:p>
                      <a:pPr algn="ctr" fontAlgn="ctr"/>
                      <a:r>
                        <a:rPr lang="en-SG" sz="1000" b="0" i="0" u="none" strike="noStrike">
                          <a:solidFill>
                            <a:srgbClr val="006100"/>
                          </a:solidFill>
                          <a:effectLst/>
                          <a:latin typeface="Calibri" panose="020F0502020204030204" pitchFamily="34" charset="0"/>
                        </a:rPr>
                        <a:t>SBP (Healthy)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SG" sz="1000" b="0" i="0" u="none" strike="noStrike">
                          <a:solidFill>
                            <a:srgbClr val="9C0006"/>
                          </a:solidFill>
                          <a:effectLst/>
                          <a:latin typeface="Calibri" panose="020F0502020204030204" pitchFamily="34" charset="0"/>
                        </a:rPr>
                        <a:t>SBP (Unhealthy)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7CE"/>
                    </a:solidFill>
                  </a:tcPr>
                </a:tc>
                <a:tc>
                  <a:txBody>
                    <a:bodyPr/>
                    <a:lstStyle/>
                    <a:p>
                      <a:pPr algn="ctr" fontAlgn="ctr"/>
                      <a:r>
                        <a:rPr lang="en-SG" sz="1000" b="0" i="0" u="none" strike="noStrike">
                          <a:solidFill>
                            <a:srgbClr val="006100"/>
                          </a:solidFill>
                          <a:effectLst/>
                          <a:latin typeface="Calibri" panose="020F0502020204030204" pitchFamily="34" charset="0"/>
                        </a:rPr>
                        <a:t>DBP (Healthy)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SG" sz="1000" b="0" i="0" u="none" strike="noStrike">
                          <a:solidFill>
                            <a:srgbClr val="9C0006"/>
                          </a:solidFill>
                          <a:effectLst/>
                          <a:latin typeface="Calibri" panose="020F0502020204030204" pitchFamily="34" charset="0"/>
                        </a:rPr>
                        <a:t>DBP (Unhealthy)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7CE"/>
                    </a:solidFill>
                  </a:tcPr>
                </a:tc>
                <a:tc>
                  <a:txBody>
                    <a:bodyPr/>
                    <a:lstStyle/>
                    <a:p>
                      <a:pPr algn="ctr" fontAlgn="ctr"/>
                      <a:r>
                        <a:rPr lang="en-SG" sz="1000" b="0" i="0" u="none" strike="noStrike">
                          <a:solidFill>
                            <a:srgbClr val="006100"/>
                          </a:solidFill>
                          <a:effectLst/>
                          <a:latin typeface="Calibri" panose="020F0502020204030204" pitchFamily="34" charset="0"/>
                        </a:rPr>
                        <a:t>Hips_Circumference__cm (Healthy)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SG" sz="1000" b="0" i="0" u="none" strike="noStrike">
                          <a:solidFill>
                            <a:srgbClr val="9C0006"/>
                          </a:solidFill>
                          <a:effectLst/>
                          <a:latin typeface="Calibri" panose="020F0502020204030204" pitchFamily="34" charset="0"/>
                        </a:rPr>
                        <a:t>Hips_Circumference__cm (Unhealthy)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7CE"/>
                    </a:solidFill>
                  </a:tcPr>
                </a:tc>
                <a:extLst>
                  <a:ext uri="{0D108BD9-81ED-4DB2-BD59-A6C34878D82A}">
                    <a16:rowId xmlns:a16="http://schemas.microsoft.com/office/drawing/2014/main" val="2095550001"/>
                  </a:ext>
                </a:extLst>
              </a:tr>
              <a:tr h="172954">
                <a:tc>
                  <a:txBody>
                    <a:bodyPr/>
                    <a:lstStyle/>
                    <a:p>
                      <a:pPr algn="ctr" fontAlgn="ctr"/>
                      <a:r>
                        <a:rPr lang="en-SG" sz="1000" b="0" i="0" u="none" strike="noStrike" dirty="0">
                          <a:solidFill>
                            <a:srgbClr val="000000"/>
                          </a:solidFill>
                          <a:effectLst/>
                          <a:latin typeface="Calibri" panose="020F0502020204030204" pitchFamily="34" charset="0"/>
                        </a:rPr>
                        <a:t>count</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44</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dirty="0">
                          <a:solidFill>
                            <a:srgbClr val="000000"/>
                          </a:solidFill>
                          <a:effectLst/>
                          <a:latin typeface="Calibri" panose="020F0502020204030204" pitchFamily="34" charset="0"/>
                        </a:rPr>
                        <a:t>44</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44</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44</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44</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44</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44</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44</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44</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6055099"/>
                  </a:ext>
                </a:extLst>
              </a:tr>
              <a:tr h="172954">
                <a:tc>
                  <a:txBody>
                    <a:bodyPr/>
                    <a:lstStyle/>
                    <a:p>
                      <a:pPr algn="ctr" fontAlgn="ctr"/>
                      <a:r>
                        <a:rPr lang="en-SG" sz="1000" b="0" i="0" u="none" strike="noStrike" dirty="0">
                          <a:solidFill>
                            <a:srgbClr val="000000"/>
                          </a:solidFill>
                          <a:effectLst/>
                          <a:latin typeface="Calibri" panose="020F0502020204030204" pitchFamily="34" charset="0"/>
                        </a:rPr>
                        <a:t>mean</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72.01546</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71.49907</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57.18333</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61.92955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158.3095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159.3182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70.38095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77.11364</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78.21429</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82.5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0.5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0.5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146.2619</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153.3409</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74.28571</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72.72727</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90.54762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95.20455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9618489"/>
                  </a:ext>
                </a:extLst>
              </a:tr>
              <a:tr h="172954">
                <a:tc>
                  <a:txBody>
                    <a:bodyPr/>
                    <a:lstStyle/>
                    <a:p>
                      <a:pPr algn="ctr" fontAlgn="ctr"/>
                      <a:r>
                        <a:rPr lang="en-SG" sz="1000" b="0" i="0" u="none" strike="noStrike" dirty="0">
                          <a:solidFill>
                            <a:srgbClr val="000000"/>
                          </a:solidFill>
                          <a:effectLst/>
                          <a:latin typeface="Calibri" panose="020F0502020204030204" pitchFamily="34" charset="0"/>
                        </a:rPr>
                        <a:t>std</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4.345915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4.103426</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10.13814</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10.88405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7.431765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7.944642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dirty="0">
                          <a:solidFill>
                            <a:srgbClr val="000000"/>
                          </a:solidFill>
                          <a:effectLst/>
                          <a:latin typeface="Calibri" panose="020F0502020204030204" pitchFamily="34" charset="0"/>
                        </a:rPr>
                        <a:t>12.22343</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13.00843</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9.756888</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10.07991</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0.506061</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0.505781</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16.35738</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49.42457</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9.890339</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11.45134</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5.823428</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6.849137</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5631411"/>
                  </a:ext>
                </a:extLst>
              </a:tr>
              <a:tr h="172954">
                <a:tc>
                  <a:txBody>
                    <a:bodyPr/>
                    <a:lstStyle/>
                    <a:p>
                      <a:pPr algn="ctr" fontAlgn="ctr"/>
                      <a:r>
                        <a:rPr lang="en-SG" sz="1000" b="0" i="0" u="none" strike="noStrike" dirty="0">
                          <a:solidFill>
                            <a:srgbClr val="000000"/>
                          </a:solidFill>
                          <a:effectLst/>
                          <a:latin typeface="Calibri" panose="020F0502020204030204" pitchFamily="34" charset="0"/>
                        </a:rPr>
                        <a:t>min</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61.05479</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60.97808</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38.2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45.8</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144</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142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43</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55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58</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61</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0</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0</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109</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118</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54</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43</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80</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82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32841"/>
                  </a:ext>
                </a:extLst>
              </a:tr>
              <a:tr h="172954">
                <a:tc>
                  <a:txBody>
                    <a:bodyPr/>
                    <a:lstStyle/>
                    <a:p>
                      <a:pPr algn="ctr" fontAlgn="ctr"/>
                      <a:r>
                        <a:rPr lang="en-SG" sz="1000" b="0" i="0" u="none" strike="noStrike" dirty="0">
                          <a:solidFill>
                            <a:srgbClr val="000000"/>
                          </a:solidFill>
                          <a:effectLst/>
                          <a:latin typeface="Calibri" panose="020F0502020204030204" pitchFamily="34" charset="0"/>
                        </a:rPr>
                        <a:t>25%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68.74384</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67.83219</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49.725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55.525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152.25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154</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61</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67</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dirty="0">
                          <a:solidFill>
                            <a:srgbClr val="000000"/>
                          </a:solidFill>
                          <a:effectLst/>
                          <a:latin typeface="Calibri" panose="020F0502020204030204" pitchFamily="34" charset="0"/>
                        </a:rPr>
                        <a:t>70.5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76.75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0</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0</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139.25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136</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67</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67.75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85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90</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7139987"/>
                  </a:ext>
                </a:extLst>
              </a:tr>
              <a:tr h="172954">
                <a:tc>
                  <a:txBody>
                    <a:bodyPr/>
                    <a:lstStyle/>
                    <a:p>
                      <a:pPr algn="ctr" fontAlgn="ctr"/>
                      <a:r>
                        <a:rPr lang="en-SG" sz="1000" b="0" i="0" u="none" strike="noStrike" dirty="0">
                          <a:solidFill>
                            <a:srgbClr val="000000"/>
                          </a:solidFill>
                          <a:effectLst/>
                          <a:latin typeface="Calibri" panose="020F0502020204030204" pitchFamily="34" charset="0"/>
                        </a:rPr>
                        <a:t>50%</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73.35205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72.83562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56.55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60.6</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157</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158</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71</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76</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78</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83</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dirty="0">
                          <a:solidFill>
                            <a:srgbClr val="000000"/>
                          </a:solidFill>
                          <a:effectLst/>
                          <a:latin typeface="Calibri" panose="020F0502020204030204" pitchFamily="34" charset="0"/>
                        </a:rPr>
                        <a:t>0.5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0.5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146</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145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73</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74.5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91</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95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8545398"/>
                  </a:ext>
                </a:extLst>
              </a:tr>
              <a:tr h="172954">
                <a:tc>
                  <a:txBody>
                    <a:bodyPr/>
                    <a:lstStyle/>
                    <a:p>
                      <a:pPr algn="ctr" fontAlgn="ctr"/>
                      <a:r>
                        <a:rPr lang="en-SG" sz="1000" b="0" i="0" u="none" strike="noStrike" dirty="0">
                          <a:solidFill>
                            <a:srgbClr val="000000"/>
                          </a:solidFill>
                          <a:effectLst/>
                          <a:latin typeface="Calibri" panose="020F0502020204030204" pitchFamily="34" charset="0"/>
                        </a:rPr>
                        <a:t>75%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75.06781</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74.13836</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64.025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67.725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164.75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165.625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78</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84.25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83</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89</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dirty="0">
                          <a:solidFill>
                            <a:srgbClr val="000000"/>
                          </a:solidFill>
                          <a:effectLst/>
                          <a:latin typeface="Calibri" panose="020F0502020204030204" pitchFamily="34" charset="0"/>
                        </a:rPr>
                        <a:t>1</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153.75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156</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82.5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81</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95.75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99</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8919243"/>
                  </a:ext>
                </a:extLst>
              </a:tr>
              <a:tr h="172954">
                <a:tc>
                  <a:txBody>
                    <a:bodyPr/>
                    <a:lstStyle/>
                    <a:p>
                      <a:pPr algn="ctr" fontAlgn="ctr"/>
                      <a:r>
                        <a:rPr lang="en-SG" sz="1000" b="0" i="0" u="none" strike="noStrike" dirty="0">
                          <a:solidFill>
                            <a:srgbClr val="000000"/>
                          </a:solidFill>
                          <a:effectLst/>
                          <a:latin typeface="Calibri" panose="020F0502020204030204" pitchFamily="34" charset="0"/>
                        </a:rPr>
                        <a:t>max</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78.29041</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79.41918</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dirty="0">
                          <a:solidFill>
                            <a:srgbClr val="000000"/>
                          </a:solidFill>
                          <a:effectLst/>
                          <a:latin typeface="Calibri" panose="020F0502020204030204" pitchFamily="34" charset="0"/>
                        </a:rPr>
                        <a:t>79</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92.7</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172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178.5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102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109</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101</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110</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195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dirty="0">
                          <a:solidFill>
                            <a:srgbClr val="000000"/>
                          </a:solidFill>
                          <a:effectLst/>
                          <a:latin typeface="Calibri" panose="020F0502020204030204" pitchFamily="34" charset="0"/>
                        </a:rPr>
                        <a:t>457</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92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dirty="0">
                          <a:solidFill>
                            <a:srgbClr val="000000"/>
                          </a:solidFill>
                          <a:effectLst/>
                          <a:latin typeface="Calibri" panose="020F0502020204030204" pitchFamily="34" charset="0"/>
                        </a:rPr>
                        <a:t>96</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dirty="0">
                          <a:solidFill>
                            <a:srgbClr val="000000"/>
                          </a:solidFill>
                          <a:effectLst/>
                          <a:latin typeface="Calibri" panose="020F0502020204030204" pitchFamily="34" charset="0"/>
                        </a:rPr>
                        <a:t>103</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dirty="0">
                          <a:solidFill>
                            <a:srgbClr val="000000"/>
                          </a:solidFill>
                          <a:effectLst/>
                          <a:latin typeface="Calibri" panose="020F0502020204030204" pitchFamily="34" charset="0"/>
                        </a:rPr>
                        <a:t>110</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4907686"/>
                  </a:ext>
                </a:extLst>
              </a:tr>
            </a:tbl>
          </a:graphicData>
        </a:graphic>
      </p:graphicFrame>
    </p:spTree>
    <p:extLst>
      <p:ext uri="{BB962C8B-B14F-4D97-AF65-F5344CB8AC3E}">
        <p14:creationId xmlns:p14="http://schemas.microsoft.com/office/powerpoint/2010/main" val="190239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DD484B3-04DF-4813-B59D-C46C43F75D81}"/>
              </a:ext>
            </a:extLst>
          </p:cNvPr>
          <p:cNvSpPr>
            <a:spLocks noGrp="1"/>
          </p:cNvSpPr>
          <p:nvPr>
            <p:ph type="title"/>
          </p:nvPr>
        </p:nvSpPr>
        <p:spPr>
          <a:xfrm>
            <a:off x="240730" y="483064"/>
            <a:ext cx="2726405" cy="1645139"/>
          </a:xfrm>
        </p:spPr>
        <p:txBody>
          <a:bodyPr anchor="b">
            <a:normAutofit/>
          </a:bodyPr>
          <a:lstStyle/>
          <a:p>
            <a:r>
              <a:rPr lang="en-SG" sz="2800" b="1" dirty="0"/>
              <a:t>Exploratory Data Analysis: Distribution</a:t>
            </a:r>
          </a:p>
        </p:txBody>
      </p:sp>
      <p:sp>
        <p:nvSpPr>
          <p:cNvPr id="9" name="Content Placeholder 2">
            <a:extLst>
              <a:ext uri="{FF2B5EF4-FFF2-40B4-BE49-F238E27FC236}">
                <a16:creationId xmlns:a16="http://schemas.microsoft.com/office/drawing/2014/main" id="{1C3F5A83-5181-401B-A45F-AFBC958F8B11}"/>
              </a:ext>
            </a:extLst>
          </p:cNvPr>
          <p:cNvSpPr>
            <a:spLocks noGrp="1"/>
          </p:cNvSpPr>
          <p:nvPr>
            <p:ph idx="1"/>
          </p:nvPr>
        </p:nvSpPr>
        <p:spPr>
          <a:xfrm>
            <a:off x="240730" y="2258008"/>
            <a:ext cx="2511801" cy="3930316"/>
          </a:xfrm>
        </p:spPr>
        <p:txBody>
          <a:bodyPr>
            <a:normAutofit/>
          </a:bodyPr>
          <a:lstStyle/>
          <a:p>
            <a:pPr marL="0" indent="0">
              <a:buNone/>
            </a:pPr>
            <a:r>
              <a:rPr lang="en-GB" sz="1400" dirty="0"/>
              <a:t>We plot the distribution of each feature using histogram and kernel density estimate, splitting the plot based on cardiac categories</a:t>
            </a:r>
          </a:p>
          <a:p>
            <a:pPr marL="0" indent="0">
              <a:buNone/>
            </a:pPr>
            <a:r>
              <a:rPr lang="en-GB" sz="1400" dirty="0"/>
              <a:t>Useful for finding patterns by inspection</a:t>
            </a:r>
          </a:p>
          <a:p>
            <a:pPr marL="0" indent="0">
              <a:buNone/>
            </a:pPr>
            <a:r>
              <a:rPr lang="en-GB" sz="1400" dirty="0"/>
              <a:t>Categories that show a distinct split in distribution between the 2 cardiac categories can be interpreted as having potential for diagnostic use</a:t>
            </a:r>
          </a:p>
          <a:p>
            <a:pPr marL="0" indent="0">
              <a:buNone/>
            </a:pPr>
            <a:endParaRPr lang="en-GB" sz="1400" dirty="0"/>
          </a:p>
          <a:p>
            <a:pPr marL="0" indent="0">
              <a:buNone/>
            </a:pPr>
            <a:endParaRPr lang="en-GB" sz="1400" dirty="0"/>
          </a:p>
          <a:p>
            <a:pPr marL="0" indent="0">
              <a:buNone/>
            </a:pPr>
            <a:endParaRPr lang="en-SG" sz="1800" dirty="0"/>
          </a:p>
        </p:txBody>
      </p:sp>
      <p:pic>
        <p:nvPicPr>
          <p:cNvPr id="10" name="Picture 9" descr="A picture containing text, stationary, writing implement, pencil&#10;&#10;Description automatically generated">
            <a:extLst>
              <a:ext uri="{FF2B5EF4-FFF2-40B4-BE49-F238E27FC236}">
                <a16:creationId xmlns:a16="http://schemas.microsoft.com/office/drawing/2014/main" id="{A59537FB-B2FE-4820-A16E-FB48A0A21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0441" y="121893"/>
            <a:ext cx="9131559" cy="6574719"/>
          </a:xfrm>
          <a:prstGeom prst="rect">
            <a:avLst/>
          </a:prstGeom>
        </p:spPr>
      </p:pic>
    </p:spTree>
    <p:extLst>
      <p:ext uri="{BB962C8B-B14F-4D97-AF65-F5344CB8AC3E}">
        <p14:creationId xmlns:p14="http://schemas.microsoft.com/office/powerpoint/2010/main" val="1537490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FA28AA74-07C1-441C-AFDB-3FEA62C3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itle 1">
            <a:extLst>
              <a:ext uri="{FF2B5EF4-FFF2-40B4-BE49-F238E27FC236}">
                <a16:creationId xmlns:a16="http://schemas.microsoft.com/office/drawing/2014/main" id="{FEE27429-80C9-45FB-A063-EF13486312C3}"/>
              </a:ext>
            </a:extLst>
          </p:cNvPr>
          <p:cNvSpPr>
            <a:spLocks noGrp="1"/>
          </p:cNvSpPr>
          <p:nvPr>
            <p:ph type="title"/>
          </p:nvPr>
        </p:nvSpPr>
        <p:spPr>
          <a:xfrm>
            <a:off x="401280" y="230618"/>
            <a:ext cx="3771460" cy="2521913"/>
          </a:xfrm>
        </p:spPr>
        <p:txBody>
          <a:bodyPr vert="horz" lIns="91440" tIns="45720" rIns="91440" bIns="45720" rtlCol="0" anchor="b">
            <a:normAutofit/>
          </a:bodyPr>
          <a:lstStyle/>
          <a:p>
            <a:r>
              <a:rPr lang="en-US" sz="4800" b="1" kern="1200" dirty="0">
                <a:solidFill>
                  <a:schemeClr val="tx1"/>
                </a:solidFill>
                <a:latin typeface="+mj-lt"/>
                <a:ea typeface="+mj-ea"/>
                <a:cs typeface="+mj-cs"/>
              </a:rPr>
              <a:t>Exploratory Data Analysis: Distribution</a:t>
            </a:r>
          </a:p>
        </p:txBody>
      </p:sp>
      <p:pic>
        <p:nvPicPr>
          <p:cNvPr id="54" name="Picture 53" descr="Chart, histogram&#10;&#10;Description automatically generated">
            <a:extLst>
              <a:ext uri="{FF2B5EF4-FFF2-40B4-BE49-F238E27FC236}">
                <a16:creationId xmlns:a16="http://schemas.microsoft.com/office/drawing/2014/main" id="{05EAE318-B8DE-452B-9587-77A7A4F5005E}"/>
              </a:ext>
            </a:extLst>
          </p:cNvPr>
          <p:cNvPicPr>
            <a:picLocks noChangeAspect="1"/>
          </p:cNvPicPr>
          <p:nvPr/>
        </p:nvPicPr>
        <p:blipFill rotWithShape="1">
          <a:blip r:embed="rId2">
            <a:extLst>
              <a:ext uri="{28A0092B-C50C-407E-A947-70E740481C1C}">
                <a14:useLocalDpi xmlns:a14="http://schemas.microsoft.com/office/drawing/2010/main" val="0"/>
              </a:ext>
            </a:extLst>
          </a:blip>
          <a:srcRect l="3884" r="19358" b="3"/>
          <a:stretch/>
        </p:blipFill>
        <p:spPr>
          <a:xfrm>
            <a:off x="4662597" y="-2"/>
            <a:ext cx="2376092" cy="2228759"/>
          </a:xfrm>
          <a:prstGeom prst="rect">
            <a:avLst/>
          </a:prstGeom>
        </p:spPr>
      </p:pic>
      <p:pic>
        <p:nvPicPr>
          <p:cNvPr id="52" name="Picture 51" descr="Shape&#10;&#10;Description automatically generated with low confidence">
            <a:extLst>
              <a:ext uri="{FF2B5EF4-FFF2-40B4-BE49-F238E27FC236}">
                <a16:creationId xmlns:a16="http://schemas.microsoft.com/office/drawing/2014/main" id="{FE23982C-3B2C-466D-A07F-89BEE073B17F}"/>
              </a:ext>
            </a:extLst>
          </p:cNvPr>
          <p:cNvPicPr>
            <a:picLocks noChangeAspect="1"/>
          </p:cNvPicPr>
          <p:nvPr/>
        </p:nvPicPr>
        <p:blipFill rotWithShape="1">
          <a:blip r:embed="rId3">
            <a:extLst>
              <a:ext uri="{28A0092B-C50C-407E-A947-70E740481C1C}">
                <a14:useLocalDpi xmlns:a14="http://schemas.microsoft.com/office/drawing/2010/main" val="0"/>
              </a:ext>
            </a:extLst>
          </a:blip>
          <a:srcRect l="9240" r="14003" b="3"/>
          <a:stretch/>
        </p:blipFill>
        <p:spPr>
          <a:xfrm>
            <a:off x="7233039" y="-2446"/>
            <a:ext cx="2376092" cy="2228759"/>
          </a:xfrm>
          <a:prstGeom prst="rect">
            <a:avLst/>
          </a:prstGeom>
        </p:spPr>
      </p:pic>
      <p:pic>
        <p:nvPicPr>
          <p:cNvPr id="50" name="Picture 49" descr="Diagram&#10;&#10;Description automatically generated">
            <a:extLst>
              <a:ext uri="{FF2B5EF4-FFF2-40B4-BE49-F238E27FC236}">
                <a16:creationId xmlns:a16="http://schemas.microsoft.com/office/drawing/2014/main" id="{D0A0F5AE-29A4-48C7-84A7-31F7C490B79F}"/>
              </a:ext>
            </a:extLst>
          </p:cNvPr>
          <p:cNvPicPr>
            <a:picLocks noChangeAspect="1"/>
          </p:cNvPicPr>
          <p:nvPr/>
        </p:nvPicPr>
        <p:blipFill rotWithShape="1">
          <a:blip r:embed="rId4">
            <a:extLst>
              <a:ext uri="{28A0092B-C50C-407E-A947-70E740481C1C}">
                <a14:useLocalDpi xmlns:a14="http://schemas.microsoft.com/office/drawing/2010/main" val="0"/>
              </a:ext>
            </a:extLst>
          </a:blip>
          <a:srcRect l="8615" r="14628" b="3"/>
          <a:stretch/>
        </p:blipFill>
        <p:spPr>
          <a:xfrm>
            <a:off x="9803480" y="-10223"/>
            <a:ext cx="2376092" cy="2228759"/>
          </a:xfrm>
          <a:prstGeom prst="rect">
            <a:avLst/>
          </a:prstGeom>
        </p:spPr>
      </p:pic>
      <p:pic>
        <p:nvPicPr>
          <p:cNvPr id="48" name="Picture 47" descr="A picture containing shape&#10;&#10;Description automatically generated">
            <a:extLst>
              <a:ext uri="{FF2B5EF4-FFF2-40B4-BE49-F238E27FC236}">
                <a16:creationId xmlns:a16="http://schemas.microsoft.com/office/drawing/2014/main" id="{B1F8A111-F502-40F4-AF00-6918066112F5}"/>
              </a:ext>
            </a:extLst>
          </p:cNvPr>
          <p:cNvPicPr>
            <a:picLocks noChangeAspect="1"/>
          </p:cNvPicPr>
          <p:nvPr/>
        </p:nvPicPr>
        <p:blipFill rotWithShape="1">
          <a:blip r:embed="rId5">
            <a:extLst>
              <a:ext uri="{28A0092B-C50C-407E-A947-70E740481C1C}">
                <a14:useLocalDpi xmlns:a14="http://schemas.microsoft.com/office/drawing/2010/main" val="0"/>
              </a:ext>
            </a:extLst>
          </a:blip>
          <a:srcRect t="6711" r="5" b="7490"/>
          <a:stretch/>
        </p:blipFill>
        <p:spPr>
          <a:xfrm>
            <a:off x="4657342" y="2400151"/>
            <a:ext cx="3330225" cy="2057368"/>
          </a:xfrm>
          <a:prstGeom prst="rect">
            <a:avLst/>
          </a:prstGeom>
        </p:spPr>
      </p:pic>
      <p:pic>
        <p:nvPicPr>
          <p:cNvPr id="56" name="Picture 55" descr="Diagram&#10;&#10;Description automatically generated with medium confidence">
            <a:extLst>
              <a:ext uri="{FF2B5EF4-FFF2-40B4-BE49-F238E27FC236}">
                <a16:creationId xmlns:a16="http://schemas.microsoft.com/office/drawing/2014/main" id="{7CB04CDE-CAF4-4C66-A074-DC98055685E0}"/>
              </a:ext>
            </a:extLst>
          </p:cNvPr>
          <p:cNvPicPr>
            <a:picLocks noChangeAspect="1"/>
          </p:cNvPicPr>
          <p:nvPr/>
        </p:nvPicPr>
        <p:blipFill rotWithShape="1">
          <a:blip r:embed="rId6">
            <a:extLst>
              <a:ext uri="{28A0092B-C50C-407E-A947-70E740481C1C}">
                <a14:useLocalDpi xmlns:a14="http://schemas.microsoft.com/office/drawing/2010/main" val="0"/>
              </a:ext>
            </a:extLst>
          </a:blip>
          <a:srcRect t="6876" r="-5" b="-5"/>
          <a:stretch/>
        </p:blipFill>
        <p:spPr>
          <a:xfrm>
            <a:off x="4653627" y="4628909"/>
            <a:ext cx="3324552" cy="2229090"/>
          </a:xfrm>
          <a:prstGeom prst="rect">
            <a:avLst/>
          </a:prstGeom>
        </p:spPr>
      </p:pic>
      <p:pic>
        <p:nvPicPr>
          <p:cNvPr id="45" name="Picture 44" descr="Timeline&#10;&#10;Description automatically generated">
            <a:extLst>
              <a:ext uri="{FF2B5EF4-FFF2-40B4-BE49-F238E27FC236}">
                <a16:creationId xmlns:a16="http://schemas.microsoft.com/office/drawing/2014/main" id="{1FC8B5B3-B011-4E93-A781-5E142E178EE6}"/>
              </a:ext>
            </a:extLst>
          </p:cNvPr>
          <p:cNvPicPr>
            <a:picLocks noChangeAspect="1"/>
          </p:cNvPicPr>
          <p:nvPr/>
        </p:nvPicPr>
        <p:blipFill rotWithShape="1">
          <a:blip r:embed="rId7">
            <a:extLst>
              <a:ext uri="{28A0092B-C50C-407E-A947-70E740481C1C}">
                <a14:useLocalDpi xmlns:a14="http://schemas.microsoft.com/office/drawing/2010/main" val="0"/>
              </a:ext>
            </a:extLst>
          </a:blip>
          <a:srcRect l="14017" r="21436" b="2"/>
          <a:stretch/>
        </p:blipFill>
        <p:spPr>
          <a:xfrm>
            <a:off x="8183036" y="2400151"/>
            <a:ext cx="3996536" cy="4457850"/>
          </a:xfrm>
          <a:prstGeom prst="rect">
            <a:avLst/>
          </a:prstGeom>
        </p:spPr>
      </p:pic>
      <p:pic>
        <p:nvPicPr>
          <p:cNvPr id="60" name="Picture 59" descr="A picture containing text, stationary, writing implement, pencil&#10;&#10;Description automatically generated">
            <a:extLst>
              <a:ext uri="{FF2B5EF4-FFF2-40B4-BE49-F238E27FC236}">
                <a16:creationId xmlns:a16="http://schemas.microsoft.com/office/drawing/2014/main" id="{C2DDE62F-0547-4FFF-B239-409376D0F00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28" y="3461231"/>
            <a:ext cx="4662598" cy="3357071"/>
          </a:xfrm>
          <a:prstGeom prst="rect">
            <a:avLst/>
          </a:prstGeom>
        </p:spPr>
      </p:pic>
    </p:spTree>
    <p:extLst>
      <p:ext uri="{BB962C8B-B14F-4D97-AF65-F5344CB8AC3E}">
        <p14:creationId xmlns:p14="http://schemas.microsoft.com/office/powerpoint/2010/main" val="345066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3"/>
                                        </p:tgtEl>
                                        <p:attrNameLst>
                                          <p:attrName>style.visibility</p:attrName>
                                        </p:attrNameLst>
                                      </p:cBhvr>
                                      <p:to>
                                        <p:strVal val="visible"/>
                                      </p:to>
                                    </p:set>
                                    <p:animEffect transition="in" filter="fade">
                                      <p:cBhvr>
                                        <p:cTn id="7"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DD484B3-04DF-4813-B59D-C46C43F75D81}"/>
              </a:ext>
            </a:extLst>
          </p:cNvPr>
          <p:cNvSpPr>
            <a:spLocks noGrp="1"/>
          </p:cNvSpPr>
          <p:nvPr>
            <p:ph type="title"/>
          </p:nvPr>
        </p:nvSpPr>
        <p:spPr>
          <a:xfrm>
            <a:off x="240730" y="483064"/>
            <a:ext cx="2726405" cy="1645139"/>
          </a:xfrm>
        </p:spPr>
        <p:txBody>
          <a:bodyPr anchor="b">
            <a:normAutofit/>
          </a:bodyPr>
          <a:lstStyle/>
          <a:p>
            <a:r>
              <a:rPr lang="en-GB" sz="2400" b="1" dirty="0"/>
              <a:t>Exploratory Data Analysis: Correlation Heatmap</a:t>
            </a:r>
            <a:endParaRPr lang="en-SG" sz="2400" b="1" dirty="0"/>
          </a:p>
        </p:txBody>
      </p:sp>
      <p:sp>
        <p:nvSpPr>
          <p:cNvPr id="9" name="Content Placeholder 2">
            <a:extLst>
              <a:ext uri="{FF2B5EF4-FFF2-40B4-BE49-F238E27FC236}">
                <a16:creationId xmlns:a16="http://schemas.microsoft.com/office/drawing/2014/main" id="{1C3F5A83-5181-401B-A45F-AFBC958F8B11}"/>
              </a:ext>
            </a:extLst>
          </p:cNvPr>
          <p:cNvSpPr>
            <a:spLocks noGrp="1"/>
          </p:cNvSpPr>
          <p:nvPr>
            <p:ph idx="1"/>
          </p:nvPr>
        </p:nvSpPr>
        <p:spPr>
          <a:xfrm>
            <a:off x="240730" y="2258008"/>
            <a:ext cx="2511801" cy="3930316"/>
          </a:xfrm>
        </p:spPr>
        <p:txBody>
          <a:bodyPr>
            <a:normAutofit/>
          </a:bodyPr>
          <a:lstStyle/>
          <a:p>
            <a:pPr marL="0" indent="0">
              <a:buNone/>
            </a:pPr>
            <a:r>
              <a:rPr lang="en-GB" sz="1400" dirty="0"/>
              <a:t>We plot a correlation matrix using the Pearson correlation coefficient for each parameter set to explore the relationship between variables within each set, highlighting strong absolute linear correlations above 0.6.</a:t>
            </a:r>
          </a:p>
          <a:p>
            <a:pPr marL="0" indent="0">
              <a:buNone/>
            </a:pPr>
            <a:endParaRPr lang="en-GB" sz="1400" dirty="0"/>
          </a:p>
          <a:p>
            <a:pPr marL="0" indent="0">
              <a:buNone/>
            </a:pPr>
            <a:r>
              <a:rPr lang="en-GB" sz="1400" dirty="0"/>
              <a:t>Allows us to study the linear relationship between different features and aids further investigation.</a:t>
            </a:r>
          </a:p>
          <a:p>
            <a:pPr marL="0" indent="0">
              <a:buNone/>
            </a:pPr>
            <a:endParaRPr lang="en-GB" sz="1400" dirty="0"/>
          </a:p>
          <a:p>
            <a:pPr marL="0" indent="0">
              <a:buNone/>
            </a:pPr>
            <a:endParaRPr lang="en-GB" sz="1400" dirty="0"/>
          </a:p>
          <a:p>
            <a:pPr marL="0" indent="0">
              <a:buNone/>
            </a:pPr>
            <a:endParaRPr lang="en-SG" sz="1800" dirty="0"/>
          </a:p>
        </p:txBody>
      </p:sp>
      <p:pic>
        <p:nvPicPr>
          <p:cNvPr id="5" name="Picture 4" descr="Chart, treemap chart&#10;&#10;Description automatically generated">
            <a:extLst>
              <a:ext uri="{FF2B5EF4-FFF2-40B4-BE49-F238E27FC236}">
                <a16:creationId xmlns:a16="http://schemas.microsoft.com/office/drawing/2014/main" id="{2B6F167B-12A1-401E-8AB8-B6BDE174C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3460" y="25998"/>
            <a:ext cx="8058539" cy="6849758"/>
          </a:xfrm>
          <a:prstGeom prst="rect">
            <a:avLst/>
          </a:prstGeom>
        </p:spPr>
      </p:pic>
    </p:spTree>
    <p:extLst>
      <p:ext uri="{BB962C8B-B14F-4D97-AF65-F5344CB8AC3E}">
        <p14:creationId xmlns:p14="http://schemas.microsoft.com/office/powerpoint/2010/main" val="238362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A28AA74-07C1-441C-AFDB-3FEA62C3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2DD484B3-04DF-4813-B59D-C46C43F75D81}"/>
              </a:ext>
            </a:extLst>
          </p:cNvPr>
          <p:cNvSpPr>
            <a:spLocks noGrp="1"/>
          </p:cNvSpPr>
          <p:nvPr>
            <p:ph type="title"/>
          </p:nvPr>
        </p:nvSpPr>
        <p:spPr>
          <a:xfrm>
            <a:off x="166810" y="251928"/>
            <a:ext cx="3996536" cy="2509934"/>
          </a:xfrm>
        </p:spPr>
        <p:txBody>
          <a:bodyPr vert="horz" lIns="91440" tIns="45720" rIns="91440" bIns="45720" rtlCol="0" anchor="b">
            <a:normAutofit/>
          </a:bodyPr>
          <a:lstStyle/>
          <a:p>
            <a:r>
              <a:rPr lang="en-US" b="1" kern="1200" dirty="0">
                <a:solidFill>
                  <a:schemeClr val="tx1"/>
                </a:solidFill>
                <a:latin typeface="+mj-lt"/>
                <a:ea typeface="+mj-ea"/>
                <a:cs typeface="+mj-cs"/>
              </a:rPr>
              <a:t>Exploratory Data Analysis: Correlation Heatmap</a:t>
            </a:r>
          </a:p>
        </p:txBody>
      </p:sp>
      <p:pic>
        <p:nvPicPr>
          <p:cNvPr id="10" name="Picture 9" descr="Chart, waterfall chart&#10;&#10;Description automatically generated">
            <a:extLst>
              <a:ext uri="{FF2B5EF4-FFF2-40B4-BE49-F238E27FC236}">
                <a16:creationId xmlns:a16="http://schemas.microsoft.com/office/drawing/2014/main" id="{16E373FE-F177-448F-801F-DE6941B3A0BE}"/>
              </a:ext>
            </a:extLst>
          </p:cNvPr>
          <p:cNvPicPr>
            <a:picLocks noChangeAspect="1"/>
          </p:cNvPicPr>
          <p:nvPr/>
        </p:nvPicPr>
        <p:blipFill rotWithShape="1">
          <a:blip r:embed="rId2">
            <a:extLst>
              <a:ext uri="{28A0092B-C50C-407E-A947-70E740481C1C}">
                <a14:useLocalDpi xmlns:a14="http://schemas.microsoft.com/office/drawing/2010/main" val="0"/>
              </a:ext>
            </a:extLst>
          </a:blip>
          <a:srcRect l="9381" r="-3" b="-3"/>
          <a:stretch/>
        </p:blipFill>
        <p:spPr>
          <a:xfrm>
            <a:off x="4662597" y="-2"/>
            <a:ext cx="2376092" cy="2228759"/>
          </a:xfrm>
          <a:prstGeom prst="rect">
            <a:avLst/>
          </a:prstGeom>
        </p:spPr>
      </p:pic>
      <p:pic>
        <p:nvPicPr>
          <p:cNvPr id="6" name="Picture 5" descr="Chart, waterfall chart&#10;&#10;Description automatically generated">
            <a:extLst>
              <a:ext uri="{FF2B5EF4-FFF2-40B4-BE49-F238E27FC236}">
                <a16:creationId xmlns:a16="http://schemas.microsoft.com/office/drawing/2014/main" id="{BA999644-84DC-48D0-9EA7-D6E75A197A38}"/>
              </a:ext>
            </a:extLst>
          </p:cNvPr>
          <p:cNvPicPr>
            <a:picLocks noChangeAspect="1"/>
          </p:cNvPicPr>
          <p:nvPr/>
        </p:nvPicPr>
        <p:blipFill rotWithShape="1">
          <a:blip r:embed="rId3">
            <a:extLst>
              <a:ext uri="{28A0092B-C50C-407E-A947-70E740481C1C}">
                <a14:useLocalDpi xmlns:a14="http://schemas.microsoft.com/office/drawing/2010/main" val="0"/>
              </a:ext>
            </a:extLst>
          </a:blip>
          <a:srcRect l="9381" r="-3" b="-3"/>
          <a:stretch/>
        </p:blipFill>
        <p:spPr>
          <a:xfrm>
            <a:off x="7233039" y="-2446"/>
            <a:ext cx="2376092" cy="2228759"/>
          </a:xfrm>
          <a:prstGeom prst="rect">
            <a:avLst/>
          </a:prstGeom>
        </p:spPr>
      </p:pic>
      <p:pic>
        <p:nvPicPr>
          <p:cNvPr id="12" name="Picture 11" descr="Chart, scatter chart, waterfall chart&#10;&#10;Description automatically generated">
            <a:extLst>
              <a:ext uri="{FF2B5EF4-FFF2-40B4-BE49-F238E27FC236}">
                <a16:creationId xmlns:a16="http://schemas.microsoft.com/office/drawing/2014/main" id="{404E1A4F-2361-4C63-A661-953CA634DBCE}"/>
              </a:ext>
            </a:extLst>
          </p:cNvPr>
          <p:cNvPicPr>
            <a:picLocks noChangeAspect="1"/>
          </p:cNvPicPr>
          <p:nvPr/>
        </p:nvPicPr>
        <p:blipFill rotWithShape="1">
          <a:blip r:embed="rId4">
            <a:extLst>
              <a:ext uri="{28A0092B-C50C-407E-A947-70E740481C1C}">
                <a14:useLocalDpi xmlns:a14="http://schemas.microsoft.com/office/drawing/2010/main" val="0"/>
              </a:ext>
            </a:extLst>
          </a:blip>
          <a:srcRect l="520" r="8858" b="-3"/>
          <a:stretch/>
        </p:blipFill>
        <p:spPr>
          <a:xfrm>
            <a:off x="9803480" y="-10223"/>
            <a:ext cx="2376092" cy="2228759"/>
          </a:xfrm>
          <a:prstGeom prst="rect">
            <a:avLst/>
          </a:prstGeom>
        </p:spPr>
      </p:pic>
      <p:pic>
        <p:nvPicPr>
          <p:cNvPr id="14" name="Picture 13" descr="Chart, scatter chart&#10;&#10;Description automatically generated">
            <a:extLst>
              <a:ext uri="{FF2B5EF4-FFF2-40B4-BE49-F238E27FC236}">
                <a16:creationId xmlns:a16="http://schemas.microsoft.com/office/drawing/2014/main" id="{51DE0000-1493-44C3-8B35-C08763D1FBD8}"/>
              </a:ext>
            </a:extLst>
          </p:cNvPr>
          <p:cNvPicPr>
            <a:picLocks noChangeAspect="1"/>
          </p:cNvPicPr>
          <p:nvPr/>
        </p:nvPicPr>
        <p:blipFill rotWithShape="1">
          <a:blip r:embed="rId5">
            <a:extLst>
              <a:ext uri="{28A0092B-C50C-407E-A947-70E740481C1C}">
                <a14:useLocalDpi xmlns:a14="http://schemas.microsoft.com/office/drawing/2010/main" val="0"/>
              </a:ext>
            </a:extLst>
          </a:blip>
          <a:srcRect t="88" r="5" b="27235"/>
          <a:stretch/>
        </p:blipFill>
        <p:spPr>
          <a:xfrm>
            <a:off x="4657342" y="2400151"/>
            <a:ext cx="3330225" cy="2057368"/>
          </a:xfrm>
          <a:prstGeom prst="rect">
            <a:avLst/>
          </a:prstGeom>
        </p:spPr>
      </p:pic>
      <p:pic>
        <p:nvPicPr>
          <p:cNvPr id="18" name="Picture 17" descr="Chart, waterfall chart&#10;&#10;Description automatically generated">
            <a:extLst>
              <a:ext uri="{FF2B5EF4-FFF2-40B4-BE49-F238E27FC236}">
                <a16:creationId xmlns:a16="http://schemas.microsoft.com/office/drawing/2014/main" id="{FB837BA8-1E7D-4C9D-9009-13F8320D4C22}"/>
              </a:ext>
            </a:extLst>
          </p:cNvPr>
          <p:cNvPicPr>
            <a:picLocks noChangeAspect="1"/>
          </p:cNvPicPr>
          <p:nvPr/>
        </p:nvPicPr>
        <p:blipFill rotWithShape="1">
          <a:blip r:embed="rId6">
            <a:extLst>
              <a:ext uri="{28A0092B-C50C-407E-A947-70E740481C1C}">
                <a14:useLocalDpi xmlns:a14="http://schemas.microsoft.com/office/drawing/2010/main" val="0"/>
              </a:ext>
            </a:extLst>
          </a:blip>
          <a:srcRect r="-5" b="21115"/>
          <a:stretch/>
        </p:blipFill>
        <p:spPr>
          <a:xfrm>
            <a:off x="4653627" y="4628909"/>
            <a:ext cx="3324552" cy="2229090"/>
          </a:xfrm>
          <a:prstGeom prst="rect">
            <a:avLst/>
          </a:prstGeom>
        </p:spPr>
      </p:pic>
      <p:pic>
        <p:nvPicPr>
          <p:cNvPr id="16" name="Picture 15" descr="Chart, scatter chart&#10;&#10;Description automatically generated">
            <a:extLst>
              <a:ext uri="{FF2B5EF4-FFF2-40B4-BE49-F238E27FC236}">
                <a16:creationId xmlns:a16="http://schemas.microsoft.com/office/drawing/2014/main" id="{084ED107-B863-46BA-803B-6677A11E0F1E}"/>
              </a:ext>
            </a:extLst>
          </p:cNvPr>
          <p:cNvPicPr>
            <a:picLocks noChangeAspect="1"/>
          </p:cNvPicPr>
          <p:nvPr/>
        </p:nvPicPr>
        <p:blipFill rotWithShape="1">
          <a:blip r:embed="rId7">
            <a:extLst>
              <a:ext uri="{28A0092B-C50C-407E-A947-70E740481C1C}">
                <a14:useLocalDpi xmlns:a14="http://schemas.microsoft.com/office/drawing/2010/main" val="0"/>
              </a:ext>
            </a:extLst>
          </a:blip>
          <a:srcRect l="23797" r="-2" b="-2"/>
          <a:stretch/>
        </p:blipFill>
        <p:spPr>
          <a:xfrm>
            <a:off x="8183036" y="2400151"/>
            <a:ext cx="3996536" cy="4457850"/>
          </a:xfrm>
          <a:prstGeom prst="rect">
            <a:avLst/>
          </a:prstGeom>
        </p:spPr>
      </p:pic>
      <p:pic>
        <p:nvPicPr>
          <p:cNvPr id="22" name="Picture 21" descr="Chart, scatter chart&#10;&#10;Description automatically generated">
            <a:extLst>
              <a:ext uri="{FF2B5EF4-FFF2-40B4-BE49-F238E27FC236}">
                <a16:creationId xmlns:a16="http://schemas.microsoft.com/office/drawing/2014/main" id="{908471AD-296E-43B9-BDEC-D9070EAC181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28" y="2657564"/>
            <a:ext cx="4792837" cy="4073912"/>
          </a:xfrm>
          <a:prstGeom prst="rect">
            <a:avLst/>
          </a:prstGeom>
        </p:spPr>
      </p:pic>
    </p:spTree>
    <p:extLst>
      <p:ext uri="{BB962C8B-B14F-4D97-AF65-F5344CB8AC3E}">
        <p14:creationId xmlns:p14="http://schemas.microsoft.com/office/powerpoint/2010/main" val="332024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F3B04-070F-4670-A19E-825E370FB06F}"/>
              </a:ext>
            </a:extLst>
          </p:cNvPr>
          <p:cNvSpPr>
            <a:spLocks noGrp="1"/>
          </p:cNvSpPr>
          <p:nvPr>
            <p:ph type="title"/>
          </p:nvPr>
        </p:nvSpPr>
        <p:spPr>
          <a:xfrm>
            <a:off x="132347" y="124495"/>
            <a:ext cx="11696129" cy="709696"/>
          </a:xfrm>
        </p:spPr>
        <p:txBody>
          <a:bodyPr>
            <a:noAutofit/>
          </a:bodyPr>
          <a:lstStyle/>
          <a:p>
            <a:r>
              <a:rPr lang="en-SG" sz="3600" b="1" dirty="0"/>
              <a:t>Machine Learning Considerations: Metric for model evaluation</a:t>
            </a:r>
          </a:p>
        </p:txBody>
      </p:sp>
      <p:sp>
        <p:nvSpPr>
          <p:cNvPr id="9" name="Content Placeholder 2">
            <a:extLst>
              <a:ext uri="{FF2B5EF4-FFF2-40B4-BE49-F238E27FC236}">
                <a16:creationId xmlns:a16="http://schemas.microsoft.com/office/drawing/2014/main" id="{B80E1028-CB7B-4E16-A134-66EF4E8D9033}"/>
              </a:ext>
            </a:extLst>
          </p:cNvPr>
          <p:cNvSpPr txBox="1">
            <a:spLocks/>
          </p:cNvSpPr>
          <p:nvPr/>
        </p:nvSpPr>
        <p:spPr>
          <a:xfrm>
            <a:off x="132349" y="1010653"/>
            <a:ext cx="7808493" cy="572285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t>Metrics Considered </a:t>
            </a:r>
          </a:p>
          <a:p>
            <a:pPr marL="0" indent="0">
              <a:buFont typeface="Arial" panose="020B0604020202020204" pitchFamily="34" charset="0"/>
              <a:buNone/>
            </a:pPr>
            <a:r>
              <a:rPr lang="en-SG" sz="2000" dirty="0"/>
              <a:t>Accuracy Score</a:t>
            </a:r>
          </a:p>
          <a:p>
            <a:pPr lvl="1"/>
            <a:r>
              <a:rPr lang="en-SG" sz="1600" dirty="0"/>
              <a:t>Ratio of correct prediction to total input samples.</a:t>
            </a:r>
          </a:p>
          <a:p>
            <a:pPr lvl="1"/>
            <a:r>
              <a:rPr lang="en-SG" sz="1600" dirty="0"/>
              <a:t>Useful for symmetric  datasets, when roughly equal samples belong to each class, and each class is equally important to identify</a:t>
            </a:r>
          </a:p>
          <a:p>
            <a:pPr marL="0" indent="0">
              <a:buNone/>
            </a:pPr>
            <a:r>
              <a:rPr lang="en-SG" sz="2000" dirty="0"/>
              <a:t>Recall (Sensitivity)</a:t>
            </a:r>
          </a:p>
          <a:p>
            <a:pPr lvl="1"/>
            <a:r>
              <a:rPr lang="en-SG" sz="1600" dirty="0"/>
              <a:t>Useful when it is more important to identify true positive and false positives are unimportant</a:t>
            </a:r>
          </a:p>
          <a:p>
            <a:pPr marL="0" indent="0">
              <a:buNone/>
            </a:pPr>
            <a:r>
              <a:rPr lang="en-SG" sz="2000" dirty="0"/>
              <a:t>Precision (Specificity)</a:t>
            </a:r>
          </a:p>
          <a:p>
            <a:pPr lvl="1"/>
            <a:r>
              <a:rPr lang="en-SG" sz="1600" dirty="0"/>
              <a:t>Useful when it is more important to avoid false positives</a:t>
            </a:r>
          </a:p>
          <a:p>
            <a:pPr marL="0" indent="0">
              <a:buNone/>
            </a:pPr>
            <a:r>
              <a:rPr lang="en-SG" sz="2000" dirty="0"/>
              <a:t>F1 Score</a:t>
            </a:r>
          </a:p>
          <a:p>
            <a:pPr lvl="1"/>
            <a:r>
              <a:rPr lang="en-SG" sz="1600" dirty="0"/>
              <a:t>Harmonic Mean of Precision and Recall</a:t>
            </a:r>
          </a:p>
          <a:p>
            <a:pPr lvl="1"/>
            <a:r>
              <a:rPr lang="en-SG" sz="1600" dirty="0"/>
              <a:t>Useful in scoring classification of rare positive events</a:t>
            </a:r>
          </a:p>
          <a:p>
            <a:pPr lvl="1"/>
            <a:r>
              <a:rPr lang="en-SG" sz="1600" dirty="0"/>
              <a:t>Ignores correct negatives, focusing on scoring correctly and incorrectly predicted positives</a:t>
            </a:r>
            <a:endParaRPr lang="en-SG" sz="2000" dirty="0"/>
          </a:p>
          <a:p>
            <a:pPr marL="0" indent="0">
              <a:buNone/>
            </a:pPr>
            <a:r>
              <a:rPr lang="en-SG" sz="2000" dirty="0"/>
              <a:t>ROC AUC Score</a:t>
            </a:r>
          </a:p>
          <a:p>
            <a:pPr lvl="1"/>
            <a:r>
              <a:rPr lang="en-SG" sz="1600" dirty="0"/>
              <a:t>Area under Receiver Operating Characteristics Curve, which plots the True Positive Rate against False Positive Rate</a:t>
            </a:r>
          </a:p>
          <a:p>
            <a:pPr lvl="1"/>
            <a:r>
              <a:rPr lang="en-SG" sz="1600" dirty="0"/>
              <a:t>Represent probability that a randomly chosen positive example is ranked above a randomly chosen negative example</a:t>
            </a:r>
          </a:p>
          <a:p>
            <a:endParaRPr lang="en-SG" sz="2000" dirty="0"/>
          </a:p>
          <a:p>
            <a:pPr marL="0" indent="0">
              <a:buFont typeface="Arial" panose="020B0604020202020204" pitchFamily="34" charset="0"/>
              <a:buNone/>
            </a:pPr>
            <a:endParaRPr lang="en-SG"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1D49085-2480-4B33-8F6D-AED20771DA80}"/>
                  </a:ext>
                </a:extLst>
              </p:cNvPr>
              <p:cNvSpPr txBox="1"/>
              <p:nvPr/>
            </p:nvSpPr>
            <p:spPr>
              <a:xfrm>
                <a:off x="5191747" y="1232642"/>
                <a:ext cx="2065697" cy="5231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SG" b="0" i="1" smtClean="0">
                              <a:latin typeface="Cambria Math" panose="02040503050406030204" pitchFamily="18" charset="0"/>
                            </a:rPr>
                            <m:t>𝑇𝑃</m:t>
                          </m:r>
                          <m:r>
                            <a:rPr lang="en-SG" b="0" i="1" smtClean="0">
                              <a:latin typeface="Cambria Math" panose="02040503050406030204" pitchFamily="18" charset="0"/>
                            </a:rPr>
                            <m:t>+</m:t>
                          </m:r>
                          <m:r>
                            <a:rPr lang="en-SG" b="0" i="1" smtClean="0">
                              <a:latin typeface="Cambria Math" panose="02040503050406030204" pitchFamily="18" charset="0"/>
                            </a:rPr>
                            <m:t>𝑇𝑁</m:t>
                          </m:r>
                          <m:r>
                            <a:rPr lang="en-SG" b="0" i="1" smtClean="0">
                              <a:latin typeface="Cambria Math" panose="02040503050406030204" pitchFamily="18" charset="0"/>
                            </a:rPr>
                            <m:t> </m:t>
                          </m:r>
                        </m:num>
                        <m:den>
                          <m:r>
                            <a:rPr lang="en-SG" b="0" i="1" smtClean="0">
                              <a:latin typeface="Cambria Math" panose="02040503050406030204" pitchFamily="18" charset="0"/>
                            </a:rPr>
                            <m:t>𝑇𝑃</m:t>
                          </m:r>
                          <m:r>
                            <a:rPr lang="en-SG" b="0" i="1" smtClean="0">
                              <a:latin typeface="Cambria Math" panose="02040503050406030204" pitchFamily="18" charset="0"/>
                            </a:rPr>
                            <m:t>+</m:t>
                          </m:r>
                          <m:r>
                            <a:rPr lang="en-SG" b="0" i="1" smtClean="0">
                              <a:latin typeface="Cambria Math" panose="02040503050406030204" pitchFamily="18" charset="0"/>
                            </a:rPr>
                            <m:t>𝑇𝑁</m:t>
                          </m:r>
                          <m:r>
                            <a:rPr lang="en-SG" b="0" i="1" smtClean="0">
                              <a:latin typeface="Cambria Math" panose="02040503050406030204" pitchFamily="18" charset="0"/>
                            </a:rPr>
                            <m:t>+</m:t>
                          </m:r>
                          <m:r>
                            <a:rPr lang="en-SG" b="0" i="1" smtClean="0">
                              <a:latin typeface="Cambria Math" panose="02040503050406030204" pitchFamily="18" charset="0"/>
                            </a:rPr>
                            <m:t>𝐹𝑃</m:t>
                          </m:r>
                          <m:r>
                            <a:rPr lang="en-SG" b="0" i="1" smtClean="0">
                              <a:latin typeface="Cambria Math" panose="02040503050406030204" pitchFamily="18" charset="0"/>
                            </a:rPr>
                            <m:t>+</m:t>
                          </m:r>
                          <m:r>
                            <a:rPr lang="en-SG" b="0" i="1" smtClean="0">
                              <a:latin typeface="Cambria Math" panose="02040503050406030204" pitchFamily="18" charset="0"/>
                            </a:rPr>
                            <m:t>𝐹𝑁</m:t>
                          </m:r>
                        </m:den>
                      </m:f>
                    </m:oMath>
                  </m:oMathPara>
                </a14:m>
                <a:endParaRPr lang="en-SG" dirty="0"/>
              </a:p>
            </p:txBody>
          </p:sp>
        </mc:Choice>
        <mc:Fallback xmlns="">
          <p:sp>
            <p:nvSpPr>
              <p:cNvPr id="12" name="TextBox 11">
                <a:extLst>
                  <a:ext uri="{FF2B5EF4-FFF2-40B4-BE49-F238E27FC236}">
                    <a16:creationId xmlns:a16="http://schemas.microsoft.com/office/drawing/2014/main" id="{A1D49085-2480-4B33-8F6D-AED20771DA80}"/>
                  </a:ext>
                </a:extLst>
              </p:cNvPr>
              <p:cNvSpPr txBox="1">
                <a:spLocks noRot="1" noChangeAspect="1" noMove="1" noResize="1" noEditPoints="1" noAdjustHandles="1" noChangeArrowheads="1" noChangeShapeType="1" noTextEdit="1"/>
              </p:cNvSpPr>
              <p:nvPr/>
            </p:nvSpPr>
            <p:spPr>
              <a:xfrm>
                <a:off x="5191747" y="1232642"/>
                <a:ext cx="2065697" cy="523157"/>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CBC6B9E-41F5-4A1D-8B02-E72F7EE67F20}"/>
                  </a:ext>
                </a:extLst>
              </p:cNvPr>
              <p:cNvSpPr txBox="1"/>
              <p:nvPr/>
            </p:nvSpPr>
            <p:spPr>
              <a:xfrm>
                <a:off x="7616289" y="2510558"/>
                <a:ext cx="649106" cy="5231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SG" b="0" i="1" smtClean="0">
                              <a:latin typeface="Cambria Math" panose="02040503050406030204" pitchFamily="18" charset="0"/>
                            </a:rPr>
                            <m:t>𝑇𝑃</m:t>
                          </m:r>
                        </m:num>
                        <m:den>
                          <m:r>
                            <a:rPr lang="en-SG" b="0" i="1" smtClean="0">
                              <a:latin typeface="Cambria Math" panose="02040503050406030204" pitchFamily="18" charset="0"/>
                            </a:rPr>
                            <m:t>𝑇𝑃</m:t>
                          </m:r>
                          <m:r>
                            <a:rPr lang="en-SG" b="0" i="1" smtClean="0">
                              <a:latin typeface="Cambria Math" panose="02040503050406030204" pitchFamily="18" charset="0"/>
                            </a:rPr>
                            <m:t>+</m:t>
                          </m:r>
                          <m:r>
                            <a:rPr lang="en-SG" b="0" i="1" smtClean="0">
                              <a:latin typeface="Cambria Math" panose="02040503050406030204" pitchFamily="18" charset="0"/>
                            </a:rPr>
                            <m:t>𝐹𝑁</m:t>
                          </m:r>
                        </m:den>
                      </m:f>
                    </m:oMath>
                  </m:oMathPara>
                </a14:m>
                <a:endParaRPr lang="en-SG" dirty="0"/>
              </a:p>
            </p:txBody>
          </p:sp>
        </mc:Choice>
        <mc:Fallback xmlns="">
          <p:sp>
            <p:nvSpPr>
              <p:cNvPr id="13" name="TextBox 12">
                <a:extLst>
                  <a:ext uri="{FF2B5EF4-FFF2-40B4-BE49-F238E27FC236}">
                    <a16:creationId xmlns:a16="http://schemas.microsoft.com/office/drawing/2014/main" id="{9CBC6B9E-41F5-4A1D-8B02-E72F7EE67F20}"/>
                  </a:ext>
                </a:extLst>
              </p:cNvPr>
              <p:cNvSpPr txBox="1">
                <a:spLocks noRot="1" noChangeAspect="1" noMove="1" noResize="1" noEditPoints="1" noAdjustHandles="1" noChangeArrowheads="1" noChangeShapeType="1" noTextEdit="1"/>
              </p:cNvSpPr>
              <p:nvPr/>
            </p:nvSpPr>
            <p:spPr>
              <a:xfrm>
                <a:off x="7616289" y="2510558"/>
                <a:ext cx="649106" cy="523157"/>
              </a:xfrm>
              <a:prstGeom prst="rect">
                <a:avLst/>
              </a:prstGeom>
              <a:blipFill>
                <a:blip r:embed="rId3"/>
                <a:stretch>
                  <a:fillRect r="-3364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32D4ED6-A4C8-4626-8C31-370276B15176}"/>
                  </a:ext>
                </a:extLst>
              </p:cNvPr>
              <p:cNvSpPr txBox="1"/>
              <p:nvPr/>
            </p:nvSpPr>
            <p:spPr>
              <a:xfrm>
                <a:off x="5757715" y="3348921"/>
                <a:ext cx="928456" cy="5231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SG" b="0" i="1" smtClean="0">
                              <a:latin typeface="Cambria Math" panose="02040503050406030204" pitchFamily="18" charset="0"/>
                            </a:rPr>
                            <m:t>𝑇𝑃</m:t>
                          </m:r>
                        </m:num>
                        <m:den>
                          <m:r>
                            <a:rPr lang="en-SG" b="0" i="1" smtClean="0">
                              <a:latin typeface="Cambria Math" panose="02040503050406030204" pitchFamily="18" charset="0"/>
                            </a:rPr>
                            <m:t>𝑇𝑃</m:t>
                          </m:r>
                          <m:r>
                            <a:rPr lang="en-SG" b="0" i="1" smtClean="0">
                              <a:latin typeface="Cambria Math" panose="02040503050406030204" pitchFamily="18" charset="0"/>
                            </a:rPr>
                            <m:t>+</m:t>
                          </m:r>
                          <m:r>
                            <a:rPr lang="en-SG" b="0" i="1" smtClean="0">
                              <a:latin typeface="Cambria Math" panose="02040503050406030204" pitchFamily="18" charset="0"/>
                            </a:rPr>
                            <m:t>𝐹𝑃</m:t>
                          </m:r>
                        </m:den>
                      </m:f>
                    </m:oMath>
                  </m:oMathPara>
                </a14:m>
                <a:endParaRPr lang="en-SG" dirty="0"/>
              </a:p>
            </p:txBody>
          </p:sp>
        </mc:Choice>
        <mc:Fallback xmlns="">
          <p:sp>
            <p:nvSpPr>
              <p:cNvPr id="14" name="TextBox 13">
                <a:extLst>
                  <a:ext uri="{FF2B5EF4-FFF2-40B4-BE49-F238E27FC236}">
                    <a16:creationId xmlns:a16="http://schemas.microsoft.com/office/drawing/2014/main" id="{C32D4ED6-A4C8-4626-8C31-370276B15176}"/>
                  </a:ext>
                </a:extLst>
              </p:cNvPr>
              <p:cNvSpPr txBox="1">
                <a:spLocks noRot="1" noChangeAspect="1" noMove="1" noResize="1" noEditPoints="1" noAdjustHandles="1" noChangeArrowheads="1" noChangeShapeType="1" noTextEdit="1"/>
              </p:cNvSpPr>
              <p:nvPr/>
            </p:nvSpPr>
            <p:spPr>
              <a:xfrm>
                <a:off x="5757715" y="3348921"/>
                <a:ext cx="928456" cy="523157"/>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98E4473-8FEB-4031-AA30-0B8187F2B56E}"/>
                  </a:ext>
                </a:extLst>
              </p:cNvPr>
              <p:cNvSpPr txBox="1"/>
              <p:nvPr/>
            </p:nvSpPr>
            <p:spPr>
              <a:xfrm>
                <a:off x="5757715" y="4127916"/>
                <a:ext cx="1664819" cy="5231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SG" b="0" i="1" smtClean="0">
                              <a:latin typeface="Cambria Math" panose="02040503050406030204" pitchFamily="18" charset="0"/>
                            </a:rPr>
                            <m:t>2</m:t>
                          </m:r>
                          <m:r>
                            <a:rPr lang="en-SG" b="0" i="1" smtClean="0">
                              <a:latin typeface="Cambria Math" panose="02040503050406030204" pitchFamily="18" charset="0"/>
                            </a:rPr>
                            <m:t>𝑇𝑃</m:t>
                          </m:r>
                        </m:num>
                        <m:den>
                          <m:r>
                            <a:rPr lang="en-SG" b="0" i="1" smtClean="0">
                              <a:latin typeface="Cambria Math" panose="02040503050406030204" pitchFamily="18" charset="0"/>
                            </a:rPr>
                            <m:t>2</m:t>
                          </m:r>
                          <m:r>
                            <a:rPr lang="en-SG" b="0" i="1" smtClean="0">
                              <a:latin typeface="Cambria Math" panose="02040503050406030204" pitchFamily="18" charset="0"/>
                            </a:rPr>
                            <m:t>𝑇𝑃</m:t>
                          </m:r>
                          <m:r>
                            <a:rPr lang="en-SG" b="0" i="1" smtClean="0">
                              <a:latin typeface="Cambria Math" panose="02040503050406030204" pitchFamily="18" charset="0"/>
                            </a:rPr>
                            <m:t>+</m:t>
                          </m:r>
                          <m:r>
                            <a:rPr lang="en-SG" b="0" i="1" smtClean="0">
                              <a:latin typeface="Cambria Math" panose="02040503050406030204" pitchFamily="18" charset="0"/>
                            </a:rPr>
                            <m:t>𝐹𝑃</m:t>
                          </m:r>
                          <m:r>
                            <a:rPr lang="en-SG" b="0" i="1" smtClean="0">
                              <a:latin typeface="Cambria Math" panose="02040503050406030204" pitchFamily="18" charset="0"/>
                            </a:rPr>
                            <m:t>+</m:t>
                          </m:r>
                          <m:r>
                            <a:rPr lang="en-SG" b="0" i="1" smtClean="0">
                              <a:latin typeface="Cambria Math" panose="02040503050406030204" pitchFamily="18" charset="0"/>
                            </a:rPr>
                            <m:t>𝐹𝑁</m:t>
                          </m:r>
                        </m:den>
                      </m:f>
                    </m:oMath>
                  </m:oMathPara>
                </a14:m>
                <a:endParaRPr lang="en-SG" dirty="0"/>
              </a:p>
            </p:txBody>
          </p:sp>
        </mc:Choice>
        <mc:Fallback xmlns="">
          <p:sp>
            <p:nvSpPr>
              <p:cNvPr id="15" name="TextBox 14">
                <a:extLst>
                  <a:ext uri="{FF2B5EF4-FFF2-40B4-BE49-F238E27FC236}">
                    <a16:creationId xmlns:a16="http://schemas.microsoft.com/office/drawing/2014/main" id="{A98E4473-8FEB-4031-AA30-0B8187F2B56E}"/>
                  </a:ext>
                </a:extLst>
              </p:cNvPr>
              <p:cNvSpPr txBox="1">
                <a:spLocks noRot="1" noChangeAspect="1" noMove="1" noResize="1" noEditPoints="1" noAdjustHandles="1" noChangeArrowheads="1" noChangeShapeType="1" noTextEdit="1"/>
              </p:cNvSpPr>
              <p:nvPr/>
            </p:nvSpPr>
            <p:spPr>
              <a:xfrm>
                <a:off x="5757715" y="4127916"/>
                <a:ext cx="1664819" cy="523157"/>
              </a:xfrm>
              <a:prstGeom prst="rect">
                <a:avLst/>
              </a:prstGeom>
              <a:blipFill>
                <a:blip r:embed="rId5"/>
                <a:stretch>
                  <a:fillRect/>
                </a:stretch>
              </a:blipFill>
            </p:spPr>
            <p:txBody>
              <a:bodyPr/>
              <a:lstStyle/>
              <a:p>
                <a:r>
                  <a:rPr lang="en-SG">
                    <a:noFill/>
                  </a:rPr>
                  <a:t> </a:t>
                </a:r>
              </a:p>
            </p:txBody>
          </p:sp>
        </mc:Fallback>
      </mc:AlternateContent>
      <p:pic>
        <p:nvPicPr>
          <p:cNvPr id="2050" name="Picture 2">
            <a:extLst>
              <a:ext uri="{FF2B5EF4-FFF2-40B4-BE49-F238E27FC236}">
                <a16:creationId xmlns:a16="http://schemas.microsoft.com/office/drawing/2014/main" id="{76FB6517-C491-458C-A300-5C1860939A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31818" y="4314548"/>
            <a:ext cx="2646192" cy="241895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A3691BB3-8A88-4BBF-9177-D9FB97AB5D9B}"/>
                  </a:ext>
                </a:extLst>
              </p:cNvPr>
              <p:cNvSpPr txBox="1"/>
              <p:nvPr/>
            </p:nvSpPr>
            <p:spPr>
              <a:xfrm>
                <a:off x="9114418" y="617057"/>
                <a:ext cx="2714058" cy="1754326"/>
              </a:xfrm>
              <a:prstGeom prst="rect">
                <a:avLst/>
              </a:prstGeom>
              <a:noFill/>
            </p:spPr>
            <p:txBody>
              <a:bodyPr wrap="square">
                <a:spAutoFit/>
              </a:bodyPr>
              <a:lstStyle/>
              <a:p>
                <a:endParaRPr lang="en-SG"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SG" b="0" i="1" smtClean="0">
                          <a:latin typeface="Cambria Math" panose="02040503050406030204" pitchFamily="18" charset="0"/>
                        </a:rPr>
                        <m:t>𝑇𝑃</m:t>
                      </m:r>
                      <m:r>
                        <a:rPr lang="en-SG" b="0" i="1" smtClean="0">
                          <a:latin typeface="Cambria Math" panose="02040503050406030204" pitchFamily="18" charset="0"/>
                        </a:rPr>
                        <m:t>=</m:t>
                      </m:r>
                      <m:r>
                        <a:rPr lang="en-SG" b="0" i="1" smtClean="0">
                          <a:latin typeface="Cambria Math" panose="02040503050406030204" pitchFamily="18" charset="0"/>
                        </a:rPr>
                        <m:t>𝑇𝑟𝑢𝑒</m:t>
                      </m:r>
                      <m:r>
                        <a:rPr lang="en-SG" b="0" i="1" smtClean="0">
                          <a:latin typeface="Cambria Math" panose="02040503050406030204" pitchFamily="18" charset="0"/>
                        </a:rPr>
                        <m:t> </m:t>
                      </m:r>
                      <m:r>
                        <a:rPr lang="en-SG" b="0" i="1" smtClean="0">
                          <a:latin typeface="Cambria Math" panose="02040503050406030204" pitchFamily="18" charset="0"/>
                        </a:rPr>
                        <m:t>𝑃𝑜𝑠𝑖𝑡𝑖𝑣𝑒</m:t>
                      </m:r>
                    </m:oMath>
                  </m:oMathPara>
                </a14:m>
                <a:endParaRPr lang="en-SG" b="0" dirty="0"/>
              </a:p>
              <a:p>
                <a:pPr/>
                <a14:m>
                  <m:oMathPara xmlns:m="http://schemas.openxmlformats.org/officeDocument/2006/math">
                    <m:oMathParaPr>
                      <m:jc m:val="centerGroup"/>
                    </m:oMathParaPr>
                    <m:oMath xmlns:m="http://schemas.openxmlformats.org/officeDocument/2006/math">
                      <m:r>
                        <a:rPr lang="en-SG" b="0" i="1" smtClean="0">
                          <a:latin typeface="Cambria Math" panose="02040503050406030204" pitchFamily="18" charset="0"/>
                        </a:rPr>
                        <m:t>𝑇𝑁</m:t>
                      </m:r>
                      <m:r>
                        <a:rPr lang="en-SG" b="0" i="1" smtClean="0">
                          <a:latin typeface="Cambria Math" panose="02040503050406030204" pitchFamily="18" charset="0"/>
                        </a:rPr>
                        <m:t>=</m:t>
                      </m:r>
                      <m:r>
                        <a:rPr lang="en-SG" b="0" i="1" smtClean="0">
                          <a:latin typeface="Cambria Math" panose="02040503050406030204" pitchFamily="18" charset="0"/>
                        </a:rPr>
                        <m:t>𝑇𝑟𝑢𝑒</m:t>
                      </m:r>
                      <m:r>
                        <a:rPr lang="en-SG" b="0" i="1" smtClean="0">
                          <a:latin typeface="Cambria Math" panose="02040503050406030204" pitchFamily="18" charset="0"/>
                        </a:rPr>
                        <m:t> </m:t>
                      </m:r>
                      <m:r>
                        <a:rPr lang="en-SG" b="0" i="1" smtClean="0">
                          <a:latin typeface="Cambria Math" panose="02040503050406030204" pitchFamily="18" charset="0"/>
                        </a:rPr>
                        <m:t>𝑁𝑒𝑔𝑎𝑡𝑖𝑣𝑒</m:t>
                      </m:r>
                    </m:oMath>
                  </m:oMathPara>
                </a14:m>
                <a:endParaRPr lang="en-SG" b="0" dirty="0"/>
              </a:p>
              <a:p>
                <a:endParaRPr lang="en-SG" dirty="0"/>
              </a:p>
              <a:p>
                <a:pPr/>
                <a14:m>
                  <m:oMathPara xmlns:m="http://schemas.openxmlformats.org/officeDocument/2006/math">
                    <m:oMathParaPr>
                      <m:jc m:val="centerGroup"/>
                    </m:oMathParaPr>
                    <m:oMath xmlns:m="http://schemas.openxmlformats.org/officeDocument/2006/math">
                      <m:r>
                        <m:rPr>
                          <m:sty m:val="p"/>
                        </m:rPr>
                        <a:rPr lang="en-SG" b="0" i="0" smtClean="0">
                          <a:latin typeface="Cambria Math" panose="02040503050406030204" pitchFamily="18" charset="0"/>
                        </a:rPr>
                        <m:t>F</m:t>
                      </m:r>
                      <m:r>
                        <a:rPr lang="en-SG" b="0" i="1" smtClean="0">
                          <a:latin typeface="Cambria Math" panose="02040503050406030204" pitchFamily="18" charset="0"/>
                        </a:rPr>
                        <m:t>𝑃</m:t>
                      </m:r>
                      <m:r>
                        <a:rPr lang="en-SG" b="0" i="1" smtClean="0">
                          <a:latin typeface="Cambria Math" panose="02040503050406030204" pitchFamily="18" charset="0"/>
                        </a:rPr>
                        <m:t>=</m:t>
                      </m:r>
                      <m:r>
                        <a:rPr lang="en-SG" b="0" i="1" smtClean="0">
                          <a:latin typeface="Cambria Math" panose="02040503050406030204" pitchFamily="18" charset="0"/>
                        </a:rPr>
                        <m:t>𝐹𝑎𝑙𝑠𝑒</m:t>
                      </m:r>
                      <m:r>
                        <a:rPr lang="en-SG" b="0" i="1" smtClean="0">
                          <a:latin typeface="Cambria Math" panose="02040503050406030204" pitchFamily="18" charset="0"/>
                        </a:rPr>
                        <m:t> </m:t>
                      </m:r>
                      <m:r>
                        <a:rPr lang="en-SG" b="0" i="1" smtClean="0">
                          <a:latin typeface="Cambria Math" panose="02040503050406030204" pitchFamily="18" charset="0"/>
                        </a:rPr>
                        <m:t>𝑃𝑜𝑠𝑖𝑡𝑖𝑣𝑒</m:t>
                      </m:r>
                    </m:oMath>
                  </m:oMathPara>
                </a14:m>
                <a:endParaRPr lang="en-SG" b="0" dirty="0"/>
              </a:p>
              <a:p>
                <a:pPr/>
                <a14:m>
                  <m:oMathPara xmlns:m="http://schemas.openxmlformats.org/officeDocument/2006/math">
                    <m:oMathParaPr>
                      <m:jc m:val="centerGroup"/>
                    </m:oMathParaPr>
                    <m:oMath xmlns:m="http://schemas.openxmlformats.org/officeDocument/2006/math">
                      <m:r>
                        <a:rPr lang="en-SG" b="0" i="1" smtClean="0">
                          <a:latin typeface="Cambria Math" panose="02040503050406030204" pitchFamily="18" charset="0"/>
                        </a:rPr>
                        <m:t>𝐹𝑁</m:t>
                      </m:r>
                      <m:r>
                        <a:rPr lang="en-SG" b="0" i="1" smtClean="0">
                          <a:latin typeface="Cambria Math" panose="02040503050406030204" pitchFamily="18" charset="0"/>
                        </a:rPr>
                        <m:t>=</m:t>
                      </m:r>
                      <m:r>
                        <a:rPr lang="en-SG" b="0" i="1" smtClean="0">
                          <a:latin typeface="Cambria Math" panose="02040503050406030204" pitchFamily="18" charset="0"/>
                        </a:rPr>
                        <m:t>𝐹𝑎𝑙𝑠𝑒</m:t>
                      </m:r>
                      <m:r>
                        <a:rPr lang="en-SG" b="0" i="1" smtClean="0">
                          <a:latin typeface="Cambria Math" panose="02040503050406030204" pitchFamily="18" charset="0"/>
                        </a:rPr>
                        <m:t> </m:t>
                      </m:r>
                      <m:r>
                        <a:rPr lang="en-SG" b="0" i="1" smtClean="0">
                          <a:latin typeface="Cambria Math" panose="02040503050406030204" pitchFamily="18" charset="0"/>
                        </a:rPr>
                        <m:t>𝑁𝑒𝑔𝑎𝑡𝑖𝑣𝑒</m:t>
                      </m:r>
                    </m:oMath>
                  </m:oMathPara>
                </a14:m>
                <a:endParaRPr lang="en-SG" b="0" dirty="0"/>
              </a:p>
            </p:txBody>
          </p:sp>
        </mc:Choice>
        <mc:Fallback>
          <p:sp>
            <p:nvSpPr>
              <p:cNvPr id="19" name="TextBox 18">
                <a:extLst>
                  <a:ext uri="{FF2B5EF4-FFF2-40B4-BE49-F238E27FC236}">
                    <a16:creationId xmlns:a16="http://schemas.microsoft.com/office/drawing/2014/main" id="{A3691BB3-8A88-4BBF-9177-D9FB97AB5D9B}"/>
                  </a:ext>
                </a:extLst>
              </p:cNvPr>
              <p:cNvSpPr txBox="1">
                <a:spLocks noRot="1" noChangeAspect="1" noMove="1" noResize="1" noEditPoints="1" noAdjustHandles="1" noChangeArrowheads="1" noChangeShapeType="1" noTextEdit="1"/>
              </p:cNvSpPr>
              <p:nvPr/>
            </p:nvSpPr>
            <p:spPr>
              <a:xfrm>
                <a:off x="9114418" y="617057"/>
                <a:ext cx="2714058" cy="1754326"/>
              </a:xfrm>
              <a:prstGeom prst="rect">
                <a:avLst/>
              </a:prstGeom>
              <a:blipFill>
                <a:blip r:embed="rId7"/>
                <a:stretch>
                  <a:fillRect b="-2083"/>
                </a:stretch>
              </a:blipFill>
            </p:spPr>
            <p:txBody>
              <a:bodyPr/>
              <a:lstStyle/>
              <a:p>
                <a:r>
                  <a:rPr lang="en-SG">
                    <a:noFill/>
                  </a:rPr>
                  <a:t> </a:t>
                </a:r>
              </a:p>
            </p:txBody>
          </p:sp>
        </mc:Fallback>
      </mc:AlternateContent>
      <p:pic>
        <p:nvPicPr>
          <p:cNvPr id="1026" name="Picture 2" descr="Demystifying the Confusion Matrix Using a Business Example | by Mohd Zuhaib  | Towards Data Science">
            <a:extLst>
              <a:ext uri="{FF2B5EF4-FFF2-40B4-BE49-F238E27FC236}">
                <a16:creationId xmlns:a16="http://schemas.microsoft.com/office/drawing/2014/main" id="{9A420714-3399-4DDD-8725-E950684C48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58984" y="2495022"/>
            <a:ext cx="3066451" cy="1588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450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673BCB-E6F7-44FB-A0F0-9BCCA3D742C5}"/>
              </a:ext>
            </a:extLst>
          </p:cNvPr>
          <p:cNvSpPr>
            <a:spLocks noGrp="1"/>
          </p:cNvSpPr>
          <p:nvPr>
            <p:ph idx="1"/>
          </p:nvPr>
        </p:nvSpPr>
        <p:spPr>
          <a:xfrm>
            <a:off x="132348" y="994611"/>
            <a:ext cx="3380873" cy="5738893"/>
          </a:xfrm>
        </p:spPr>
        <p:txBody>
          <a:bodyPr>
            <a:normAutofit lnSpcReduction="10000"/>
          </a:bodyPr>
          <a:lstStyle/>
          <a:p>
            <a:pPr marL="0" indent="0">
              <a:buNone/>
            </a:pPr>
            <a:r>
              <a:rPr lang="en-SG" sz="2000" b="1" dirty="0"/>
              <a:t>Classifier Models Compared</a:t>
            </a:r>
            <a:r>
              <a:rPr lang="en-SG" sz="2000" dirty="0"/>
              <a:t>:</a:t>
            </a:r>
          </a:p>
          <a:p>
            <a:r>
              <a:rPr lang="en-SG" sz="2000" dirty="0"/>
              <a:t>Logistic Regression</a:t>
            </a:r>
          </a:p>
          <a:p>
            <a:r>
              <a:rPr lang="en-SG" sz="2000" dirty="0"/>
              <a:t>Gaussian Naive Bayes</a:t>
            </a:r>
          </a:p>
          <a:p>
            <a:r>
              <a:rPr lang="en-SG" sz="2000" dirty="0"/>
              <a:t>K-Nearest Neighbours</a:t>
            </a:r>
          </a:p>
          <a:p>
            <a:r>
              <a:rPr lang="en-SG" sz="2000" dirty="0"/>
              <a:t>Decision Tree</a:t>
            </a:r>
          </a:p>
          <a:p>
            <a:r>
              <a:rPr lang="en-SG" sz="2000" dirty="0"/>
              <a:t>Random Forest</a:t>
            </a:r>
          </a:p>
          <a:p>
            <a:r>
              <a:rPr lang="en-SG" sz="2000" dirty="0"/>
              <a:t>Gradient Boosting</a:t>
            </a:r>
          </a:p>
          <a:p>
            <a:r>
              <a:rPr lang="en-SG" sz="2000" dirty="0"/>
              <a:t>XGBoost (</a:t>
            </a:r>
            <a:r>
              <a:rPr lang="en-SG" sz="2000" dirty="0" err="1"/>
              <a:t>eval_metric</a:t>
            </a:r>
            <a:r>
              <a:rPr lang="en-SG" sz="2000" dirty="0"/>
              <a:t>="</a:t>
            </a:r>
            <a:r>
              <a:rPr lang="en-SG" sz="2000" dirty="0" err="1"/>
              <a:t>auc</a:t>
            </a:r>
            <a:r>
              <a:rPr lang="en-SG" sz="2000" dirty="0"/>
              <a:t>“)</a:t>
            </a:r>
          </a:p>
          <a:p>
            <a:r>
              <a:rPr lang="en-SG" sz="2000" dirty="0"/>
              <a:t>Light Gradient Boosting Machine</a:t>
            </a:r>
          </a:p>
          <a:p>
            <a:r>
              <a:rPr lang="en-SG" sz="2000" dirty="0"/>
              <a:t>Support Vector Machine</a:t>
            </a:r>
          </a:p>
          <a:p>
            <a:endParaRPr lang="en-SG" sz="2000" dirty="0"/>
          </a:p>
          <a:p>
            <a:pPr marL="0" indent="0">
              <a:buNone/>
            </a:pPr>
            <a:r>
              <a:rPr lang="en-SG" sz="2000" dirty="0"/>
              <a:t>Default setting from </a:t>
            </a:r>
            <a:r>
              <a:rPr lang="en-SG" sz="2000" dirty="0" err="1"/>
              <a:t>SciKitLearn</a:t>
            </a:r>
            <a:r>
              <a:rPr lang="en-SG" sz="2000" dirty="0"/>
              <a:t> is used for all models except XGBoost</a:t>
            </a:r>
          </a:p>
          <a:p>
            <a:endParaRPr lang="en-SG" sz="2000" dirty="0"/>
          </a:p>
          <a:p>
            <a:pPr marL="0" indent="0">
              <a:buNone/>
            </a:pPr>
            <a:endParaRPr lang="en-SG" dirty="0"/>
          </a:p>
        </p:txBody>
      </p:sp>
      <p:sp>
        <p:nvSpPr>
          <p:cNvPr id="6" name="Content Placeholder 2">
            <a:extLst>
              <a:ext uri="{FF2B5EF4-FFF2-40B4-BE49-F238E27FC236}">
                <a16:creationId xmlns:a16="http://schemas.microsoft.com/office/drawing/2014/main" id="{CEA7EEB0-1C64-46DC-81C4-507ABDE53064}"/>
              </a:ext>
            </a:extLst>
          </p:cNvPr>
          <p:cNvSpPr txBox="1">
            <a:spLocks/>
          </p:cNvSpPr>
          <p:nvPr/>
        </p:nvSpPr>
        <p:spPr>
          <a:xfrm>
            <a:off x="3657601" y="994612"/>
            <a:ext cx="7696200" cy="10748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t>Cross Validation</a:t>
            </a:r>
          </a:p>
          <a:p>
            <a:pPr marL="0" indent="0">
              <a:buNone/>
            </a:pPr>
            <a:r>
              <a:rPr lang="en-SG" sz="2000" dirty="0"/>
              <a:t>All models and algorithms are evaluated using Repeated Stratified K-Fold Cross Validation with 5 splits and 10 repeats.</a:t>
            </a:r>
          </a:p>
          <a:p>
            <a:endParaRPr lang="en-SG" sz="2000" dirty="0"/>
          </a:p>
          <a:p>
            <a:pPr marL="0" indent="0">
              <a:buFont typeface="Arial" panose="020B0604020202020204" pitchFamily="34" charset="0"/>
              <a:buNone/>
            </a:pPr>
            <a:endParaRPr lang="en-SG" dirty="0"/>
          </a:p>
        </p:txBody>
      </p:sp>
      <p:sp>
        <p:nvSpPr>
          <p:cNvPr id="7" name="Content Placeholder 2">
            <a:extLst>
              <a:ext uri="{FF2B5EF4-FFF2-40B4-BE49-F238E27FC236}">
                <a16:creationId xmlns:a16="http://schemas.microsoft.com/office/drawing/2014/main" id="{A7490C2C-6735-46B9-A69C-F37158119182}"/>
              </a:ext>
            </a:extLst>
          </p:cNvPr>
          <p:cNvSpPr txBox="1">
            <a:spLocks/>
          </p:cNvSpPr>
          <p:nvPr/>
        </p:nvSpPr>
        <p:spPr>
          <a:xfrm>
            <a:off x="3657599" y="2229853"/>
            <a:ext cx="8402051" cy="10748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t>Reproducibility</a:t>
            </a:r>
          </a:p>
          <a:p>
            <a:pPr marL="0" indent="0">
              <a:buNone/>
            </a:pPr>
            <a:r>
              <a:rPr lang="en-SG" sz="2000" dirty="0"/>
              <a:t>All Cross Validation splits and Tree-based models uses </a:t>
            </a:r>
            <a:r>
              <a:rPr lang="en-SG" sz="2000" dirty="0" err="1"/>
              <a:t>random_state</a:t>
            </a:r>
            <a:r>
              <a:rPr lang="en-SG" sz="2000" dirty="0"/>
              <a:t> = 1 for reproducibility</a:t>
            </a:r>
          </a:p>
          <a:p>
            <a:endParaRPr lang="en-SG" sz="2000" dirty="0"/>
          </a:p>
          <a:p>
            <a:pPr marL="0" indent="0">
              <a:buFont typeface="Arial" panose="020B0604020202020204" pitchFamily="34" charset="0"/>
              <a:buNone/>
            </a:pPr>
            <a:endParaRPr lang="en-SG" dirty="0"/>
          </a:p>
        </p:txBody>
      </p:sp>
      <p:sp>
        <p:nvSpPr>
          <p:cNvPr id="8" name="Content Placeholder 2">
            <a:extLst>
              <a:ext uri="{FF2B5EF4-FFF2-40B4-BE49-F238E27FC236}">
                <a16:creationId xmlns:a16="http://schemas.microsoft.com/office/drawing/2014/main" id="{374E1851-2750-4025-8F9A-A4290E29119B}"/>
              </a:ext>
            </a:extLst>
          </p:cNvPr>
          <p:cNvSpPr txBox="1">
            <a:spLocks/>
          </p:cNvSpPr>
          <p:nvPr/>
        </p:nvSpPr>
        <p:spPr>
          <a:xfrm>
            <a:off x="3657599" y="3465094"/>
            <a:ext cx="8402051" cy="32684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t>Model Evaluation</a:t>
            </a:r>
          </a:p>
          <a:p>
            <a:pPr marL="0" indent="0">
              <a:buNone/>
            </a:pPr>
            <a:r>
              <a:rPr lang="en-SG" sz="2000" dirty="0"/>
              <a:t>We use </a:t>
            </a:r>
            <a:r>
              <a:rPr lang="en-SG" sz="2000" b="1" dirty="0"/>
              <a:t>Mean Cross-Validation Accuracy Score</a:t>
            </a:r>
            <a:r>
              <a:rPr lang="en-SG" sz="2000" dirty="0"/>
              <a:t> as the primary metric for evaluating and selecting models</a:t>
            </a:r>
          </a:p>
          <a:p>
            <a:pPr marL="0" indent="0">
              <a:buNone/>
            </a:pPr>
            <a:r>
              <a:rPr lang="en-SG" sz="2000" dirty="0"/>
              <a:t>This is because </a:t>
            </a:r>
          </a:p>
          <a:p>
            <a:pPr marL="457200" indent="-457200">
              <a:buFont typeface="+mj-lt"/>
              <a:buAutoNum type="arabicPeriod"/>
            </a:pPr>
            <a:r>
              <a:rPr lang="en-SG" sz="2000" dirty="0"/>
              <a:t>It is the most explainable and straightforward to interpret </a:t>
            </a:r>
          </a:p>
          <a:p>
            <a:pPr marL="457200" indent="-457200">
              <a:buFont typeface="+mj-lt"/>
              <a:buAutoNum type="arabicPeriod"/>
            </a:pPr>
            <a:r>
              <a:rPr lang="en-SG" sz="2000" dirty="0"/>
              <a:t>We have a fairly even split of target classes (42 Healthy Cardiac Category : 44 Unhealthy Cardiac Category)</a:t>
            </a:r>
          </a:p>
          <a:p>
            <a:pPr marL="457200" indent="-457200">
              <a:buFont typeface="+mj-lt"/>
              <a:buAutoNum type="arabicPeriod"/>
            </a:pPr>
            <a:r>
              <a:rPr lang="en-SG" sz="2000" dirty="0"/>
              <a:t>Both classes are assumed to be equally important to identify</a:t>
            </a:r>
          </a:p>
          <a:p>
            <a:endParaRPr lang="en-SG" sz="2000" dirty="0"/>
          </a:p>
          <a:p>
            <a:pPr marL="0" indent="0">
              <a:buFont typeface="Arial" panose="020B0604020202020204" pitchFamily="34" charset="0"/>
              <a:buNone/>
            </a:pPr>
            <a:endParaRPr lang="en-SG" dirty="0"/>
          </a:p>
        </p:txBody>
      </p:sp>
      <p:sp>
        <p:nvSpPr>
          <p:cNvPr id="11" name="Title 1">
            <a:extLst>
              <a:ext uri="{FF2B5EF4-FFF2-40B4-BE49-F238E27FC236}">
                <a16:creationId xmlns:a16="http://schemas.microsoft.com/office/drawing/2014/main" id="{B1A30F26-DADB-44BE-87E2-4198161F9223}"/>
              </a:ext>
            </a:extLst>
          </p:cNvPr>
          <p:cNvSpPr txBox="1">
            <a:spLocks/>
          </p:cNvSpPr>
          <p:nvPr/>
        </p:nvSpPr>
        <p:spPr>
          <a:xfrm>
            <a:off x="132348" y="124495"/>
            <a:ext cx="11221452" cy="7096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b="1"/>
              <a:t>Machine Learning Considerations</a:t>
            </a:r>
            <a:endParaRPr lang="en-SG" b="1" dirty="0"/>
          </a:p>
        </p:txBody>
      </p:sp>
    </p:spTree>
    <p:extLst>
      <p:ext uri="{BB962C8B-B14F-4D97-AF65-F5344CB8AC3E}">
        <p14:creationId xmlns:p14="http://schemas.microsoft.com/office/powerpoint/2010/main" val="369663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673BCB-E6F7-44FB-A0F0-9BCCA3D742C5}"/>
              </a:ext>
            </a:extLst>
          </p:cNvPr>
          <p:cNvSpPr>
            <a:spLocks noGrp="1"/>
          </p:cNvSpPr>
          <p:nvPr>
            <p:ph idx="1"/>
          </p:nvPr>
        </p:nvSpPr>
        <p:spPr>
          <a:xfrm>
            <a:off x="202532" y="721454"/>
            <a:ext cx="11857120" cy="1400852"/>
          </a:xfrm>
        </p:spPr>
        <p:txBody>
          <a:bodyPr>
            <a:normAutofit lnSpcReduction="10000"/>
          </a:bodyPr>
          <a:lstStyle/>
          <a:p>
            <a:pPr marL="0" indent="0">
              <a:buNone/>
            </a:pPr>
            <a:r>
              <a:rPr lang="en-SG" sz="1600" b="1" dirty="0"/>
              <a:t>Goal: </a:t>
            </a:r>
            <a:r>
              <a:rPr lang="en-SG" sz="1600" dirty="0"/>
              <a:t>To identify the sets of features (excluding echo, which </a:t>
            </a:r>
            <a:r>
              <a:rPr lang="en-SG" sz="1600" dirty="0" err="1"/>
              <a:t>cardiac_category</a:t>
            </a:r>
            <a:r>
              <a:rPr lang="en-SG" sz="1600" dirty="0"/>
              <a:t> is based on) with the most predictive power in the context of machine learning</a:t>
            </a:r>
            <a:endParaRPr lang="en-SG" sz="1600" b="1" dirty="0"/>
          </a:p>
          <a:p>
            <a:pPr marL="0" indent="0">
              <a:buNone/>
            </a:pPr>
            <a:r>
              <a:rPr lang="en-SG" sz="1600" b="1" dirty="0"/>
              <a:t>Evaluation Method</a:t>
            </a:r>
          </a:p>
          <a:p>
            <a:pPr marL="0" indent="0">
              <a:buNone/>
            </a:pPr>
            <a:r>
              <a:rPr lang="en-SG" sz="1600" dirty="0"/>
              <a:t>The best Mean Cross-Validation Accuracy Score among all classifier models used on each feature set is used as the metric for determining the predictive power of each feature set</a:t>
            </a:r>
          </a:p>
          <a:p>
            <a:pPr marL="0" indent="0">
              <a:buNone/>
            </a:pPr>
            <a:endParaRPr lang="en-SG" sz="2000" dirty="0"/>
          </a:p>
          <a:p>
            <a:pPr marL="0" indent="0">
              <a:buNone/>
            </a:pPr>
            <a:endParaRPr lang="en-SG" dirty="0"/>
          </a:p>
        </p:txBody>
      </p:sp>
      <p:sp>
        <p:nvSpPr>
          <p:cNvPr id="11" name="Title 1">
            <a:extLst>
              <a:ext uri="{FF2B5EF4-FFF2-40B4-BE49-F238E27FC236}">
                <a16:creationId xmlns:a16="http://schemas.microsoft.com/office/drawing/2014/main" id="{B1A30F26-DADB-44BE-87E2-4198161F9223}"/>
              </a:ext>
            </a:extLst>
          </p:cNvPr>
          <p:cNvSpPr txBox="1">
            <a:spLocks/>
          </p:cNvSpPr>
          <p:nvPr/>
        </p:nvSpPr>
        <p:spPr>
          <a:xfrm>
            <a:off x="132348" y="124495"/>
            <a:ext cx="11221452" cy="70969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b="1" dirty="0"/>
              <a:t>Machine Learning: Comparing predictive power of each feature set</a:t>
            </a:r>
          </a:p>
        </p:txBody>
      </p:sp>
      <p:sp>
        <p:nvSpPr>
          <p:cNvPr id="2" name="TextBox 1">
            <a:extLst>
              <a:ext uri="{FF2B5EF4-FFF2-40B4-BE49-F238E27FC236}">
                <a16:creationId xmlns:a16="http://schemas.microsoft.com/office/drawing/2014/main" id="{7DE7A5E1-B0DE-4C16-A9B3-4BCFECB91BDA}"/>
              </a:ext>
            </a:extLst>
          </p:cNvPr>
          <p:cNvSpPr txBox="1"/>
          <p:nvPr/>
        </p:nvSpPr>
        <p:spPr>
          <a:xfrm>
            <a:off x="202532" y="2122305"/>
            <a:ext cx="3228565" cy="4862870"/>
          </a:xfrm>
          <a:prstGeom prst="rect">
            <a:avLst/>
          </a:prstGeom>
          <a:noFill/>
        </p:spPr>
        <p:txBody>
          <a:bodyPr wrap="square" numCol="1" rtlCol="0">
            <a:spAutoFit/>
          </a:bodyPr>
          <a:lstStyle/>
          <a:p>
            <a:pPr marL="0" indent="0">
              <a:buNone/>
            </a:pPr>
            <a:r>
              <a:rPr lang="en-SG" sz="1600" b="1" dirty="0"/>
              <a:t>Results:</a:t>
            </a:r>
            <a:endParaRPr lang="en-SG" sz="1600" dirty="0"/>
          </a:p>
          <a:p>
            <a:pPr marL="342900" indent="-342900">
              <a:buFont typeface="Arial" panose="020B0604020202020204" pitchFamily="34" charset="0"/>
              <a:buChar char="•"/>
            </a:pPr>
            <a:r>
              <a:rPr lang="en-SG" sz="1600" dirty="0"/>
              <a:t>Clinical Parameters</a:t>
            </a:r>
          </a:p>
          <a:p>
            <a:pPr marL="742950" lvl="1" indent="-285750">
              <a:buFont typeface="Arial" panose="020B0604020202020204" pitchFamily="34" charset="0"/>
              <a:buChar char="•"/>
            </a:pPr>
            <a:r>
              <a:rPr lang="en-SG" sz="1200" dirty="0"/>
              <a:t>Best Model: </a:t>
            </a:r>
            <a:r>
              <a:rPr lang="en-SG" sz="1200" dirty="0" err="1"/>
              <a:t>LogisticRegression</a:t>
            </a:r>
            <a:endParaRPr lang="en-SG" sz="1200" dirty="0"/>
          </a:p>
          <a:p>
            <a:pPr marL="742950" lvl="1" indent="-285750">
              <a:buFont typeface="Arial" panose="020B0604020202020204" pitchFamily="34" charset="0"/>
              <a:buChar char="•"/>
            </a:pPr>
            <a:r>
              <a:rPr lang="en-SG" sz="1200" dirty="0"/>
              <a:t>Mean Accuracy Score: </a:t>
            </a:r>
            <a:r>
              <a:rPr lang="en-SG" sz="1200" b="1" dirty="0"/>
              <a:t>0.637</a:t>
            </a:r>
          </a:p>
          <a:p>
            <a:pPr marL="342900" indent="-342900">
              <a:buFont typeface="Arial" panose="020B0604020202020204" pitchFamily="34" charset="0"/>
              <a:buChar char="•"/>
            </a:pPr>
            <a:r>
              <a:rPr lang="en-SG" sz="1600" dirty="0"/>
              <a:t>Exercise</a:t>
            </a:r>
          </a:p>
          <a:p>
            <a:pPr marL="742950" lvl="1" indent="-285750">
              <a:buFont typeface="Arial" panose="020B0604020202020204" pitchFamily="34" charset="0"/>
              <a:buChar char="•"/>
            </a:pPr>
            <a:r>
              <a:rPr lang="en-SG" sz="1200" dirty="0"/>
              <a:t>Best Model: </a:t>
            </a:r>
            <a:r>
              <a:rPr lang="en-SG" sz="1200" dirty="0" err="1"/>
              <a:t>KNeighborsClassifier</a:t>
            </a:r>
            <a:endParaRPr lang="en-SG" sz="1200" dirty="0"/>
          </a:p>
          <a:p>
            <a:pPr marL="742950" lvl="1" indent="-285750">
              <a:buFont typeface="Arial" panose="020B0604020202020204" pitchFamily="34" charset="0"/>
              <a:buChar char="•"/>
            </a:pPr>
            <a:r>
              <a:rPr lang="en-SG" sz="1200" dirty="0"/>
              <a:t>Mean Accuracy Score:</a:t>
            </a:r>
            <a:r>
              <a:rPr lang="en-SG" sz="1200" b="1" dirty="0"/>
              <a:t> 0.654</a:t>
            </a:r>
          </a:p>
          <a:p>
            <a:pPr marL="342900" indent="-342900">
              <a:buFont typeface="Arial" panose="020B0604020202020204" pitchFamily="34" charset="0"/>
              <a:buChar char="•"/>
            </a:pPr>
            <a:r>
              <a:rPr lang="en-SG" sz="1600" dirty="0"/>
              <a:t>CMR</a:t>
            </a:r>
          </a:p>
          <a:p>
            <a:pPr marL="742950" lvl="1" indent="-285750">
              <a:buFont typeface="Arial" panose="020B0604020202020204" pitchFamily="34" charset="0"/>
              <a:buChar char="•"/>
            </a:pPr>
            <a:r>
              <a:rPr lang="en-SG" sz="1200" dirty="0"/>
              <a:t>Best Model: </a:t>
            </a:r>
            <a:r>
              <a:rPr lang="en-SG" sz="1200" dirty="0" err="1"/>
              <a:t>LGBMClassifier</a:t>
            </a:r>
            <a:endParaRPr lang="en-SG" sz="1200" dirty="0"/>
          </a:p>
          <a:p>
            <a:pPr marL="742950" lvl="1" indent="-285750">
              <a:buFont typeface="Arial" panose="020B0604020202020204" pitchFamily="34" charset="0"/>
              <a:buChar char="•"/>
            </a:pPr>
            <a:r>
              <a:rPr lang="en-SG" sz="1200" dirty="0"/>
              <a:t>Mean Accuracy Score: </a:t>
            </a:r>
            <a:r>
              <a:rPr lang="en-SG" sz="1200" b="1" dirty="0"/>
              <a:t>0.636</a:t>
            </a:r>
          </a:p>
          <a:p>
            <a:pPr marL="342900" indent="-342900">
              <a:buFont typeface="Arial" panose="020B0604020202020204" pitchFamily="34" charset="0"/>
              <a:buChar char="•"/>
            </a:pPr>
            <a:r>
              <a:rPr lang="en-SG" sz="1600" dirty="0"/>
              <a:t>Blood Biomarkers</a:t>
            </a:r>
          </a:p>
          <a:p>
            <a:pPr marL="742950" lvl="1" indent="-285750">
              <a:buFont typeface="Arial" panose="020B0604020202020204" pitchFamily="34" charset="0"/>
              <a:buChar char="•"/>
            </a:pPr>
            <a:r>
              <a:rPr lang="en-SG" sz="1200" dirty="0"/>
              <a:t>Best Model: </a:t>
            </a:r>
            <a:r>
              <a:rPr lang="en-SG" sz="1200" dirty="0" err="1"/>
              <a:t>KNeighborsClassifier</a:t>
            </a:r>
            <a:endParaRPr lang="en-SG" sz="1200" dirty="0"/>
          </a:p>
          <a:p>
            <a:pPr marL="742950" lvl="1" indent="-285750">
              <a:buFont typeface="Arial" panose="020B0604020202020204" pitchFamily="34" charset="0"/>
              <a:buChar char="•"/>
            </a:pPr>
            <a:r>
              <a:rPr lang="en-SG" sz="1200" dirty="0"/>
              <a:t>Mean Accuracy Score: 0.536</a:t>
            </a:r>
          </a:p>
          <a:p>
            <a:pPr marL="342900" indent="-342900">
              <a:buFont typeface="Arial" panose="020B0604020202020204" pitchFamily="34" charset="0"/>
              <a:buChar char="•"/>
            </a:pPr>
            <a:r>
              <a:rPr lang="en-SG" sz="1600" dirty="0"/>
              <a:t>Physical Functional Parameters</a:t>
            </a:r>
          </a:p>
          <a:p>
            <a:pPr marL="742950" lvl="1" indent="-285750">
              <a:buFont typeface="Arial" panose="020B0604020202020204" pitchFamily="34" charset="0"/>
              <a:buChar char="•"/>
            </a:pPr>
            <a:r>
              <a:rPr lang="en-SG" sz="1200" dirty="0"/>
              <a:t>Best Model: </a:t>
            </a:r>
            <a:r>
              <a:rPr lang="en-SG" sz="1200" dirty="0" err="1"/>
              <a:t>GaussianNB</a:t>
            </a:r>
            <a:endParaRPr lang="en-SG" sz="1200" dirty="0"/>
          </a:p>
          <a:p>
            <a:pPr marL="742950" lvl="1" indent="-285750">
              <a:buFont typeface="Arial" panose="020B0604020202020204" pitchFamily="34" charset="0"/>
              <a:buChar char="•"/>
            </a:pPr>
            <a:r>
              <a:rPr lang="en-SG" sz="1200" dirty="0"/>
              <a:t>Mean Accuracy Score: 0.557</a:t>
            </a:r>
          </a:p>
          <a:p>
            <a:pPr marL="342900" indent="-342900">
              <a:buFont typeface="Arial" panose="020B0604020202020204" pitchFamily="34" charset="0"/>
              <a:buChar char="•"/>
            </a:pPr>
            <a:r>
              <a:rPr lang="en-SG" sz="1600" dirty="0"/>
              <a:t>Current Metabolomics</a:t>
            </a:r>
          </a:p>
          <a:p>
            <a:pPr marL="742950" lvl="1" indent="-285750">
              <a:buFont typeface="Arial" panose="020B0604020202020204" pitchFamily="34" charset="0"/>
              <a:buChar char="•"/>
            </a:pPr>
            <a:r>
              <a:rPr lang="en-SG" sz="1200" dirty="0"/>
              <a:t>Best Model: </a:t>
            </a:r>
            <a:r>
              <a:rPr lang="en-SG" sz="1200" dirty="0" err="1"/>
              <a:t>LogisticRegression</a:t>
            </a:r>
            <a:endParaRPr lang="en-SG" sz="1200" dirty="0"/>
          </a:p>
          <a:p>
            <a:pPr marL="742950" lvl="1" indent="-285750">
              <a:buFont typeface="Arial" panose="020B0604020202020204" pitchFamily="34" charset="0"/>
              <a:buChar char="•"/>
            </a:pPr>
            <a:r>
              <a:rPr lang="en-SG" sz="1200" dirty="0"/>
              <a:t>Mean Accuracy Score: 0.497</a:t>
            </a:r>
          </a:p>
          <a:p>
            <a:pPr marL="342900" indent="-342900">
              <a:buFont typeface="Arial" panose="020B0604020202020204" pitchFamily="34" charset="0"/>
              <a:buChar char="•"/>
            </a:pPr>
            <a:r>
              <a:rPr lang="en-SG" sz="1600" dirty="0"/>
              <a:t>Historical Metabolomics</a:t>
            </a:r>
          </a:p>
          <a:p>
            <a:pPr marL="742950" lvl="1" indent="-285750">
              <a:buFont typeface="Arial" panose="020B0604020202020204" pitchFamily="34" charset="0"/>
              <a:buChar char="•"/>
            </a:pPr>
            <a:r>
              <a:rPr lang="en-SG" sz="1200" dirty="0"/>
              <a:t>Best Model: </a:t>
            </a:r>
            <a:r>
              <a:rPr lang="en-SG" sz="1200" dirty="0" err="1"/>
              <a:t>KNeighborsClassifier</a:t>
            </a:r>
            <a:endParaRPr lang="en-SG" sz="1200" dirty="0"/>
          </a:p>
          <a:p>
            <a:pPr marL="742950" lvl="1" indent="-285750">
              <a:buFont typeface="Arial" panose="020B0604020202020204" pitchFamily="34" charset="0"/>
              <a:buChar char="•"/>
            </a:pPr>
            <a:r>
              <a:rPr lang="en-SG" sz="1200" dirty="0"/>
              <a:t>Mean Accuracy Score: 0.548</a:t>
            </a:r>
          </a:p>
          <a:p>
            <a:endParaRPr lang="en-SG" sz="1400" dirty="0"/>
          </a:p>
        </p:txBody>
      </p:sp>
      <p:pic>
        <p:nvPicPr>
          <p:cNvPr id="23" name="Picture 22" descr="Chart&#10;&#10;Description automatically generated with medium confidence">
            <a:extLst>
              <a:ext uri="{FF2B5EF4-FFF2-40B4-BE49-F238E27FC236}">
                <a16:creationId xmlns:a16="http://schemas.microsoft.com/office/drawing/2014/main" id="{66573832-F9C2-496F-B6A3-812FF8B5A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4548" y="1891049"/>
            <a:ext cx="7217750" cy="3509808"/>
          </a:xfrm>
          <a:prstGeom prst="rect">
            <a:avLst/>
          </a:prstGeom>
        </p:spPr>
      </p:pic>
      <p:sp>
        <p:nvSpPr>
          <p:cNvPr id="6" name="Content Placeholder 2">
            <a:extLst>
              <a:ext uri="{FF2B5EF4-FFF2-40B4-BE49-F238E27FC236}">
                <a16:creationId xmlns:a16="http://schemas.microsoft.com/office/drawing/2014/main" id="{3817A0B8-E136-4536-A303-6EBA7E787B29}"/>
              </a:ext>
            </a:extLst>
          </p:cNvPr>
          <p:cNvSpPr txBox="1">
            <a:spLocks/>
          </p:cNvSpPr>
          <p:nvPr/>
        </p:nvSpPr>
        <p:spPr>
          <a:xfrm>
            <a:off x="3829344" y="5462773"/>
            <a:ext cx="8230308" cy="12707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600" b="1" dirty="0"/>
              <a:t>Conclusion:</a:t>
            </a:r>
            <a:r>
              <a:rPr lang="en-SG" sz="1600" dirty="0"/>
              <a:t> The feature set that appears to have the most predictive power for cardiac category in the context of machine learning is Exercise, Clinical Parameters and CMR</a:t>
            </a:r>
          </a:p>
          <a:p>
            <a:pPr marL="0" indent="0">
              <a:buFont typeface="Arial" panose="020B0604020202020204" pitchFamily="34" charset="0"/>
              <a:buNone/>
            </a:pPr>
            <a:r>
              <a:rPr lang="en-SG" sz="1600" dirty="0"/>
              <a:t>Due to small sample size, these score may be an overly optimistic representation of real-world performance. More data would is necessary to further support the above conclusion.</a:t>
            </a:r>
          </a:p>
        </p:txBody>
      </p:sp>
    </p:spTree>
    <p:extLst>
      <p:ext uri="{BB962C8B-B14F-4D97-AF65-F5344CB8AC3E}">
        <p14:creationId xmlns:p14="http://schemas.microsoft.com/office/powerpoint/2010/main" val="957025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2207</TotalTime>
  <Words>2083</Words>
  <Application>Microsoft Office PowerPoint</Application>
  <PresentationFormat>Widescreen</PresentationFormat>
  <Paragraphs>433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Machine Learning for investigating Predictive Power of Biomedical Data in inferring Cardiac Category </vt:lpstr>
      <vt:lpstr>Introduction</vt:lpstr>
      <vt:lpstr>Exploratory Data Analysis: Distribution</vt:lpstr>
      <vt:lpstr>Exploratory Data Analysis: Distribution</vt:lpstr>
      <vt:lpstr>Exploratory Data Analysis: Correlation Heatmap</vt:lpstr>
      <vt:lpstr>Exploratory Data Analysis: Correlation Heatmap</vt:lpstr>
      <vt:lpstr>Machine Learning Considerations: Metric for model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Exploring Predictive Power of Biomedical Data and inferring Cardiac Category</dc:title>
  <dc:creator>Bryan Tan</dc:creator>
  <cp:lastModifiedBy>Bryan Tan</cp:lastModifiedBy>
  <cp:revision>27</cp:revision>
  <dcterms:created xsi:type="dcterms:W3CDTF">2021-07-01T01:03:25Z</dcterms:created>
  <dcterms:modified xsi:type="dcterms:W3CDTF">2021-07-11T13:14:58Z</dcterms:modified>
</cp:coreProperties>
</file>