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7" r:id="rId4"/>
  </p:sldMasterIdLst>
  <p:notesMasterIdLst>
    <p:notesMasterId r:id="rId18"/>
  </p:notesMasterIdLst>
  <p:sldIdLst>
    <p:sldId id="256" r:id="rId5"/>
    <p:sldId id="257" r:id="rId6"/>
    <p:sldId id="260" r:id="rId7"/>
    <p:sldId id="259" r:id="rId8"/>
    <p:sldId id="261" r:id="rId9"/>
    <p:sldId id="265" r:id="rId10"/>
    <p:sldId id="268" r:id="rId11"/>
    <p:sldId id="263" r:id="rId12"/>
    <p:sldId id="274" r:id="rId13"/>
    <p:sldId id="275" r:id="rId14"/>
    <p:sldId id="276" r:id="rId15"/>
    <p:sldId id="27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Kellogg" initials="JK" lastIdx="1" clrIdx="0">
    <p:extLst>
      <p:ext uri="{19B8F6BF-5375-455C-9EA6-DF929625EA0E}">
        <p15:presenceInfo xmlns:p15="http://schemas.microsoft.com/office/powerpoint/2012/main" userId="f4a9a94d06a827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986" autoAdjust="0"/>
  </p:normalViewPr>
  <p:slideViewPr>
    <p:cSldViewPr snapToGrid="0">
      <p:cViewPr varScale="1">
        <p:scale>
          <a:sx n="100" d="100"/>
          <a:sy n="10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10F7A-7A44-445B-8A07-E68C12724EEE}"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26A95-DC87-4151-9AF3-2C2FAE3ADDE6}" type="slidenum">
              <a:rPr lang="en-US" smtClean="0"/>
              <a:t>‹#›</a:t>
            </a:fld>
            <a:endParaRPr lang="en-US"/>
          </a:p>
        </p:txBody>
      </p:sp>
    </p:spTree>
    <p:extLst>
      <p:ext uri="{BB962C8B-B14F-4D97-AF65-F5344CB8AC3E}">
        <p14:creationId xmlns:p14="http://schemas.microsoft.com/office/powerpoint/2010/main" val="124683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40 aggregates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Aggregate import follows most of the same normal distribution with a slight left skew. Since they are a full mix of geographical and income groups, we can not rely on the histogram.</a:t>
            </a:r>
          </a:p>
          <a:p>
            <a:r>
              <a:rPr lang="en-US" sz="1200" b="0" i="0" kern="1200" dirty="0" smtClean="0">
                <a:solidFill>
                  <a:schemeClr val="tx1"/>
                </a:solidFill>
                <a:effectLst/>
                <a:latin typeface="+mn-lt"/>
                <a:ea typeface="+mn-ea"/>
                <a:cs typeface="+mn-cs"/>
              </a:rPr>
              <a:t>The Aggregate export follows does not follow any normal distribution. The same problem as above holds, this </a:t>
            </a:r>
            <a:r>
              <a:rPr lang="en-US" sz="1200" b="0" i="0" kern="1200" dirty="0" err="1" smtClean="0">
                <a:solidFill>
                  <a:schemeClr val="tx1"/>
                </a:solidFill>
                <a:effectLst/>
                <a:latin typeface="+mn-lt"/>
                <a:ea typeface="+mn-ea"/>
                <a:cs typeface="+mn-cs"/>
              </a:rPr>
              <a:t>dataframe</a:t>
            </a:r>
            <a:r>
              <a:rPr lang="en-US" sz="1200" b="0" i="0" kern="1200" dirty="0" smtClean="0">
                <a:solidFill>
                  <a:schemeClr val="tx1"/>
                </a:solidFill>
                <a:effectLst/>
                <a:latin typeface="+mn-lt"/>
                <a:ea typeface="+mn-ea"/>
                <a:cs typeface="+mn-cs"/>
              </a:rPr>
              <a:t> is a full mix of geographical and income groups, we can not rely on the histogram. We will need to evaluate if it still follows the requirement of Inference or Regression after we break the </a:t>
            </a:r>
            <a:r>
              <a:rPr lang="en-US" sz="1200" b="0" i="0" kern="1200" dirty="0" err="1" smtClean="0">
                <a:solidFill>
                  <a:schemeClr val="tx1"/>
                </a:solidFill>
                <a:effectLst/>
                <a:latin typeface="+mn-lt"/>
                <a:ea typeface="+mn-ea"/>
                <a:cs typeface="+mn-cs"/>
              </a:rPr>
              <a:t>dataframe</a:t>
            </a:r>
            <a:r>
              <a:rPr lang="en-US" sz="1200" b="0" i="0" kern="1200" dirty="0" smtClean="0">
                <a:solidFill>
                  <a:schemeClr val="tx1"/>
                </a:solidFill>
                <a:effectLst/>
                <a:latin typeface="+mn-lt"/>
                <a:ea typeface="+mn-ea"/>
                <a:cs typeface="+mn-cs"/>
              </a:rPr>
              <a:t> down further.</a:t>
            </a:r>
          </a:p>
          <a:p>
            <a:r>
              <a:rPr lang="en-US" sz="1200" b="0" i="0" kern="1200" dirty="0" smtClean="0">
                <a:solidFill>
                  <a:schemeClr val="tx1"/>
                </a:solidFill>
                <a:effectLst/>
                <a:latin typeface="+mn-lt"/>
                <a:ea typeface="+mn-ea"/>
                <a:cs typeface="+mn-cs"/>
              </a:rPr>
              <a:t>The data seems to stick pretty close to the Stat line. There appears to be Heavy outlines on the Export graph</a:t>
            </a:r>
          </a:p>
        </p:txBody>
      </p:sp>
      <p:sp>
        <p:nvSpPr>
          <p:cNvPr id="4" name="Slide Number Placeholder 3"/>
          <p:cNvSpPr>
            <a:spLocks noGrp="1"/>
          </p:cNvSpPr>
          <p:nvPr>
            <p:ph type="sldNum" sz="quarter" idx="10"/>
          </p:nvPr>
        </p:nvSpPr>
        <p:spPr/>
        <p:txBody>
          <a:bodyPr/>
          <a:lstStyle/>
          <a:p>
            <a:fld id="{06E26A95-DC87-4151-9AF3-2C2FAE3ADDE6}" type="slidenum">
              <a:rPr lang="en-US" smtClean="0"/>
              <a:t>3</a:t>
            </a:fld>
            <a:endParaRPr lang="en-US"/>
          </a:p>
        </p:txBody>
      </p:sp>
    </p:spTree>
    <p:extLst>
      <p:ext uri="{BB962C8B-B14F-4D97-AF65-F5344CB8AC3E}">
        <p14:creationId xmlns:p14="http://schemas.microsoft.com/office/powerpoint/2010/main" val="395837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188 countries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general import percentage figures by country and the resulting graph to follow a normal distribution and observations are independent.</a:t>
            </a:r>
          </a:p>
          <a:p>
            <a:r>
              <a:rPr lang="en-US" sz="1200" b="0" i="0" kern="1200" dirty="0" smtClean="0">
                <a:solidFill>
                  <a:schemeClr val="tx1"/>
                </a:solidFill>
                <a:effectLst/>
                <a:latin typeface="+mn-lt"/>
                <a:ea typeface="+mn-ea"/>
                <a:cs typeface="+mn-cs"/>
              </a:rPr>
              <a:t>The general export percentage figures by country and the resulting graph shows the observations are independent, however, the normal distribution has a right skew. This may be overcome later by pulling a random sample.</a:t>
            </a:r>
          </a:p>
          <a:p>
            <a:r>
              <a:rPr lang="en-US" sz="1200" b="0" i="0" kern="1200" dirty="0" smtClean="0">
                <a:solidFill>
                  <a:schemeClr val="tx1"/>
                </a:solidFill>
                <a:effectLst/>
                <a:latin typeface="+mn-lt"/>
                <a:ea typeface="+mn-ea"/>
                <a:cs typeface="+mn-cs"/>
              </a:rPr>
              <a:t>Q/Q plots (quantile-quantile) show a definite curve in both means toward the lower end. We will continue to investigate as the lower end curves toward 0. It is impossible in the data to go below a 0% percentage.</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4</a:t>
            </a:fld>
            <a:endParaRPr lang="en-US"/>
          </a:p>
        </p:txBody>
      </p:sp>
    </p:spTree>
    <p:extLst>
      <p:ext uri="{BB962C8B-B14F-4D97-AF65-F5344CB8AC3E}">
        <p14:creationId xmlns:p14="http://schemas.microsoft.com/office/powerpoint/2010/main" val="172423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section of the research question we will tackle is location; does a countries geographical location indicate higher or lower Computer, communications and other services (% of commercial service exports) and/or Computer, communications and other services (% of commercial service imports)?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order to prove this, we should be able to take any country and compare the import and export numbers to the other countries in the aggregate area. If they are near similar, we can comfortably prove the theory.</a:t>
            </a:r>
          </a:p>
          <a:p>
            <a:endParaRPr lang="en-US" dirty="0" smtClean="0"/>
          </a:p>
          <a:p>
            <a:r>
              <a:rPr lang="en-US" sz="1200" b="0" i="0" kern="1200" dirty="0" smtClean="0">
                <a:solidFill>
                  <a:schemeClr val="tx1"/>
                </a:solidFill>
                <a:effectLst/>
                <a:latin typeface="+mn-lt"/>
                <a:ea typeface="+mn-ea"/>
                <a:cs typeface="+mn-cs"/>
              </a:rPr>
              <a:t>Looking at the data for all the countries broken down by Import and export, there is a definite right skew in both and Export being far more skewed. We don’t want to only reply on this simple histogram to reject or fail to reject the hypothesis.</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5</a:t>
            </a:fld>
            <a:endParaRPr lang="en-US"/>
          </a:p>
        </p:txBody>
      </p:sp>
    </p:spTree>
    <p:extLst>
      <p:ext uri="{BB962C8B-B14F-4D97-AF65-F5344CB8AC3E}">
        <p14:creationId xmlns:p14="http://schemas.microsoft.com/office/powerpoint/2010/main" val="191702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of standard</a:t>
            </a:r>
          </a:p>
          <a:p>
            <a:endParaRPr lang="en-US" dirty="0" smtClean="0"/>
          </a:p>
          <a:p>
            <a:r>
              <a:rPr lang="en-US" sz="1200" dirty="0" smtClean="0"/>
              <a:t>Import totals follow a good normal distribution</a:t>
            </a:r>
          </a:p>
          <a:p>
            <a:r>
              <a:rPr lang="en-US" sz="1200" dirty="0" smtClean="0"/>
              <a:t>Regions follow a linear model</a:t>
            </a:r>
          </a:p>
          <a:p>
            <a:r>
              <a:rPr lang="en-US" sz="1200" dirty="0" smtClean="0"/>
              <a:t>Good mix of high and low import/export</a:t>
            </a:r>
          </a:p>
          <a:p>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6</a:t>
            </a:fld>
            <a:endParaRPr lang="en-US"/>
          </a:p>
        </p:txBody>
      </p:sp>
    </p:spTree>
    <p:extLst>
      <p:ext uri="{BB962C8B-B14F-4D97-AF65-F5344CB8AC3E}">
        <p14:creationId xmlns:p14="http://schemas.microsoft.com/office/powerpoint/2010/main" val="269831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Import and Export totals do NOT follow a normal distribution</a:t>
            </a:r>
          </a:p>
          <a:p>
            <a:r>
              <a:rPr lang="en-US" sz="1200" dirty="0" smtClean="0"/>
              <a:t>Region has NO linear model</a:t>
            </a:r>
          </a:p>
          <a:p>
            <a:r>
              <a:rPr lang="en-US" sz="1200" dirty="0" smtClean="0"/>
              <a:t>Not a good mix of high and low import/export</a:t>
            </a:r>
            <a:endParaRPr lang="en-US" sz="1200" dirty="0"/>
          </a:p>
        </p:txBody>
      </p:sp>
      <p:sp>
        <p:nvSpPr>
          <p:cNvPr id="4" name="Slide Number Placeholder 3"/>
          <p:cNvSpPr>
            <a:spLocks noGrp="1"/>
          </p:cNvSpPr>
          <p:nvPr>
            <p:ph type="sldNum" sz="quarter" idx="10"/>
          </p:nvPr>
        </p:nvSpPr>
        <p:spPr/>
        <p:txBody>
          <a:bodyPr/>
          <a:lstStyle/>
          <a:p>
            <a:fld id="{06E26A95-DC87-4151-9AF3-2C2FAE3ADDE6}" type="slidenum">
              <a:rPr lang="en-US" smtClean="0"/>
              <a:t>7</a:t>
            </a:fld>
            <a:endParaRPr lang="en-US"/>
          </a:p>
        </p:txBody>
      </p:sp>
    </p:spTree>
    <p:extLst>
      <p:ext uri="{BB962C8B-B14F-4D97-AF65-F5344CB8AC3E}">
        <p14:creationId xmlns:p14="http://schemas.microsoft.com/office/powerpoint/2010/main" val="282184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Import and Export totals do NOT follow a normal distribution</a:t>
            </a:r>
          </a:p>
          <a:p>
            <a:r>
              <a:rPr lang="en-US" sz="1200" dirty="0" smtClean="0"/>
              <a:t>Region has NO linear model</a:t>
            </a:r>
          </a:p>
          <a:p>
            <a:r>
              <a:rPr lang="en-US" sz="1200" dirty="0" smtClean="0"/>
              <a:t>Not a good mix of high and low import/export</a:t>
            </a:r>
          </a:p>
          <a:p>
            <a:endParaRPr lang="en-US" baseline="0" dirty="0" smtClean="0"/>
          </a:p>
          <a:p>
            <a:endParaRPr lang="en-US" dirty="0" smtClean="0"/>
          </a:p>
          <a:p>
            <a:r>
              <a:rPr lang="en-US" dirty="0" smtClean="0"/>
              <a:t>With this data in hand, there is no need to for further analysis.  We can reject the null hypothesis.  The aggregate area country is in does not have effect on their import and export percentage.</a:t>
            </a:r>
          </a:p>
          <a:p>
            <a:r>
              <a:rPr lang="en-US" dirty="0" smtClean="0"/>
              <a:t>We will visit this again</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8</a:t>
            </a:fld>
            <a:endParaRPr lang="en-US"/>
          </a:p>
        </p:txBody>
      </p:sp>
    </p:spTree>
    <p:extLst>
      <p:ext uri="{BB962C8B-B14F-4D97-AF65-F5344CB8AC3E}">
        <p14:creationId xmlns:p14="http://schemas.microsoft.com/office/powerpoint/2010/main" val="106800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second section of the research question we will tackle Income based analysis; does a countries general Income indicate higher or lower Computer, communications and other services (% of commercial service exports) and/or Computer, communications and other services (% of commercial service imports)?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order to prove this, we should be able to take any country and compare the import and export numbers to the other countries in the aggregate area. If they are near similar, We can comfortably prove the theory.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inherent flaw in the logic of comparing all “High” income countries to each other is we will need to compare Liechtenstein (population ~ 35,727) with Germany (Population ~ 82,657,002). Both are in the same aggravate in both location and income. To even out the comparison, the population figures for each country was pulled; a calculation of amount (in USD) per person was performed.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Average</a:t>
            </a:r>
            <a:r>
              <a:rPr lang="en-US" sz="1200" b="0" i="0" kern="1200" baseline="0" dirty="0" smtClean="0">
                <a:solidFill>
                  <a:schemeClr val="tx1"/>
                </a:solidFill>
                <a:effectLst/>
                <a:latin typeface="+mn-lt"/>
                <a:ea typeface="+mn-ea"/>
                <a:cs typeface="+mn-cs"/>
              </a:rPr>
              <a:t> per person of $1000 of Commercial Service Import/Export and the country figures are 35% for our investigation than the average used is $350.</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all the data in one </a:t>
            </a:r>
            <a:r>
              <a:rPr lang="en-US" sz="1200" b="0" i="0" kern="1200" dirty="0" err="1" smtClean="0">
                <a:solidFill>
                  <a:schemeClr val="tx1"/>
                </a:solidFill>
                <a:effectLst/>
                <a:latin typeface="+mn-lt"/>
                <a:ea typeface="+mn-ea"/>
                <a:cs typeface="+mn-cs"/>
              </a:rPr>
              <a:t>dataframe</a:t>
            </a:r>
            <a:r>
              <a:rPr lang="en-US" sz="1200" b="0" i="0" kern="1200" dirty="0" smtClean="0">
                <a:solidFill>
                  <a:schemeClr val="tx1"/>
                </a:solidFill>
                <a:effectLst/>
                <a:latin typeface="+mn-lt"/>
                <a:ea typeface="+mn-ea"/>
                <a:cs typeface="+mn-cs"/>
              </a:rPr>
              <a:t>, we are able to look at the per person average import/export of Computer, communications and other services. The numbers presented below will represent dollar amount (in USD) based off of the percentage used earlier. It should even out the extreme population variance.</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9</a:t>
            </a:fld>
            <a:endParaRPr lang="en-US"/>
          </a:p>
        </p:txBody>
      </p:sp>
    </p:spTree>
    <p:extLst>
      <p:ext uri="{BB962C8B-B14F-4D97-AF65-F5344CB8AC3E}">
        <p14:creationId xmlns:p14="http://schemas.microsoft.com/office/powerpoint/2010/main" val="102873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know High income countries make up a majority of our dataset. Running modeling across the high income countries should allow us to determine if we are keeping the hypothesis.</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10</a:t>
            </a:fld>
            <a:endParaRPr lang="en-US"/>
          </a:p>
        </p:txBody>
      </p:sp>
    </p:spTree>
    <p:extLst>
      <p:ext uri="{BB962C8B-B14F-4D97-AF65-F5344CB8AC3E}">
        <p14:creationId xmlns:p14="http://schemas.microsoft.com/office/powerpoint/2010/main" val="47675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give a more accurate model, new aggregates would have to be defined based on other factors such as population and small geographical areas</a:t>
            </a:r>
            <a:endParaRPr lang="en-US" dirty="0"/>
          </a:p>
        </p:txBody>
      </p:sp>
      <p:sp>
        <p:nvSpPr>
          <p:cNvPr id="4" name="Slide Number Placeholder 3"/>
          <p:cNvSpPr>
            <a:spLocks noGrp="1"/>
          </p:cNvSpPr>
          <p:nvPr>
            <p:ph type="sldNum" sz="quarter" idx="10"/>
          </p:nvPr>
        </p:nvSpPr>
        <p:spPr/>
        <p:txBody>
          <a:bodyPr/>
          <a:lstStyle/>
          <a:p>
            <a:fld id="{06E26A95-DC87-4151-9AF3-2C2FAE3ADDE6}" type="slidenum">
              <a:rPr lang="en-US" smtClean="0"/>
              <a:t>13</a:t>
            </a:fld>
            <a:endParaRPr lang="en-US"/>
          </a:p>
        </p:txBody>
      </p:sp>
    </p:spTree>
    <p:extLst>
      <p:ext uri="{BB962C8B-B14F-4D97-AF65-F5344CB8AC3E}">
        <p14:creationId xmlns:p14="http://schemas.microsoft.com/office/powerpoint/2010/main" val="74409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1580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53665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45205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4088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01610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5563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73443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8497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38933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4019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77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8353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65055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91A5F7F-3E81-4C65-A4D1-CB62D5B9DB91}" type="datetimeFigureOut">
              <a:rPr lang="en-US" smtClean="0"/>
              <a:t>12/11/2019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93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7ECC86-1672-4627-AEFE-EC5485C73905}" type="datetimeFigureOut">
              <a:rPr lang="en-US" smtClean="0"/>
              <a:t>12/11/2019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5036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0EF52CC-F3D9-41D4-BCE4-C208E61A3F31}" type="datetimeFigureOut">
              <a:rPr lang="en-US" smtClean="0"/>
              <a:t>12/11/2019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4970451"/>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83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EF52CC-F3D9-41D4-BCE4-C208E61A3F31}" type="datetimeFigureOut">
              <a:rPr lang="en-US" smtClean="0"/>
              <a:t>12/11/2019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6513722"/>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 y="99753"/>
            <a:ext cx="8825658" cy="2441505"/>
          </a:xfrm>
        </p:spPr>
        <p:txBody>
          <a:bodyPr/>
          <a:lstStyle/>
          <a:p>
            <a:r>
              <a:rPr lang="en-US" dirty="0"/>
              <a:t>World Bank Service Indicators </a:t>
            </a:r>
            <a:r>
              <a:rPr lang="en-US" dirty="0" smtClean="0"/>
              <a:t>Project</a:t>
            </a:r>
            <a:endParaRPr lang="en-US" dirty="0"/>
          </a:p>
        </p:txBody>
      </p:sp>
      <p:sp>
        <p:nvSpPr>
          <p:cNvPr id="3" name="Subtitle 2"/>
          <p:cNvSpPr>
            <a:spLocks noGrp="1"/>
          </p:cNvSpPr>
          <p:nvPr>
            <p:ph type="subTitle" idx="1"/>
          </p:nvPr>
        </p:nvSpPr>
        <p:spPr>
          <a:xfrm>
            <a:off x="182366" y="5725031"/>
            <a:ext cx="3400420" cy="861420"/>
          </a:xfrm>
        </p:spPr>
        <p:txBody>
          <a:bodyPr/>
          <a:lstStyle/>
          <a:p>
            <a:r>
              <a:rPr lang="en-US" dirty="0" smtClean="0"/>
              <a:t>John Kellogg</a:t>
            </a:r>
          </a:p>
          <a:p>
            <a:r>
              <a:rPr lang="en-US" dirty="0"/>
              <a:t>Fall semester 2019</a:t>
            </a:r>
          </a:p>
        </p:txBody>
      </p:sp>
    </p:spTree>
    <p:extLst>
      <p:ext uri="{BB962C8B-B14F-4D97-AF65-F5344CB8AC3E}">
        <p14:creationId xmlns:p14="http://schemas.microsoft.com/office/powerpoint/2010/main" val="77126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381625" y="3749840"/>
            <a:ext cx="4964628" cy="3070791"/>
          </a:xfrm>
          <a:prstGeom prst="rect">
            <a:avLst/>
          </a:prstGeom>
        </p:spPr>
      </p:pic>
      <p:sp>
        <p:nvSpPr>
          <p:cNvPr id="4"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Income Analysis – High Income</a:t>
            </a:r>
            <a:endParaRPr lang="en-US" sz="2800" dirty="0"/>
          </a:p>
        </p:txBody>
      </p:sp>
      <p:pic>
        <p:nvPicPr>
          <p:cNvPr id="5" name="Picture 4"/>
          <p:cNvPicPr>
            <a:picLocks noChangeAspect="1"/>
          </p:cNvPicPr>
          <p:nvPr/>
        </p:nvPicPr>
        <p:blipFill>
          <a:blip r:embed="rId4"/>
          <a:stretch>
            <a:fillRect/>
          </a:stretch>
        </p:blipFill>
        <p:spPr>
          <a:xfrm>
            <a:off x="238124" y="647698"/>
            <a:ext cx="5038725" cy="3089841"/>
          </a:xfrm>
          <a:prstGeom prst="rect">
            <a:avLst/>
          </a:prstGeom>
        </p:spPr>
      </p:pic>
      <p:pic>
        <p:nvPicPr>
          <p:cNvPr id="6" name="Picture 5"/>
          <p:cNvPicPr>
            <a:picLocks noChangeAspect="1"/>
          </p:cNvPicPr>
          <p:nvPr/>
        </p:nvPicPr>
        <p:blipFill>
          <a:blip r:embed="rId5"/>
          <a:stretch>
            <a:fillRect/>
          </a:stretch>
        </p:blipFill>
        <p:spPr>
          <a:xfrm>
            <a:off x="238125" y="3749840"/>
            <a:ext cx="5038724" cy="3070791"/>
          </a:xfrm>
          <a:prstGeom prst="rect">
            <a:avLst/>
          </a:prstGeom>
        </p:spPr>
      </p:pic>
      <p:pic>
        <p:nvPicPr>
          <p:cNvPr id="7" name="Picture 6"/>
          <p:cNvPicPr>
            <a:picLocks noChangeAspect="1"/>
          </p:cNvPicPr>
          <p:nvPr/>
        </p:nvPicPr>
        <p:blipFill>
          <a:blip r:embed="rId4"/>
          <a:stretch>
            <a:fillRect/>
          </a:stretch>
        </p:blipFill>
        <p:spPr>
          <a:xfrm>
            <a:off x="5381625" y="647697"/>
            <a:ext cx="4964628" cy="3089841"/>
          </a:xfrm>
          <a:prstGeom prst="rect">
            <a:avLst/>
          </a:prstGeom>
        </p:spPr>
      </p:pic>
      <p:sp>
        <p:nvSpPr>
          <p:cNvPr id="9" name="TextBox 8"/>
          <p:cNvSpPr txBox="1"/>
          <p:nvPr/>
        </p:nvSpPr>
        <p:spPr>
          <a:xfrm>
            <a:off x="8403708" y="4591050"/>
            <a:ext cx="866775" cy="369332"/>
          </a:xfrm>
          <a:prstGeom prst="rect">
            <a:avLst/>
          </a:prstGeom>
          <a:noFill/>
        </p:spPr>
        <p:txBody>
          <a:bodyPr wrap="square" rtlCol="0">
            <a:spAutoFit/>
          </a:bodyPr>
          <a:lstStyle/>
          <a:p>
            <a:r>
              <a:rPr lang="en-US" dirty="0" smtClean="0">
                <a:solidFill>
                  <a:srgbClr val="FF0000"/>
                </a:solidFill>
              </a:rPr>
              <a:t>China</a:t>
            </a:r>
            <a:endParaRPr lang="en-US" dirty="0">
              <a:solidFill>
                <a:srgbClr val="FF0000"/>
              </a:solidFill>
            </a:endParaRPr>
          </a:p>
        </p:txBody>
      </p:sp>
      <p:sp>
        <p:nvSpPr>
          <p:cNvPr id="10" name="TextBox 9"/>
          <p:cNvSpPr txBox="1"/>
          <p:nvPr/>
        </p:nvSpPr>
        <p:spPr>
          <a:xfrm>
            <a:off x="3364984" y="4591050"/>
            <a:ext cx="1568966" cy="369332"/>
          </a:xfrm>
          <a:prstGeom prst="rect">
            <a:avLst/>
          </a:prstGeom>
          <a:noFill/>
        </p:spPr>
        <p:txBody>
          <a:bodyPr wrap="square" rtlCol="0">
            <a:spAutoFit/>
          </a:bodyPr>
          <a:lstStyle/>
          <a:p>
            <a:r>
              <a:rPr lang="en-US" dirty="0" smtClean="0">
                <a:solidFill>
                  <a:srgbClr val="FF0000"/>
                </a:solidFill>
              </a:rPr>
              <a:t>Luxembourg</a:t>
            </a:r>
            <a:endParaRPr lang="en-US" dirty="0">
              <a:solidFill>
                <a:srgbClr val="FF0000"/>
              </a:solidFill>
            </a:endParaRPr>
          </a:p>
        </p:txBody>
      </p:sp>
      <p:sp>
        <p:nvSpPr>
          <p:cNvPr id="11" name="TextBox 10"/>
          <p:cNvSpPr txBox="1"/>
          <p:nvPr/>
        </p:nvSpPr>
        <p:spPr>
          <a:xfrm>
            <a:off x="1796017" y="1488910"/>
            <a:ext cx="2652157" cy="369332"/>
          </a:xfrm>
          <a:prstGeom prst="rect">
            <a:avLst/>
          </a:prstGeom>
          <a:noFill/>
        </p:spPr>
        <p:txBody>
          <a:bodyPr wrap="square" rtlCol="0">
            <a:spAutoFit/>
          </a:bodyPr>
          <a:lstStyle/>
          <a:p>
            <a:r>
              <a:rPr lang="en-US" dirty="0" smtClean="0">
                <a:solidFill>
                  <a:srgbClr val="FF0000"/>
                </a:solidFill>
              </a:rPr>
              <a:t>Europe &amp; Central Asia</a:t>
            </a:r>
            <a:endParaRPr lang="en-US" dirty="0">
              <a:solidFill>
                <a:srgbClr val="FF0000"/>
              </a:solidFill>
            </a:endParaRPr>
          </a:p>
        </p:txBody>
      </p:sp>
      <p:sp>
        <p:nvSpPr>
          <p:cNvPr id="12" name="TextBox 11"/>
          <p:cNvSpPr txBox="1"/>
          <p:nvPr/>
        </p:nvSpPr>
        <p:spPr>
          <a:xfrm>
            <a:off x="6977617" y="1488910"/>
            <a:ext cx="2652157" cy="369332"/>
          </a:xfrm>
          <a:prstGeom prst="rect">
            <a:avLst/>
          </a:prstGeom>
          <a:noFill/>
        </p:spPr>
        <p:txBody>
          <a:bodyPr wrap="square" rtlCol="0">
            <a:spAutoFit/>
          </a:bodyPr>
          <a:lstStyle/>
          <a:p>
            <a:r>
              <a:rPr lang="en-US" dirty="0" smtClean="0">
                <a:solidFill>
                  <a:srgbClr val="FF0000"/>
                </a:solidFill>
              </a:rPr>
              <a:t>Europe &amp; Central Asia</a:t>
            </a:r>
            <a:endParaRPr lang="en-US" dirty="0">
              <a:solidFill>
                <a:srgbClr val="FF0000"/>
              </a:solidFill>
            </a:endParaRPr>
          </a:p>
        </p:txBody>
      </p:sp>
    </p:spTree>
    <p:extLst>
      <p:ext uri="{BB962C8B-B14F-4D97-AF65-F5344CB8AC3E}">
        <p14:creationId xmlns:p14="http://schemas.microsoft.com/office/powerpoint/2010/main" val="813296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CEAAAAVACAMAAAB1TE8OAAAA9lBMVEUAAAAAADoAAGYAOjoAOmYAOpAAZrY6AAA6AGY6OgA6Ojo6OmY6Zjo6ZmY6ZpA6ZrY6kJA6kLY6kNtWtOlmAABmADpmOgBmOjpmOmZmZjpmZmZmZpBmkJBmkLZmkNtmtttmtv+QOgCQOjqQZgCQZjqQZmaQkDqQkJCQkLaQtpCQtraQttuQtv+Q29uQ2/+2ZgC2Zjq2kDq2kGa2kJC2kLa2tma2tpC2tra2ttu225C229u22/+2/9u2///bkDrbkGbbtmbbtpDbtrbbttvb25Db27bb29vb2//b/9vb///mnwD/tmb/25D/27b/29v//7b//9v///9j9k6EAAAACXBIWXMAAB2HAAAdhwGP5fFlAAAgAElEQVR4nOzdC28bV4Kg7VLHib7YaDc29Odsq9ebGONgGvainfYMQsPBeGwvrKApOyb//59ZFut26koeqSQdRs/T6Mgii8USJbFe1eVUtgEAiJTd9gIAAMdH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BNQAAA0QQEABAt7YDIAIAZzL+Knn2OM7rtVxsA/ihmX0fPPcM5XUMwAcAdJC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gCAgCIJiAAgGhHGBDr8w/L5fL1+b8u8VgBAQBzOLaA+Pgsazx8E/twAQEAcziugPj8OGu794+4GQgIAJjDUQXExWkeDffPCt/mn5z8GDUHAQEAczimgPjyaBsML4Ib3m+D4k//FTMLAQEAczimgHjby4U8Kb6LmYWAAIA5HFFArJ9mWXeHxUWWfR1zNoaAAIA5HFFAfHnU318xdNsUAQEAcxAQAEC0IwqI9dPspHvWpl0YAHAbjiggNi97tZAfFvFNzCwEBADM4ZgC4tPptiB+DW74vO2H3kaJSQICAOZwTAGRn8e5LYaz58vcL8VIUlFncQoIAJjFUQXE5t1pZyjrkx/iZiAgAGAOxxUQm/WrMCFOnsRekVNAAMAcjiwgttYfl6/Ozs6eLN9c4nreAgIA5nB8AXElAgIA5iAgAIBoRxgQ6/MPy+Xy9fkl9mAICACYxbEFxMdnwUGUD9/EPlxAAMAcjisgPj/unMZ5L2oYKQEBAPM4qoC42J3Def+ssBtH6qR7ge9pAgIA5nBMAfHl0TYYXgQ3vN8GRdTFOAUEAMzimALibS8X8qSIGstaQADAHI4oIPJLb3Z3WLicNwDchiMKiC+P+vsrhm6bIiAAYA4CAgCIdkQBsX6anXTP2rQLAwBuwxEFxOZlrxbywyK+iZmFgACAORxTQHw63RbEr8ENn7f90NsoMUlAAMAcjikg8vM4t8Vw9nyZ+6UYSSrqLE4BAQCzOKqA2Lw77QxlffJD3AwEBADM4bgCYrN+FSbEyZPYK3IKCACYw5EFxNb64/LV2dnZk+WbS1zPW0AAwByOLyCuREAAwBwEBAAQ7QgDYn3+Yblcvj6/xB4MAQEAszi2gPj4LDiI8uGb2IcLCACYw3EFxOfHndM470UNIyUgAGAeRxUQF7tzOO+fFXbjSJ10L/A9TUAAwByOKSC+PNoGw4vghvfboIi6GKeAAIBZHFNAvO3lQp4UUWNZCwgAmMMRBUR+6c3uDguX8waA23BEAfHlUX9/xdBtwaIMuK6lA4C7REAAANGOKCDWT7OT7lmbdmEAwG04ooDYvOzVQn5YxDcxsxAQADCHYwqIT6fbgvg1uOHzth96GyUmCQgAmMMxBUR+Hue2GM6eL3O/FCNJRZ3FKSAAYBZHFRCbd6edQyJPfoibgYAAgDkcV0Bs1q/ChDh5EntFTgEBAHM4soDYWn9cvjo7O3uyfHOJ63kLCACYw/EFxJUICACYg4AAAKIda0CsPyxf/xb/MAEBAHM4poD4/bxKhvePi4Mo/+IgSgC4DUcUEPV1L9Y/N+dhdC/PuYeAAIA5HGNAvMzL4c9nZ9/nCRFXEAICAOZwhAFxsc2GYt9FPpT1xMU4BwgIAJjDEQbEy+YCWvnFtKLGshYQADCH4wuIPBrq/RYu5w0At+H4AqI+FCK47WACAgDmICAAgGjHFxCbl9nJP6rbPp0KCAC4eUcWEHk5XAQHTjoGAgBuw3EFxNZX/+vNv9WbIPKbnIUBADfu6AKisNtvsf7vU+NAAMBtOKKA2BbDx1ffnzYBkRdFczjEQQQEAMzhqAJiZ1cRVUDc+zXuwQICAOZwfAHRWP9nZD4ICACYxzEHxCUICACYg4AAAKIJCAAgmoAAAKIJCAAgmoAAAKIJCAAg2hEFRDiUddYZ1frghRMQADADAQEARDuigNh8fiwgACAJxxQQm/XTyKt39wgIAJjDUQXEriB+vMoMBAQAzOG4AiI/DiJql0WXgACAORxZQGwurrYTQ0AAwByOLSDWT6+0CUJAAMAcji0gNp/Ozv7P5R8tIABgDkcXEFcjIABgDgICAIgmIACAaAICAIgmIACAaAICAIgmIACAaAICAIgmIACAaAICAIgmIACAaAICAIgmIACAaAICAIgmIACAaAICAIgmIACAaAICAIgmIACAaAICAIgmIACAaAICAIgmIACAaAICAIgmIACAaAICAIgmIACAaAICAIgmIACAaAICAIgmIACAaAICAIgmIACAaAICAIgmIACAaAICAIgmIACAaAICAIiWUED8fO/FnMsxSEAAwBzSCYj10+zkH7MuyQABAQBzSCcgvjzK/vRfsy7JAAEBAHNIJyDWTwUEAByJdAJi8zbLvplzQYYICACYQ0IBsXl3mt17fj7jovQJCACYQzoBsf7p7K9Z6Dp2aAgIAJhDOgHx5VGWCQgAOAoJBcT399seCAgASFQ6AXEjBAQAzEFAAADRBAQAEC21gPh9uXz9r836t5kWpktAAMAc0gqId98WZ198eXTv19kWKCQgAGAOSQXEz9Xpm18eXdOFtQQEAMwhpYB4u62He/9+ug2I9dMs+/pfMy5URUAAwBwSCohPp1n2w+bLo3wAqbwgfpxzqUoCAgDmkFBAvNxdTKsIiM3F9VxZS0AAwBzSCYj1091xD2VAfDq9ln0YAgIA5pBOQHx5tLv6RRkQ5WdzExAAMAcBAQBESycgDt6FsT7/sFwuX59fZg+HgACAOaQTEPlBlN/VAfF25CDKj8+CC34/fBO9cAICAGaQUEBclGNI5QGx/ffQaZyfH2dt9yKHmxIQADCHhAIiH/vh5EUeEOt/ZoMDSV2c5tFw/6yQD3udncSNFiEgAGAOCQVEfuBkY2Ao6/z+kxfBDe9Ps8hDLQUEAMwhpYDYbYOo9k0MXEzrbS8X8qT4LmrhBAQAzCCpgNhsPj/Ld0ycDB4dOTS89UXkNTMEBADMIbGAmDI0NETscBECAgDmICAAgGipBcT643K5PB++62n/yEq7MADgNqQVEO+rcR4eDBxDmY801amF/LCIqIt2CggAmENKARGchDF4csWn021BhGXx+eng6Z5TCycgAGAGKQXEy/wEjD//ffkffx0piLe7ASLOni9zvxQjSUWdxSkgAGAWCQVEPnz1X4pdFOufhzctvDvtDGV98kPkwgkIAJhBQgHxMjye4eXwwQ3rV2FCnDyJvSKngACAOaQTEF8ehRsdxi/nvf64fHV2dvZk+eYS1/MWEAAwh6QCIhjSIXaAhwMJCACYQzoBsX4qIADgSKQTEPk5Fs2lLi7GB3hYn39YLpevzy+xB0NAAMAsEgqIL4+zP1WjPLQ3RwQ+PgsOohy85tb0wgkIAJhBQgGxWT+rTsv8/Hh4gKjPjzuncd6LGkZKQADAPNIJiC/f37+fN8FXxYeT+4UHwYaIi905nPfPCrtxpE66F/jes3ACAgBmkFBAPMqGtA+szE5eBA95f5pFHmopIABgDscUEG97uZA/JmosawEBAHNIJyD2yq+11d1h4XLeAHAbEg+I389/q/89NDRE7HARAgIA5pB2QLT6QEAAQCqOKCDWT/vndtqFAQC34YgCIr9CZ6cW8sMixgasHCQgAGAOxxQQn063BfFrcPfnbT8MDjg1SkAAwByOKSDy8zi3xXD2fJn7pRhJKuosTgEBALM4qoDYvDvtjBJRDn19+MIJCACYwXEFxGb9KkyIkyexV+QUEAAwhyMLiK31x+Wrs7OzJ8s3l7iet4AAgDkcX0BciYAAgDkICAAg2hEGxPr8w3K5fH1+iT0YAgIAZnFsAfHxWXAQ5cM3sTMUEAAwh+MKiM+PO6dx3osaRkpAAMA8jiogLnbncN4/K+zGkTrpXuB7z8IJCACYwTEFxPaz7ORFcPf7bVDEHWQpIABgDscUEG97uZAnRdRY1gICAOZwRAGRX3qzu8PC5bwB4DYcUUAMndM5PVBENmDGpQOAOyudgFh/WL4ONiZ8ePXkX+3bBAQApCKdgOgdMNktg/XT7KR71qZdGABwG44oIDYve7WQHxbxTdTCCQgAmEESAfHf+bAOfz3NTv58Vnk8cILmp9NtQfwa3PB52w+9jRLTCycgAGAGSQTEp9OhoxX6mxbe7oaOOnu+zP1SjCQVdRangACAWSQREPnOiZ57AwdHvuuWxskPkQsnIABgBmkExDrfonCanRTbFnbOhyd8FSbEyZPYK3IKCACYQxoBkZs+I7Ox/rh8dXZ29mT55hLX8xYQADCHdAKiMw7E9RAQADCHdAJi8/O9F/snuiIBAQBzSCcghsaJGp7w/MNyuXx9fpnNFQICAOaQTkAcdgzEx2fBQZQP38Q+iYAAgDmkExDrp/sD4vPj7rmeUcNICQgAmEc6AZEPE7VnWOqL3Tmc98vBKnfjSJ10L/C9Z+EEBADMIKGAyIeJuvd8ePyHnS+PtsEQHmj5/nRgwOtJAgIA5pBOQKx/Ovtra/dELw3e9m7LkyJqLGsBAQBzSCcg8hiYDIj80pvdHRYu5w0AtyGhgPj+ftuDTkAMnaZx6PCV9cIJCACYQToBsZeAAIBUHFFADI00ZRcGANyGIwqI/KLfnVrID4vYc+pnm4AAgDmkFhC/55fyfv3b4H2fTrcF8Wtww+dtPxw2/HVFQADAHNIKiHfflmdgnPwwdPfb3V1nz/PIWP5SjCQVdRangACAWSQVED8HJ3H+ZejQhnennVM9h0NjYuEEBADMIKWAyDcwnDxcLn95lnfC4LEN61dhQpw8ib0ip4AAgDkkFBD5IQ7ldof1z+MHN6w/Ll+dnZ09Wb65xPW8BQQAzCGhgHgZbnV4GXl6xYEEBADMIZ2AaA/z8Ok0boCHAwkIAJhDOgHRHlQydojJAwkIAJiDgAAAoqUTEHZhAMDRSCcgHEQJAEcjoYC4yLKsGhfq3fbfP860QCEBAQBzSCgg8q0O2b3n5+fnvzweGkjqy6NsiMt5A8CNSykg8mtr1vpHQAgIAEhFSgGxG4CyHKR66FIYnx8LCABIQlIBsfXhp7Ozs7+9Hr4z30QRd/XNLgEBAHNILSCm5QVxpWMrBQQAzOG4AuLK40sJCACYQ2oBsf64XC7Px++/uNpODAEBAHNIKyDeV4dJPvh1ZIr10yttghAQADCHlAKidRrn2HaGT2dn/+fSzyAgAGAWKQVEPpDUyZ//vvyPv04VxJUICACYQ0IBkQ9lXQ7/kA8IEVxZaz4CAgDmkFBAuJgWAByLdALiyyOX8waAI5FUQATnV1x1wIcRAgIA5pBOQLRP0BQQAJCwdAJi8zYcpvrCMRAAkK6EAuLL4+xP1fhRVxwvapSAAIA5JBQQm/Wz7OSH3b8+P76eszgFBADMIp2A+PL9/fv5AFJfFR9O7hcezLohQkAAwBwSCohH2ZB592QICACYg4AAAKKlExA3QkAAwBwEBAAQTUAAANEEBAAQLamAWL//6azxNxfTAoBEpRQQ706v8fyLgoAAgDkkFBAX13oCZ0FAAMAcEgqIl9toePj6vPbbnEtVEhAAMId0AiIfSOq7WZdkgIAAgDkkFRDXcgHOFgEBAHNIJyCu6wreLQICAOaQTkBsXl7TJbxDAgIA5pBQQHx5lH0z54IMERAAMIeEAmLz6TT7yzUMHhUSEAAwh5QCYvP5cZZ9db/ywDgQAJColALik5EoAeA4JBQQnX4QEACQrIQC4mWWnTw5NxIlAKQvnYDIR6L8cdYlGSAgAGAOSQWEgaQA4DikExBGogSAo5FOQGze2oUBAEcioYBYP82+vuZxpAQEAMwioYDIC+LemxmXZICAAIA5pBMQX76/f383/oORKAEgdQkFxKPMQFIAcBwEBAAQLZ2AuBECAgDmICAAgGgCAgCIJiAAgGgpBERxFQwHUQLA0RAQAEC0JALi+3zQqHwgqRYDSQFAqlIIiBskIABgDokHxO/nv805OwEBALNIOyCKoyNmJCAAYA4CAgCIJiAAgGgCAgCIJiAAgGgCAgCIJiAAgGgCAgCIJiAAgGgCAgCIJiAAgGgCAgCIJiAAgGgCAgCIJiAAgGgCAgCIJiAAgGgCAgCIlnZArD8sX/9rxvkJCACYRWoBsf64XC7PZ1qUPgEBAHNIKyDeP84KD34dn2h9/mEbGa/PL7NpQkAAwBxSCoj106zx3fA0H58F0zx8E71wAgIAZpBSQLzcNsHJn/++/I+/jhXE58dZ271/RC6cgACAGSQUEBfbIPhLsV9i/fM2JfptcHGaR8P9s8K3+ScnP8YtnIAAgBkkFBAvs+yb4U9KXx5tg+FFcMP7bVDEneYpIABgDukExDYPgo0On06zr7tHSb7t5UKeFCMHS4wsnIAAgBkkFRBBHgwMIZUfY9ndYXGR9TtjcuEEBADMIJ2A2PbBdEAMDUsZO1SlgACAOaQTEPkeimYDw0X/GAgBAQCpSCggvjzO/lSNH9XeHFHf1jszwy4MALgNCQXEZv0sO/lh96/Pj4fO4nzZq4X8sIjeyRqTCycgAGAG6QTEl+/v389Hdviq+HByv/Cg2RDx6XRbEOEY15+fDg4XMbVwAmJO+TfqtpcBgFuRUEA8yoaEezLe7sri7Pky90sxklTUWZwCYk7Vt+i2lwOAW3BUAbF5d9q5t9zlcfjCWdvNpvku3PaSAHDz0gmIg6xfhQlx8iT2ipxWdrMJO+62lwWAG3dkAbG1/rh8dXZ29mT55hLX87aum42AALjTji8grsS6bi7tXUm3vTQA3LTUAuL3/PjI17/NtCw9x7uqW61S+yggAO6ytALi3bcHHBy5Pv+QR8b5JfZgHG1ArFblijuhj/n3abEQEAB3U1IB8XPwN+1fhvvg47NgmodvohfuSFd11d/96Si+AwIC4K5KKSDyYR5OHi6XvzzLT7UYGmHy8+POaZz3ooaREhAzCgPitpcFgBuXUEDkA02W2x3WPw8OMXmxO4fz/llht7vjpHuB7z0LZ103FwEBcKclFBAvw60OLwc2QeRDTZ28CG54f5rFXYxTQMyoCYjbXhIAbl46AdG+2Oan0/5lNt/2ciFPiqixrK3sZlQFxG0vBwC3IJ2A2MZAkAftz3byS292d1i4nPd1OWjLQh4QN7AsAKTniAJi4KbB2yYXzvruIMPjO/RvWixucKEASEg6AbF3F8ZdDogbPgtjcISoodsEBMBdlU5A7D2Isl0YhbuyC+NmA2JwjEnjTgIQSCggtjGQVQNQvsv6xzvkUdGphfywiKHxIsYX7khXfrcfENnQjQDcWQkFRB4I2b3n5+fnvzweHEgqHyji61+DGz4/HRwuYmrhrPv2y4ZiQUAAEEopIPLtCbWhPRNvd0NHnT3PL7i1/KUYSSrqLM70A+L2r5FVtEJzraz81qzrql8mAMcupYDYDUBZOBm+FMa7086KbOqiW4MLl/aqb/iaWavV6hY+Lhar8opZ3Y8CAoC0AmLrw09nZ2d/ez129/pVmBAnT2KvyJn4qm/oUIdqtb65kY9lJ6zyMaLanxcfXTwLgJ3UAmK/9cflq21kPFm+ucT1vBNf9Y0FxE09f7hxp7rQZvs2AQHAzvEFRIT+GvAIV327gLiZhujEwnhA1I8wDgTAXZVaQKw/LpfL87kW5Y8QEDs3EhDdWBAQAIxKKyDePy7XVA9+HZ9off5hGxmvzy+xByP1XRiDiuMar/0EjPrEi/LjYtH+PAiIZtkEBMBdlVJAtE7jHDk98+OzYJqHb6IX7tgC4paOoMx2Z2FkwRGVQUAEiycgAO6qlAIiH0jq5M9/X/7HX8cK4vPjrO1e1DBSyQdEf+NAs3rfXPPHLAtO1MzPt1hsdh938RAERGuBBQTAXZVQQORDWZfDP+QDQgwMMXmxO4fz/llhN47USW/A6+mFSzkg6vMtwo/lwAy922f+WGVDfejDZhcQ1cEQTUC0F1lAANxVCQXEvotp5ZfezE5eBDe83wZF1MU4jyQggltu5jTOgWMnm9sFBAB96QTENg+mL+edj2TdyYU8KaLGsk4+IPoHOLZO47yej1lwAGXrPItOQPQXWUAA3FVJBUSQB+3PdvJjLLs7LP5Yl/MePERhtVoN3j7Tx/6hD0FAbFoBMbDEAgLgrkonILZ9MB0QAzcN3ja5cAkHxGQnXNehlEE/5EdILronajYBcd1fPgBHJZ2AyPdQNBsYLvrHQNyFgBi/71qesnVGSxAQrWnyeLClAYC2hALiy+PsT9X4Ue3NEfVtvTMz/ki7MIb74TqPoMwOCYhdPAgIANoSCojN+ll1ee7Pj4fO4nzZq4X8sIjeyRqTC5dwQAy45qtgjAVEeyrxAEBfOgHx5fv79/P12FfFh5P7hQfNhohPp9uCCMe4/vx0cLiIqYVLOSCaYxOCz6/1FIzq1It2QBT36gYAJiQUEI+yIeGejLe7sjh7vsz9UowkFXUWZ8IBUZ1sER4x2ft87o/lEZTFqRdFQNQv0FBA9MaBAOCuOqqA2Lw77dxb7vI4fOESDYhVoLohuONaB5+sztIsAqJeJAEBwIR0AuIg61dhQpw8ib0iZ7oB0TqLcxN8rHZkzNoQZTsUey5WdUBsYgNCUADcVUcWEFvrj8tXZ2dnT5ZvLnE973QDot76MDhqQzUi5dj9kR/LfugHREBAADDh+ALiSlINiGZfxWZwk0GVFmP3x37Mmk0Q5aEP3ZM3BQQAUxIMiI/L5fISGxcOcgwB0f44dvtcmyAWdUB0FqjVBuUnAgKAUioB8fnZ/1ccLVkeJ/lwT0KsPyxf/xb/NOkGRLB9YFN/LPZcbHq3X+1j9+TNPVsggoGkBAQApTQCYv1zdbrF2/rsi197U/1+XiXD+8fFQZR/+eMcRBmoPg82P8z6sTp5s7zKRR0Qu9em1Q31PwQEAG1pBMTL6nzNfKyoe89/eZYNDFFdX/ciz43qPIzu5Tn3LVySAdGuh2qzQ/lx7PbIj3k0FCdgbP+9q4di+IfRgKgJCAD6kgiIi+3K63/seuFlOTR1HhLdNqgDIs+Nkz+fnX2fr/TiCiL9gBjaZLC66qaHapPDwPhR1fU3q4KYDIgeAQFwVyUREC+rASWbi2u+7W+CqO7Mc6PYd5EPZR11Mc60A6LZ2NDph6uOR1n1Q/vjLh1W7YBYDAwVJSAA6EshIJrLbH46ra6Ntf1XNw2qgHjZXEArv5hW1FjWaQZEswliU+11uFIwjB3zEHxcFAFRZkQwkFRcQABwVyUQEF/yIyK/2l0567S+iNa3u9sehA1RBkQeDfV+iz/I5byDgCg/701w+Zm3xv6uPl8UimEgBAQAsdIKiPofEwHR7ObYdD45ZOHSDIjWOFKbVi9cJR0KWacgBAQAV5dAQOQVUOzC2P6j2p7w6XTsGIg/UkC0x3wYvHB3uSeiP/2BH8MxH4JNEHVAlDmxJyAAoC2FgKgPonzbHNHwtjnQodIcA1EeMbEZPFRieuFSCoj2kQ7BXoz27TMdAbFoFcT+gNANAExIIiC2tZA3QVADY6dx5uVwERw4edTHQBwYECO3H/oxDIjdZ7s7in6otkxc+mqcANxVSQTENg2y7P4I0OkAACAASURBVKv8sIeiDD4+ywbOz9xNlX31v978W70JIr/peM/CGAuIw8Li0I9FQOy2NhSfZZvy891JGOVwlFlRBwICgMMkERC7DQ5ZPfrkrhSa3RSVIiAKu7pY//fpUY8DUa7mw9Eeyk97U13uUMrg2MnOcFGb8vNFFRCbywWEoAC4q9IIiM3nfFTJ6tIWeSk87F8KY1sMH199f9oERD5dvzOmFy6lgNjUR0iObGcI7+98ftDHrNz+0AmIsiDqgFg0AREQEABMSCQgtuorZW3WP/194kKbu4qoAuLeUGdMLVxKAVFuW7h25YCT7YCozuZsAqJDQAAw4UYC4ud7L+Z+ltz6PyPzIbmA2NRncLa2QWzCj6vO54d+zMqjJ7OsHHCy2Qqxe/ZgOIiRWOh/IiAAKN1EQDRDVd+6ZAOi/E9/issc/ZC1VeNFtQIiOzggXI0TgL6bCIjY0Z6uUXoBUfyjtf2hNUV8QGRd3YCoJyoHgxg+dlJAADDhhrZAHBgQH1+dNf4WM8DDgRILiENO1hy7fezjwIWzOrsw8ueuDn8YD4jWLQICgLYbOQZiYFjJIZ8et/5wvo6tFgkFRBkGnQMeO8NPxn8sumFV9sNqka26AZE/ebD5Ye/JFy7nDUDfzZyF8e40u/f8fM8Dw3Ee7kxAdG1GPu67v/qYdT4uVruAKC/avVgVL0A1EmWxbyOIgNiLaQkIgLvqRnZh/HT21wPS4O32ngfPz2sTp3JefuESD4j6ju7HQ6+I0d51UWZDEBDVU7cDIhhIytU4ATjEDR1EecC2hfXTw3Z0XG3hkgmIsArCgGhtUaina/ri0Hwoq2HRVEQWxEH7ct4CAoBYNxIQ399vezAUEPVFva9TKgHR7YU9nx/6sT7yYREeI1mOVx0GxCYMiI2AACBWOiNR3sjJnkcSEJcNiSYgFgMBEX7xdUDsbt0bEADQlk5AHH6y5xUkGRD9wyGuGBCLgYDYxUKzAEFAbIYDQjcAMCGdgMgPovxxzgUZklhAjIk996JzDsZi0EhAFJ9tXM4bgBg3FxC/L5ev/7VZj59bcRObIFIJiD0FccVTMA4LiCIiNp1jIIIp+kstIAAo3VRAvPu2OPviy6PxC2iun2UnT/aNFnE1iQTE8OaGTeemZsKYfli0+qE+/yIPiGAJymMnrxoQggLgrrqhgPi5On1z6FyL3mmef/iBpFo7KdqXwhhIhk0TCs01tzofsyIg2qdvlp9nAwGxCQIiGAeiM0GXgACgdDMBkY8Rde/fT7dJkI/28HXnIhd3NyBafVA3QnWZreA6WnsvqVW/auHBk1lrxOqhLz0MiP5dA7cJCAB2biQgPp1m2Q/bTsiTIC+IzrGSvXEiJkaLuOrCpREQrYGh+v0QBsRB6RBcgbMbEM1nQ0cw1Pf059u6zcW0AGi7kYB4uRtjsgiIzcUNDDg5KsWAWG2CbRFNMRS31Tdvhj/mhz0U5VDvwpg7IFyNE4C+G7qcd37cQxkQn057+zBuTrIB0TqqclNd6rv7ee9jVh48WXzcJsOquvrF6oCACO4Jbhv6h4AAoO2GroWRp0MZEDcy4uSYxAKiORByKB/ad3Rvrz7W+bBthVU1ivVqf0BU53HuPflCQADQJyBuR1gGq/Yn1eiUra0Tweetj1k5/GT1cVGNW72qrpRVtUM/IJq0aN3cXVSX8wagL51dGOsPy45rGBIikYAYP41zoBFW/aYYbIesGsK6aYnxgKjToR0Q3ZwobhMQAHTd1EGU39UB8XbkIMqhkzkfjg46ddmFSyIgVuMBsWkPDlV/vpo8/KE8irI4cLLcnbGICAhX4wQg0o0ExEU5hlQeENt/D1/yYnA0iLkv8J1CQITV0D2Gst44UZ+A0b7gxSa4vSiF3VEP9Smc7X+3Dn8YDwiX8wYg2o0ERD72w8mLPCDW/8z6A0mVE33I7zt5+Hy5/Ol0+48nvzw7HZv28gt3+wGxmll+ykXWDBrVO5ezvYmhIiAAuJKbGYmytXVhbKtCPtH/KHvhbTXu9cwX6EwuIA69zubIdTeLAx+Kwx3qgNgsuvoB0D58cm9AAEDbDV0LI98GURq9mFbr4IjisInZB51KJCCCcSA2QydrtqYcGEIqHDpq0Vwsa/ffzWYwIDoZsD8gdAMAE27sct6fn32720PxZuxx5bkapeJcjdkHnUosINoXwmg+rycMjp0Mby/7oXWqZrkTI5+iFxCLwwMimKK/7APbJwC4m24sIPZqjw9RfDb7mBG3HxBBFgwZHXNycPCo4YAY7odeQGyavRsCAoBINzIOxIfl62A7wodXT4a2KtylgOgPX93eILHpfqzOzdgMBsSiDojWAJPNzovhgNhcPSAEBcBddYMjUQ5+1mhfpvMiK3dh/BEDYjMVEOE4EOUjmv8Xn7fO2mwFRNYKiHzquhQGVv1VXPRP0tgICAAmpRMQ5ZkX9UT5QZRjg05dfuHSCoj2oBBNN3R2ZVSjP+w2MayqYydXhwbE0C6MUhgQ/bsGbhMQAOxcc0D899nWX0+zkz+fVR5nIwGRR8PJD7t/vjvdTZR/+G7ehUsjINpX4+xtgAgDoro5PHYyJiCCzwYior6nv6DdK2+Vk09MBMAdcs0B8el0YHjJsa0KF8XE94vRIn7cFcXM191KIyBW7YCoNjI0eyyqj9V9m93I1eHJm01AZNcdEMFAUgICgNJ178J4OdAP98ai4NPj1mgR24D4Aw5lPRwQ9TaIYINDGBDBFS+6AZEV2yHKczDqwRwOCIjgnuC2oX8ICADarjsg1svl8pfT7OT5YRfZ/LgbLeKrYrSI9U9/n3cg62QCoh0MA593z9bIsu7HbUCsRgMif559ARFsqpg++UJAANB38wdR3qrbD4jVQcZHri4stv8bCoggB6qtEIvwP8GCNEdX7jn5YupaGAIC4K66hXEgbtPtBsTwCFKb4B/h1Ta70xeHP9TjVy/qa2d1A2In3O6w93LerZu7Sy0gAOhLZyCpG3GbATG4y2LgpqnrZ9XnYKyCgMi/rt1FMMLVf1RABANJxQUEAHdVCuNA1KNOtl3Hbo/kA6KasPtxFRw/2dkCUa79N8MBsdgfEC7nDUA0AXFjxjY3tHZrVFNWD9iUB06W1TAQEE0GNKv/8FzO9iaGioAA4EpSGEjqy/f3H/xX/t+2B3/AgOidhFEFRDOC9aZ1Pe9Nc9zDREB0jmdYdPUDoA6I8rPNdEAAQFtKA0ndgNsPiO7Qk8O7MJoHVMc9FMHQC4jwupqTAdHJgP0BoRsAmJDUQFLX73YDovzQufhFfxdG8JBi4IfssICo1vq9gAhjoTAaEMEU/S9hYPsEAHdTYgNJXbfbD4jeMZTjWyA21aGTh26BCI6lPCAgNs3eDQEBQCQDSd2w6YCoJqk+VgGxqk7bLBOiPWR1GAid4yebszj7AbG5ekAICoC7Kq2BpD6+Omv87RpGi7jlLRBlLWxGA6J3+mbRC5cMiOLzapr20gQBMXCSxkZAADDpJgLiUMG1tP6wp3EO2IwVxKoqiN4WiE1UQAztwtiEU4/EwtBtAgKAnYQCojsQhIAoZIvyGIjsMgERfDYQEfU9/cVt3dbMa2IiAO6Q6w2IqCGi3m7vefD8vPbb3Eu2uf2AiBoHohy7ujh4srnsRfE1NOdcXndABANJCQgASukExPrpDQwQcfsBETkORLYqd1wEAbG7Mxi0ITgMsr1lopxwNCCCe4Lbhv4hIABou+aAiBhjcpsZJ/+Ye2F6C3frp3FGjANRDEEZHvlQXDNrZzIgilunAyLYVDF98oWAAKAvnWMgbuRkz9sPiIGjHvpbIMpH1EM+hDsuNsXH4YAIciAcI2IzGBCdoyeqm7vLHQREj4AAuKvSCYj10z94QBR6ydB81myjKKdtAmK1qndclB8nAqKeYjEeEHU6tAOimxOt2Q8QEAB3VToBkR9E+eOcCzIkkS0QwwER7tEoPgYBkd/QrK5bAVHf1b4hIiDqcSBiAwKAuyqhgLiJTRC3fBDlphMQ4Y3hIRD1roxWQCyGAyL8Tz8g2hWx6dxdDzS1ERAAxLiVgyjz4yif9MeZXD/LTp5c75Uybv8sjNYxEJv6NM72IZTBsRCrZrfEcEA0/9kEU/YCov14AQHA1dzKaZw7zSkXw/f/IQeSqoZ76AVEcAmt1kPygKg+Gw+IzvEMi65+ANQBUX62mQ4IAGi7vYBoBn24UwGxGQ6IodM4WwHR3gURHxCdDNgfELoBgAm3dAzE+m0QCEO7OMZGi7jqwt36QZQR40A0dbE5LCCqtX4vIMJYaGYwGBDBFP0vYWD7BAB3020dRHlLl/i+/YBoHQPROwujPQ7EpnlATEAM90MvIDbN3g0BAUCk2wqIT6fZ1wdcrvv3ma+IcVzjQIQPCDMhFwZEGAid4yeb1OgHxObqASEoAO6q2zuN8/fX+6eZfTtFIlsghgMi3KPRPKC86TIBUXxeTdNemiAgBk7S2AgIACYlNA7EgD9YQMSPA1HIx4G4QkAM7cJozWUkFoZuExAA7AiIG9Mc/RA1DsSqGarhMgERfDYQEfU9/cVt3dbMa2IiAO4QAXFjgnSIGQciCIj2YNZVT1x3QDTPLiAAqAiIG1MXQ+w4EHsCIjwMsr1lopxwNCCCe4Lbhv4hIABoExA35pLjQHSPfGj+NR4Qxa3TARFsqpg++UJAANAnIG7MJceBGAyIKgi6ARHkQLUVYhH+pzvfRWvu4TO0bxkLBQEBcFcJiBs2cRrn8DgQu1V8ddNBAdE8bDwg6nRoB0Q3J1qzHyAgAO4qAXFjosaByC8GUnwaBES4JSIIiPqu9g0RAVE9OjogALirBMSN6R9DOTEORBEQ+eI2AbEYDojwP/2AaFfEpnN3PdDURkAAEENA3Jjm6Id940BkTUBk1VkYm7GAaP6zCabsBUT78QICgKsREDcmSId2QGS7XRb5f6qFrGxvWrWqIfhn5OW8OwtTB0T52WY6IACgTUDcmLoYOgGxa4dwG8RgQLR3QcQHRCcD9geEbgBggoC4Mfm2hqyohWanxXaBugGRtQIiK289JCCa4aaGtBZmNCCCKfpfwsD2CQDuJgFxY6oDG7rjQIT9kN+32+6wCiIiNiCG+6EXEJtm74aAACCSgLgRYQ10T+PMWv/INsXni0V1FGXxgDATcmFAhIHQOX6ySY1+QGyuHhCCAiA11RH5Yx+DyeoD9gc+HmDuJRcQA8/axEN/m0NhUe7RKCfMtgFRfZ5tLhkQxefVNO1lCgJi4CSNjYAAuG0HlMBgADQbvKsbWh+bv2gnPwqItlsJiOZ7VR7S0AREVv13EQTE7scgD4h8K0Quv/MKATG0C6M1l5FYGLpNQADsceAWgNLE+vmwVfyVQuAqX2faAbH+sHz9rxnndysBUWVhExBNP9SfFwHR/DjUAbH75yLYYlA6NCCCzwYior6nv9it25p5TUwE8AcxVQC92+r37VnW6LFu9HVpSy0gfl/mybD+baaF6bqx17oaiLo8XrIKhTAgts2Q1Sda7AIi/JnI4yGfIgyI9mDWVU9cd0A0zy4ggD+C5t25+thev49u+y/fxS9dB8OTXOYrGNyWsXeqwx526GSJBcS7b7ev5Z/+a/Pl0b1fZ1ug0A0FRPXzt6kubBFEQ73nYvvvRdENzR3FD9cmDIjFYk9AhIdBtrdMlBOOBkRwT3Db0D8EBHDrRvcIFOfIh8cAdINgcD3ePVag1w1xBXDAavfQNfNMM7pTAfHz7luxC4js5B/zLVLjZgKiOg+zGPmhOdyhOJphPCCKbRK7ZawDIuse+dD8azwgilunAyLYVDF98oWAAGZRXXN49zYYfCyHyRk4FrD6x2IwDLqBsCoPHNsXBNXhZc0/ugkwugbd3jH6tlc/aPyNMSogpt5fx58rvGE8IKbfu48xIN5uv4v3/v10GxDrp1n29awHP5SuISCan73yn3UtBD+77YDImoBY7XZRtAOiGvch/+HunEHR7KgYDoggB6qtEIvwP8FyLxqb1s3dLzAIiB4BAXdcc5nh9qq78zf69t2s/PupOMOstWc3W6w6b5m7NfvojoSufOpiaTpvSSMrwv6G1tEpIu87dIqDHDSbyYC44rz3SiggPp1m2Q+bL4/y8y7ygvhxzqUqzf7lDvwsB/vIsm5AlwGxqgNiEQREVcNVQARVUP0aHBQQ9RSL8YCo06EdEN2caM1+gICAo9Ws+quPrT/mi/90P/b+kK8O5lqtOh8HAqJ51EABtN6cO28te95phjbSHjS9gLiahALiZZZ9sykDYnOx+2R2c3+5QzG8atd1dfRDeAxEKyB295VbIOoZ5DNfdQMi/C0JAqK+q31DREBUj44OCOA2NFv+V+WOgeL/wZ/p4ZbQ7lbR4k+aary6/qq/Goamu6VgaE9A0ANTS9zsKh16N9m3FhQQh090NwNi/XR33EMZEJ9Or2Ufxsxfbme7Q/WxboTm+IeqH3adUHzWCohq015WHnm5qf/bBEQnD6q1ffiffkC0K2LTubuc6SUCYt/bBTBofGiA6lo4A4cCtHYPBKPG1H+VNLsHyh2kwQFX9d8tvX0CvY0B5ZIshk/N6mreew6aVkBEEhCHKweNKgNi9iGkCjN+ub2tDs3vZb0NIvyV321maP47GhD5vIOAqM7C2IwFRPOfTTBlLyDqxxfvEsMBkY0HRPPm0nq7qd92DvkbBP5wyi0Awf9bAVC+IQSbARaddXjzV337nmYs2joXqo/tk76LX85690CxWK0CGFpXdDdqtg0FxMDhBLMERPnXUWf2AuLQ2QiIneMKiE63t9816igIf+VHA2L3dpBtioBoP0u+WbJVDcE/Iy/n3VnuOiDK2W2mA6LJg2yvmV5huAHNer8+P2AzsLd//OD/8nc96/5/t5pf1KdZNX8nLAYKIiyBYCNAby1frmQXrdVt9UsfTFuOXNs5dKr6WoNZDa3Ly/MMhgOivZofDojhAxeHA6J62UcConfOQHfe9Suy6UzYNbDgQ5M7C2PkcSPSCYhj2oXR+gujiYb6X9mq/kNjVwflVsR89ZzVAVHt0siCT/u/Havml+7yAVGHQfBXSzcgsmq6gaOZ91eDguBWtfcHtH8gB48EbA44CtbxY3v7q3X+IvgtbxqgvR+gXk139hrmn7f/IqgWunuIdPPZMQdEdxV0OwExEgQC4g8XEPlBlN/VAfE24YMoqzeY+liHeqdFPRzUaneMUjmWQxAQ+ftLEBDVL/FEQFTHSB8SEM17yZBN+L7aC4isDIi6AIKfr/BRCoLr0NoAsBk/PLm1+m7f1/rYfVyvDZof5eJIwPBxvVVlsGOgWtwgWNpvxfsCIpjv5Fb7GQMiCJXO+mMsIPp3DS5yZEBMzG9kLSggRgmIjotyDKk8ILb/TvU0ziYdmoBo9kgssuo9qg6I4h2pHuyhHRCr3Y9j8Mmm+72LD4jhfugFRPmoYh4CgrmUP79DJ/F3Dg9sHyvQWskPqe6amGTwR3DPNvb+O2nUm/yUgTfp2eadjJE10Y1+oftX6VyLhAIiH/vh5EUeEOt/ZskOJJXVmxtadlWwC4jq75vyYlj1sU2L6uDpbkDU82tt0Qz/1llVf1G0EqIJiHBrwqJ9/GRW/2eRhX/V1Q8tAyILAyLbhAvQzo7wfX/4jG4FcdyaP1s7a+/Wx+6JAu31fGt939py0GqKqc0Gt/siAAdIKCDyAycbiQ5lPZwPRRY0WyBW1UGTYUCMbYEoH15vgNiUmyXCvaWXvpx3VS67gGjt1W0CIv//bhtJa1TX8MlbAVGuBBZFJ1X7lFurgCu+yMQJtlRX27Cqj4N9N7n6H1urd26eWvf7KYC7IaWA2G2DKKV6Ma2RfCiyoAyI6tzs4kSsRXW+dXWOdhgQ9b6QMCCq3WyrJgouGxD1wQ6L5nrhVSc0U2+qA8M7d9VfcfUVFAHRDDJbbXgpXoH244nX2mdd/bne/P2ehccBBn/ch1O2tvGPrt0PWP37NgJ7JBUQm83nZ/n1OE8evplraTqu+uUO775o8qEe5b0fEOWbevPf8E2/XAlXTxMExO6fxWEKm8sERLNo1SaGdiWUWyGK9chwQGTVMLTtgFhkdUBkxRcrIEJFEYZr82rlXa/Eu2vx1i2r4CdmNXHjVCrc9mvAIW5lP338k17XYnbOReGYJBYQ1+2KX+5QPqzCfKjGhm8FRLCFoXM1zqweubLYBhA8VdEGq1ZAdA42LqthKiDChesERDn1UEBswqeqdsTUAZHtDYgrvcYJaG0IaK/ziw8jBdDb5t9d53crYfykgssVwLwrhZH7LvNG319HdI8UvtLsR2Y1dN/UwfWHz6h9Fkb/cWOP7dy3d9U5cs7B8OKuetNNnYUx+KTD50+Edx7y7Yn5FnYO/do7q/FXZJ6FOugsjKs8yWyddNiM4n6soycTEBFG8qHVD+XBBKvWaZytScOAWFQnedYngNZPVgfEotrQUN1a319VQ313+Y96y8Ru80GzZL2AqENjdxZGVl/vZtN6qiYgsiAgqmHw6yMv0wiIobf1ZuXfPQ6we05/s+pvfezv/x8ugMEQ6Ly1b3pv62MroeCTgbXt4Kokfj189YCYmENvGQ8MiL3L3n1FDlyeet5D0/TWv9cUEBPjQEwvVPvzqIBYjI4DMfh8q+ETFSMDYmDKxfg4ENcVEPuDIHZ6ARESEIcLOmC0H8ozHlarahCp8DGLbCAgsmbTRDgORBUQvSMfmn+NB0Rx62RAhJsqNsXejqoTOl/2oriw+OEBcYWXuPuKVy/82B/ovXvG9+2vmpMI2+v9sAOG5tb+EQi/CVMryNaDdt/b9kw2wan8/dVha/W0JyCCE+Z7K+jBBZo4Tby13qjva69NDguIevdbPdFi0Vro1o/6VQKis64LH1z/MnTmXS5Oa3knAyLYvlcvQTNp//Wpf07CuxbVQFJZOOmmNUHns+pHpfOARdw4ENUvdSsgun+RBPMvticOnxnZXuSpabrfxfrNpfUe02mc7qx7P4N7A2Lsx2FkwbvPe1BADH/ZQ4s7Mckhxmcz9VwTv+AHLeLg40YkFRDr9z+dNf6W2kiUg/2w6MjqbfpBQCyagCjWVuEWiGaIiN2ehOJ7t/sla/ZQVIvQvJENB0SdA/VBE+2A2FRr/tZoEdVrM/y2UcyoelgYEJvBgBh85fau+af6YCAHmnEEJx9ZTFotRHvNHx6i2lr/D7xfhzfU73/Tf0qGD1o1w5TXr3a4Dmh3SX5D+W2pAyJcGa1WYX2Ui9N9WxsPiIFGnL6re+tET9R3ZeVZP82qqzWX8JNs0f2ZG1gpdJ+zmWTPl1P/HnWeIHjYLp9bc+kuQHVv/7mqH/vRZ299ndmmOoRobHGHPuvNvzXb8u7Oyjn4WyAb/L1sPaq7ICN/Sows8ciaqPMiVn+ETC3O+A37lqb9gze+FN2pRuc79YT7X5pDXrwDHDSbfS/dVeZ9wGwSCoh3p611QILXwlj1dPuhPJ2zWnV1pmptk6gCYtE+ZqLc2F68MW3KxwaPqWcYXlSjCpBm2nCBdidK1JfuCu/unlS6WLS3roTNFC5E9ed79UUFI2cNreiD9fy+Nf9AJZQjA7a+jyM//QMbB8beiKv1VvGqT827veqr3/+qm/sdEc6++KS+UFr1Pt9+F+11SfHCNjPsrKeaN+56RvXKengjwsDy94y8tXdvPSBAisUP1hXFz0o1l3CWWblda2SOm2Z2w3ft+3KGV/CtJWg2q408ffOT2JkqG+/m6tlbX2fwU73nKwl+zHqvfxbMthX0WXtJi4kGn7L9qP6SNA+fUD38oLVcM8uJxRm7Yfr7swl+8PZN2J7d6ORT89n/HIctxV4HzWbfS3e9i5hUQFx0Vh/HEBDdfqhW5c3bTTNVGABhQJSncXTuraceXqGP3z4wZdMU/Yc3NzYL03tkuQ2l2aBSbfffrRjL/TATAdG87DHdO/7Xwejvfe8RY2/E9bvw3t+/3uM6a5PBpaxmP/Kg/rtosJyLet9QZ21S3RK8cQ/McfoFHnz/nrqre+vEO0/wvtwOiM5aLPwkq78RU4u8GJtk/5czuIJvL1nwYo48f+e7171n4LH1s7e+zvD7NfmVtL6v7fk3r1j7tRwJiMGn7D6qtyTNw4dekc5MDltf9QJiaHGGb5j4Llf3T8TS+IKPTj41n/3PcdhS7HXQbPa9dNe7iJukAuLl9st5+Pq89tvIdOvzD8vl8vX5ZfZwXPV72l13jwVEPbLS7t/tv/aDmFh0k+FaDAZE8BW0/tVqgHYQxCZr/6c0Zibj04799A88ov1FdN+gB/4e2nND61UZDJBNe/ZjD+q8i/amWCy6C9tfGY8GxPR728QarH9X99ax1773NXQXrplL9/ZgdTi2yIuRSQ74coZW8J0lCF/M6Zes/00L5t/9uQsCovXgwWdq3zO0gMHKtJ5tOGFEQPQfNfbKjX9bgpkctr4aD4ixr7G6YfxVax4/HksTCz42+dR89j/HYUux10Gz2ffSXWXehy7mFWfQn+MlH5ePQ/nd3qk+Pssa8cNFXDkKgzVvudIdDojxPQHhev2a+iEbFPul9n6JI5O1/1MaM5Pxacd++gce0X6v6L1B99/O9t3QmuFQgIQPWkw8aPxZ2gERrk26K+OJgJhaG18lIA58/KUCYnRrU+vViP1yhlbwnSW4nYAIJs8PyWjNfWgBZwiIMIqz1qhy3UUfDIj2/rADXrrBb0Z/cerjxbL9v3QTMx94sSYXZnzyqfnsf47DlmKvg2Yz9uMR8RJcYRGLWV1xBv05XvJx24DYu9Pi8+Os7V7kgNdX/HKH19fdMzXb/6zHry5vC+9dtPZcVEVRnNfZD4ErLXqs9s/YZX7iLvnDPfLgvXcN3dx+r7h6QLRmky0WU+/B7Tf58I29NyBo+4YrBER9qMHU2rj1/t0ci9m7q16vBbfm/13t/7b0AqJcsPBQmPAo12Dl0Tv2rjW7fV9O/fj6nA2KtwAAIABJREFUrtYKvjgLo/2w6sUsl62Ze2dG7eeqfzuDl7z5AqpjqHsBsZu6eqb8d754wKo99+az7o/KqhqvJbx4aBUQwbTVrsVmxsXbSvNNXfV+CptveXM4VjFldV94bkr40k2XRrdJVvVQtuVcixerXKDOS977dvXPwui8dP0+ay9U56XuTl4/YfXl976UcsyboecY+pUZW4499s1m+Ln6jxo6C2P/vI/xLIz1070BcbE7yvJ+eZZGPmZldvJj3MJdSb3mD1b5QR0ExzkEnxef9gKi/ia23lSbAyiCX6jbEP6M9f5Aip5D8WsfM5Pxads//cHBkv1HdCet3zXK9/dqHVetOjpvRv0bygfW37z6Pbg1CFh176J+0Kr+Cyurv8PVDfUKJFxJrRbBqqf4WQq/kKw65jacUTsgBt8A6ieoVtirgYBYraq3ntZbTf4ltl/G4oHVqYKtV6pY/FWzrihfgeAHvxpFrVwdhs8aHosazC58zuYHqvkhre5qLU75FTUn7BaDg4ZpUy1j8QTVuY7tGTW/lfW3pPlHOZhLVj9uVf1RvagGesmy8lc/q/80GAiIsEqKb9OqvL34hlVPW71gWT2GTFbtOi1f9yogqgOVynedTfi46nsZLEf56qzqJy9OOS/TaxX8wASvffd3sZ5d78euWNLiLLVVNb8wIKpva/BdqXqn+na1z3eq3y67ARGeZhssVPMNLZd5serMtx1Y3RmVr87gfa1fmfDHaXA59qi/mOZXdfS5ml/a9k9O+HTDD6vfuC67mAkFxOblvgto5Ts5Tl4EN7w/jT3UMptDfUjkHAFR/zPZgAhrJ/ytOXwOxa9nayZ75tKetpXDnWUZ+Qu6t4IptupUz90KiODtubqhmsngDe0VdvvXNVyUYB3THFvbBET1tNWb+mIR/PrXPy/l4xflxV2LN/Ss/Pnazb6YY1kV9a2Dp3HWL0jv/aX1XrQaDohVGBDNO08vIFbFUT91+LQDon7twm9EtX6r1ii9Ja7ns6mmGfoRa5anvqtaQ9av5KouuubHYtVMUy9Ae0bBNy2rv6Lqm1t+A1ab4P9ZExDV9XbDDZXVN779ZQZz7QVEvWxZ/VJWyx8en90LiPpqv/USht/q+uWpX9b2xonOyzoSEHWdBd+c4LvY/ilqvsJNb+vLqnyjaP/ktB/XXZ7ypcuy4Kez9aMyuODV/BbNN7Savv7GDjxjFRCjS9P5VvZeuOBlmVS/KsErNfZczS9t+JOzyoa+/vbDRr+/hy5mSgGx7YNvJid428uFw46bCFzxy23ezsq3hKGAqM+FLPOhOnKy/l0JDN8autLyXv0rDX53O+/UEXMYCIg9c6l+C7P+xCOzGXpEd9JF692o3iZQvaE3b0bNL//wDa1vXvP386obEMHfvb3veBMQ9fom+PUfD4jVKgyIVfMkw6uEgZd18Edr+K7OrcEL2n2nad/VfvfPVtM/5J1vZrjU1QT1DMN11KFfTuf9vrs4rfX28AJ0Dd/Tf9CiNe/WSzHx6o85eMLxx4892cSybAYFEwwWXD8gDlucsR+60aUpl2FPaOx9qUenmHr0nhdmZIqDHDSbfS/dVeZ98HJe7fEDc7z0Iz+dZn+ZOLUiv1Znd4fFRZZ9HXM2xswBUWbDovU3QHBPkxcjAbHXlRb3yl9p22UCovfDHRcQq/7EI6/P0CP2vLadN/fxZW5uGH5Zqse3AqL562F4Bdr+42Lgjmzfirf6y6M9ZXcjwug3ZeL7NXZr9+UY/XY33+Xe1zHxXdn7UzT1dr7ngeEk40swsAjjU008duIZDvlKJh7RvuWA5xl4yumFmVzOqS9xbMrJr6f3tfdvmH6OPV/rgQ+Y+GaMP3r//MeXYq+DZrPvpbvKvA9dzCvOoD/Hyz80P0byq/uVB52dE0NHWU4feRn3g3WAYhZhQPSPjWz9vXmg8TeCKy3u1b/UwcW7zBw23e/G4Y89bK0x+Iix13T0ld53w/AM9yzL1IPG/pgN7p5++AGLs/e1O/BlPfzxk8t1+SU+cJnHFueQRd23AOFUE4+deIZDvpKJh7Rv2f88Q0+5Z2kmF3R8JmMTjr0cI197/4Y9T7Lni41cmMEFOvC+Q6c4yEGz2ffSXWXehy7mFWfQn+OlH/lpeiTKJAPiEhsVBhdq9I7bMr54l5vD0A0xD95719DNMa/2Ycs8PMeJRTkoOybvn3r0QYsz/OIdeFf71olnmFyY1qPGvrg9Czw0yUFfTn+S8QXduwThVBOP7d6194nad00sW/uW0a+kmWjgKfcszeSCHjqTPa/h8OIM3zD9HMNf9aUXZt8T7n+Ow5Zir4Nms++lu95F3CQVEJ1+6JXB+mn/KMtb2YUxu86sN0O/8zeutXjdpY2fQ+RMpqYdvmfwEQe82u2H7L1haI57l2X0QQfNtXPLxMxGFmdo0Q6+a2xBRx8+uCytRw1/cXsWeHiSA76coUnq2w550cZnNPHY7l2tZ5x6lu5nvfm3n7G7cEML23/KfV/2nlfksJmMzXB8ccZumH6OYBniFmZ88qn57H+Ow5Zir4Nms++lu95FTCogXmbZyZPziZEoX/ZqIT8sYvrAy+7CXfHLzWazGfstaT652qJeWWvxWgt+qTlEzmRq2uF7Bh/R3NS+c+DbMTLvwRv2/f3Vu334QWN/zHbu7twyONnk4vSWLequ6Zdj6Iuup+m9Av1P9i7xni9qz5cz9uDqpoNes3Di4aeYevb9Czo0QfNZ74HtZ2y90p0va9+TRf8s9KfZ/wN3yPwGv8ZDHx0uw0HL0kx1mR+rA57jsKXY63IvbORLcDXpBER+RsWPk1Pkmyi+/jW44fO2H/ac+tlxywExNLurLdC1Chfv4DeK0TlEzmRy2sE7hh/R3NK6r554/+/fyFLUjx77zk58xwfuLj4d+XHp3DI5zXX/UE3Mv/01zDDDZoIrfE17HnyNr1fiv9/zSOGLTGEZ7qakAmLfmA5v85+Tk7Pny9wvxUhSUWdxXv3Lza7gik9922b5EmZdsVztETN9S8Zmc9nV1sGLNTxhEj9oSSwEcN3SCYgDRqLsXvB7WxM/RC7clb/cP3wnAMAB0gmIfPvC9C6MrfWrMCFOnsRekXOOL1cqAEBCAbF+etAZFeuPy1dnZ2dPlm8ucT1vK30AmENCAZEXxL3oC3THERAAMId0AuLL9/fv73YMjI1EOQcBAQBzSCggHnUORoy7zuZhBAQAzEFAAADR0gmIGyEgAGAOAgIAiCYgAIBoqQXE7/ko1a9719Gai4AAgDmkFRDvvr3kENWHEhAAMIekAuLn4ByMv1xinMn9BAQAzCGlgMgvtnnycLn85Vl+wYtvZlymmoAAgDkkFBCfTuvtDuuftynxj9kWqSEgAGAOCQXEy3Crw8vr2QQhIABgDukExPppuNHh0+lBl+aMJSAAYA7pBMSXR+Hg1e3PZiMgAGAOAgIAiJZOQNiFAQBHI52AcBAlAByNhALiIsuyagDKd9t//zjTAoUEBADMIaGAyLc6ZPeen5+f//LYQFIAkLKUAmL9NBjK+jqOgBAQADCPlAJiNwBleTGt67kUhoAAgFkkFRBbH346Ozv72+uZlqVHQADAHFILiGsmIABgDgICAIiWWECs/29+7MOX//n36zkEQkAAwCySCojP3xfjV395lJ3879kWKCQgAGAOKQXExWlWB0SWfTffIjUEBADMIaGA+HRan775+89ZeGGM+QgIAJhDQgHxMhw9yrUwACBh6QSEq3ECwNFIJyC+PCoOgBj6bDYCAgDmICAAgGjpBER+Ka3mCt4X13M5LQEBAHNIJyA2b4MzL/IzMq7jPE4BAQBzSCggdqM/PHxxfn7+4dl1Xc9bQADAHBIKiN1mh9q1DAMhIABgFikFxObzs7ofHl7PxTAEBADMIamA2GzWH346Ozv724trupaWgACAWSQWENdNQADAHAQEABBNQAAA0dIKiN0REJW/GUgKABKVUkC0TuPMDGUNAMlKKCA6/SAgACBZCQXE2200PHh+XvttzqUqCQgAmEM6AZFfTOubWZdkgIAAgDmkExBfHl3T8NUhAQEAc0gqIK7jqIc2AQEAc0gnINZPBQQAHIl0AiI/iPLHORdkiIAAgDkkFBA3sQ9DQADAHBIKiHwgiJMn5zMuSp+AAIA5pBMQXx5lBpICgOMgIACAaAkFxPf32x4ICABIVDoBcSMEBADMQUAAANEEBAAQTUAAANFSCIhiBClnYQDA0RAQAEC0JALi+/yUTadxAsDRSCEgbpCAAIA5JB4Qv5//NufsBAQAzCLtgJj9Ap0CAgDmICAAgGgCAgCIJiAAgGgCAgCIJiAAgGgCAgCIJiAAgGgCAgCIJiAAgGgCAgCIJiAAgGgCAgCIJiAAgGgCAgCIJiAAgGgCAgCIJiAAgGhpB8T6w/L1v2acn4AAgFmkFhC/L/NkWP8208J0CQgAmENaAfHu2yzLd1p8eXTv19kWKCQgAGAOSQXEz1lWBUR28o/5FqkhIABgDikFxNttPdz799NtQKyfZtnXsx78UBIQADCHhALi02mW/bD58ig/7yIviB/nXKqSgACAOSQUEC+z7JtNGRCbi90nsxMQADCHdAJi/XR33EMZEJ9Or2UfhoAAgDmkExDloFFlQMw+hFRBQADAHAQEABAtnYCwCwMAjkY6AZEfRPldHRBvHUQJAOlKKCAuyjGk8oDY/ttpnACQrIQCIh/74eRFHhDrf2YGkgKAhCUUEPmBk43xoazX5x+Wy+Xr88sEhoAAgDmkFBC7bRClsYtpfXwWRMbDN9ELJyAAYAZJBcRm8/lZfj3Ok7Ey+Pw4a7sXecktAQEAc0gsIKZdnObRcP+s8O1uT0fcoZYCAgDmcEwBkR8jcfIiuOH9aRY53JSAAIA5JBYQ6/+bHxr55X/+fegIybe9XMiT4ruY+QsIAJhDUgHx+fusGsf65H/37h26xPdF5OmeAgIA5pBSQFxUeyR253P2tiwMXR4j9pIZAgIA5pBQQHza9sPJX3bbE37/eWAgCAEBAKlIKCBehrsjXvavhVFebavFLgwAuA3pBES7D4auxvmyVwv5YRFR19wSEAAwh3QCor03YmjfRL6P4+twhMrPT6eGvB5cOAEBADM4poDIz+PcFsPZ82Xul2IkqaizOAUEAMwinYBon6U5fHDDu9POUNYnP0QunIAAgBmkExD59oV6f0S+t2Jo28L6VZgQJ09ir8gpIABgDgkFxG70h4cvzs/PP+SX3Bw7u2L9cfnq7OzsyfLNJa7nLSAAYA4JBcRus0OzdSHyOpuHERAAMIeUAmLz+VndDw8vsXnhAAICAOaQVEBsNusPP52dnf3txVQ+rM8/LJfL1+eXSQwBAQBzSCwg9vr4LNjN8fBN7MMFBADM4bgC4vPjzmmc9yKPlBAQADCHowqIi91RlvfPCrtxpE66F/ieJiAAYA4pBEQx6uTuLM7Q0KU3s5MXwQ3vTwemml44AQEAMzimgHjbuy1/TNRY1gICAOaQREB8f//Bf+X/bXvQCYj2WNcFl/MGgNuQQkAcaOj6WoPX3JogIABgDgICAIiWTkCs/3PPvoj10/741nZhAMBtSCcgvjzK7k2OQLl52auF/LCIb2KeREAAwBySCoitBxODS+YX2/r61+CGz09jL7olIABgDukExOZ9MczkycNfx6Z4u7v/7Pky90sxklTUWZwCAgBmkVBAbDbrV98WDfFkZFfGu9POWBEnP0QunIAAgBkkFRBbv78qGmHkcIj1qzAhRkNjfOEEBADMILWA2Pr8rIiEh8N1sP64fHV2dvZk+eYS1/MWEAAwhwQDYlNetDvuKheHERAAMIckA2L9/nsBAQAJSzAgdvUwcYDD+vzDcrl8fX6JPRgCAgBmkVpA7HZe5AdAjIwHUd0/OdHEwgkIAJhBUgFRHT5578XYBI87p3HeixpGSkAAwDzSCYjqDM2JczMvdlPcPyvsxow46V7gu7UoAy65dABAIJ2A2A1lPTEMZTHFSbhx4v3p9KGWAgIArkdSAfFgbNdF4W0vF/KkiBrLWkAAwBzSCYj16/2X8866OyxczhsAbkM6AbH5efTYycKXR/39FUO3TREQADCHdAJi/XTPpbkFBACkIp2A2NsCQ4VhFwYA3IZ0AmLbB3s2Jrzs1UJ+WMQ3MU8iIABgDukERH6SxXQMfDrdFkR4mufnbT9M7/boEhAAMIeEAmLz7jS79/x8YoK3u6Gjzp4vc78UI0lFncUpIABgFukExPqns7+2hnwa2KHx7rQzLNTJD5ELJyAAYAbpBMRuJMo9AVGPd53tG/V6bOEEBADMIKGA+P5+24PhQyrXH5evzs7OnizfXOJ63gICAOaQTkDcCAEBAHMQEABAtGMNiPWH5evf4h8mIABgDqkFxO/L5et/bdaDbfD7eXXz+8fFQZR/cRAlANyGtALi3bfF2RdfHt37tXdnPdb1+ufmPIzu5Tn3LZyAAIAZJBUQP1enb25boT/CZB0QL/Ny+PPZ2ff51HEFISAAYA4pBUQ+0OS9fz/dVkJ+jYveRbKqgLjYTlbsu8iHso66GKeAAIBZJBQQ+aUufthmQp4EeUF0ty1UAfGyuWZGPlnUWNYCAgDmkFBAFGFQBES+maF7Za0yIFpt4XLeAHAb0gmIbRjkxz2UAfHptFcGZUDUh0IEtx2+cAICAGaQTkDUfbArgoEyEBAAkIrjC4jNy+AMjU+nAgIAbl46AXHQLoy8HC6CAycdAwEAtyGdgMgPovyuDoi3gwdRbn31v978W70JIr/JWRgAcOMSCoiLcgypPCAuBoaIKgIiqwab2mzW/31qHAgAuA0JBUR+fubJizwg1v/MBndNrD+++v60CYi8KPoDVk4vnIAAgBkkFBCtTQzjZbCriCogBi6ZMb1wAgIAZpBSQOy2QZQOKYP1f0bmg4AAgHkkFRCbzedn+fU4Tx6+mWtpOgQEAMwhsYC4bgICAOZwrAHx5fv7D6LOvygICACYQ4oB8e40yx7uObwhdgzrkoAAgDkkFRDvH+dR8Hb6LIyCgACAW5RSQLzdje/w6TQYK2qUgACAW5RQQHwqxpXcZUR+QufkGNUCAgBuUUIB8XY3+mSeDt/sxrLuXgujRUAAwC1KJyDKq3Hm2yF+3B8IAgIAblE6AVEmwdusvKq3gACAZCUXEC+LwycFBAAkLLWAKA+ByPdkDFyO88oEBADMIZ2AyNPhx+oQiHxDxORBlJckIABgDukERH70w703/7bbg7H+Z1Z0xNwEBADMIaGA+PKoGEHqu+Jf17EBQkAAwCwSCohyDMqv/7ULiL9cwxEQAgIA5pFSQGzW78/+9mb78cv///DNbMvTIiAAYA5JBcT1ExAAMAcBAQBEExAAQDQBAQBEExAAQDQBAQBEExAAQDQBAQBEExAAQDQBAQBEExAAQDQBAQBEExAAQDQBAQBEExAAQDQBAQBEExAAQDQBAQBEExAAQDQBAQBEExAAQDQBAQBEExAAQDQBAQBEExAAQDQBAQBEExAAQDQBAQBEExAAQDQBAQBEExAAQDQBAQBEExAAQDQBAQBEExAAQDQBAQBEExAAQDQBAQBEExAAQDQBAQBEExAAQDQBAQBEExAAQDQBAQBEExAAQDQBAQBEExAAQDQBAQBEExAAQDQBAQBEO8KAWJ9/WC6Xr8//dYnHCggAmMOxBcTHZ1nj4ZvYhwsIAJjDcQXE58dZ271/xM1AQADAHI4qIC5O82i4f1b4Nv/k5MeoOQgIAJjDMQXEl0fbYHgR3PB+GxR/+q+YWQgIAJjDMQXE214u5EnxXcwsBAQAzOGIAmL9NMu6OywusuzrmLMxBAQAzOGIAuLLo/7+iqHbpggIAJiDgACA/9fe3f+2jd8HHJcuuRiXbLnhYORQA27iLRi6y1plBnbu4tazi+XawHYs/f//zPigB4qUTH9kxuJXer1+qcOzKOpT23zrgSRhCQXE+GQwrB+16S0MANiGhAJiMmrUQv6xiBeRVQgIAOhCSgFxc5AVxHllwW3WD40XJe4lIACgCykFRH4cZ1YMR7+c5X4tzyQVOopTQABAJ5IKiMnlQe1U1sO3sRUICADoQloBMRmfVhNieBy9IqeAAIAuJBYQmfHns9Ojo6Pjs08bXM9bQABAF9ILiEcREADQBQEBAIQlGBDj3/52dnb25982eAdDQABAJ1ILiM/vKx+ifP0penMBAQBdSCsgbt/UDuN8HjqNlIAAgG4kFRDXxTGcL49KxXmkhvULfN9PQABAF1IKiLvDLBg+VBZcZUERuhingACATqQUEBeNXMiTInQuawEBAF1IKCDyS2/W37BwOW8A2IaEAuLusPl+xapl9xEQANAFAQEAhCUUEOOTwbB+1Ka3MABgGxIKiMmoUQv5xyJeRFYhIACgCykFxM1BVhDnlQW3WT80XpS4l4AAgC6kFBD5cZxZMRz9cpb7tTyTVOgoTgEBAJ1IKiAmlwe1U1kP38ZWICAAoAtpBcRkfFpNiOFx9IqcAgIAupBYQGTGn89Oj46Ojs8+bXA9bwEBAF1ILyAeRUAAQBcEBAAQlmBAjH/729nZ2Z9/2+AdDAEBAJ1ILSA+v698iPL1p+jNBQQAdCGtgLh9UzuM83noNFICAgC6kVRAXBfHcL48KhXnkRrWL/B9PwEBAF1IKSDuDrNg+FBZcJUFRehinAICADqRUkBcNHIhT4rQuawFBAB0IaGAyC+9WX/DwuW8AWAbEgqIu8Pm+xWrlt1HQABAFwQEABCWUECMTwbD+lGb3sIAgG1IKCAmo0Yt5B+LeBFZhYAAgC6kFBA3B1lBnFcW3Gb90HhR4l4CAgC6kFJA5MdxZsVw9MtZ7tfyTFL3HcU5WOHbbR0A7I+kAmJyeVDLgeHbezdFQADAN5FWQEzGp9WEGB5Hr8gpIACgC4kFRGb8+ez06Ojo+OzTBtfzFhAA0IX0AuJRBAQAdEFAAABhCQbE+Le/nZ2d/fm3Dd7BEBAA0InUAuLz+8qHKF9/it5cQABAF9IKiNs3tYMyn4dOIyUgAKAbSQXEdXEM58ujUnEeqWH9At/3ExAA0IWUAuLuMAuGD5UFV1lQhC7GKSAAoBMpBcRFIxfypLjvXNYNAgIAupBQQOSX3qy/YeFy3gCwDQkFxN1h8/2KVcvuIyAAoAsCAgAISyggxieDYf2oTW9hAMA2JBQQk1GjFvKPRbyIrEJAAEAXUgqIm4OsIM4rC26zfmi8KHEvAQEAXUgpIPLjOLNiOPrlLPdreSap0FGcAgIAOpFUQEwuD2qnsh6+ja1AQABAF9IKiMn4tJoQw+PoFTkFBAB0IbGAyIw/n50eHR0dn33a4HreAgIAupBeQDyKgACALggIACBMQAAAYQICAAgTEABAmIAAAMIEBAAQllBA3B0OVnE5bwB4cgICAAhLKCAmt28EBAD0QkoBMRmfRK++WScgAKALSQVEURDvHrMCAQEAXUgrIPLPQYTesqgTEADQhcQCYnL9uDcxBAQAdCG1gBifPOolCAEBAF1ILSAmN0dH/7n5rQUEAHQhuYB4HAEBAF0QEABAmIAAAMIEBAAQlmpA3P388tUGR2MICADoQrIBsdkZpQQEAHRBQAAAYQICAAgTEABAmIAAAMIEBAAQJiAAgDABAQCEpRoQGxIQANAFAQEAhAkIACBMQAAAYQICAAgTEABAmIAAAMIEBAAQJiAAgDABAQCECQgAIExAAABhAgIACBMQAECYgAAAwgQEABAmIACAMAEBAIQJCAAgTEAAAGECAgAIExAAQJiAAADCBAQAECYgAIAwAQEAhAkIACBMQAAAYQICAAgTEABAmIAAAMIEBAAQJiAAgDABAQCECQgAIExAAABhAgIACBMQAECYgAAAwgQEABAmIACAMAEBAIQJCAAgTEAAAGECAgAIExAAQJiAAADCBAQAECYgAIAwAQEAhAkIACBMQAAAYQICAAgTEABAmIAAAMIEBAAQJiAAgDABAQCECQgAIExAAABhAgIACBMQAECYgAAAwgQEABAmIACAMAEBAIQJCAAgTEAAAGECAgAIExAAQJiAAADCBAQAECYgAICwvQsIAKALne+ju15hl7Y9bADYFZ3vo7teYe94H6SNCbUyojYm1MaE2phQq96NqG/b073ejbx3TKiVEbUxoTYm1MaEWvVuRH3bnu71buS9Y0KtjKiNCbUxoTYm1Kp3I+rb9nSvdyPvHRNqZURtTKiNCbUxoVa9G1Hftqd7vRt575hQKyNqY0JtTKiNCbXq3Yj6tj3d693Ie8eEWhlRGxNqY0JtTKhV70bUt+3pXu9G3jsm1MqI2phQGxNqY0Ktejeivm1P93o38t4xoVZG1MaE2phQGxNq1bsR9W17ute7kfeOCbUyojYm1MaE2phQq96NqG/b073ejbx3TKiVEbUxoTYm1MaEWvVuRH3bnu71buS9Y0KtjKiNCbUxoTYm1Kp3I+rb9nSvdyPvHRNqZURtTKiNCbUxoVa9G1Hftqd7vRt575hQKyNqY0JtTKiNCbXq3Yj6tj3d693Ie8eEWhlRGxNqY0JtTKhV70bUt+3pXu9G3jsm1MqI2phQGxNqY0Ktejeivm1P93o38t4xoVZG1MaE2phQGxNq1bsR9W17ute7kfeOCbUyojYm1MaE2phQq96NqG/b073ejbx3TKiVEbUxoTYm1MaEWvVuRH3bnu71buS9Y0KtjKiNCbUxoTYm1Kp3I+rb9gAACRAQAECYgAAAwgQEABAmIACAMAEBAIQJCAAgTEAAAGECAgAIExAAQJiAAADCBAQAECYgAIAwAQEAhAkIACBMQAAAYQICAAgTEABAmIAAAMIEBAAQJiAAgDABAQCECQgAIExAAABhAgIACBMQAECYgAAAwnY8IG7fHwwGw9fn296O7bk7/O6vi38157HZkl0xPn05GAyePX4guzuiq5/zCR1/WSy9I4FqAAANfklEQVQxoRVuDgbv5v8woarxyWBuNiMTqhlf5n+JXr5d/J6lMaLdDojLg/LHdvj7bW/JtmS/vJWAaM5jsyW7YvbIBoMf64uMqDD/4z+c7x5NaIW7w8XO0YSW5bOpBYQJ1dzM/hI9n/21TmREOx0Q140f3H0zHg0qAdGcx2ZLdkXlkQ1eNBYZ0conjya0yqjywExoWfXX7F19iQnl5v0wGHxfvgaRyoh2OSDy8n1+Ppl8flPdi+6T4u///KE357HZkl1RPLJPk/KhDf80X2REcxfZYPJ3L/7vzewvmwmtcl35k21CNRf1vZkJ1eQPbfg2f0c1C4mfZkuSGNEuB8TF7I9evh/9adtbswVXRdfOf5Ka89hsya64nr/ukD+04ksjWpI9njKs8j9N5VcmtEL5Iv10L2lCNaP6zsyEai7mf6Wvpw8ymRHtcEAs/vrlrxB9/+X+7949t1mGDl6/mf/2Nuex2ZKdMVo8M3rUQHZ3RNnDmSbW7GmkCa2Qf9Do32c/TCZUkz205cdjQjWVhzb9Mp0R7XBAZE8LZjOsTHZ/5C8/v618iLI5j82W7KLpozSitaa1ZUIr5HE1f53ehGqyh/aivsCEqiqdPpXOiHY4IBavUC892dwbF8Mfv1SPwmjOY7Mlu2j6q2dE62QDKn6OTKgp+/v/0+KNfhOqyR7au9v8WOBXH+YLTKjquvF+Qzoj2u2AmP/f0vgczx74msfockDU5rHZkl00/dUzotWKD3cVj8uEGsqX6KsBYUJVF4Ph76ZHBrwunh+bUE3xcIoTODx7Wy5JZ0Q7HBDVETYbb09UAqI5j82W7KDZRwSNaJX8EMXiQ+ITE1phVPzszB+iCdWMKkdxzj4gaEJV+U/QxXRC5Xkg0hmRgNhtAuIB8rNlzA7CMKKGYg/wrDxHngnVTR+PgFgjPyCgOBT49v2gNqqJCRVGi9dopodjpDMiAbHbBES7xdm2jGiF8b++/PnAs8c1Zh9cExBrzA8Anh+taELLyrO15Wef/vpxUD6VSWdEAmK3CYhWxVOk8k+cEa2THxOc1l+2JzKqt6cJrZX/pr0zoboiIKaP53qw/IbYpO8jEhC7TUC0uZ2fhtKI7jF9ImlCy5rdYELrXTxiHjs8odFgcdKGUWKNtcMBsY3PpPaOozBa5FefmV/AxojWK//4m9CSxRH884dlQutd+xlaZVR5aKmNaLcDYlcPHH4454G4X/Z7Nvhxfso2I1pv/pfNhBYuBstM6F5+hla6WBUQiYxohwNih09d9nDORHmvj4PK764R3af8y2ZCS1YEhAmtVz4tNqGa6o7/IrEfoh0OiB0+efrDVQIinfOrP5mLwfKvmREtqz41Kp/SmNCSFQFhQssqP0PTz9GYUE32eOaXG0vt12yHAyL/0d3Vy7c9WCUgVsxjsyU7Iyv/786XlhjRkuzPUO0QPBNaY/GeswktWewdq6dbMaGqfDDl7v4ytV+zXQ6I4uron3byAvIPVg2I5jw2W7IrKkeoVxYZ0UJxhOvb6kmATGiNRUCY0JL5z9Dn+eFOJlRzc1A+tK8fk/s12+WAyJ9hzuzSZ24iqgGxYh6bLdkRy68/l3/bjGjJ7eHikU3fpjWhlSqfejehJfnecWZxtgMTqqr8KZq+85DKiHY6ICb/O/3ZHf5+21uyLUsBsWIemy3ZCeUJ4OamL0YY0ZL8LBml+bEqJrRK9bA5E1pyM/sZeuw8dnZCi4c2vd7YJJkR7XZAlJc4G74+b//OHbUcECvmsdmSXXBXeXa9CAgjqrnKr8T87PHz2N0JFZaOuzehJePyZ+j474tFJlTz9fSH7KG9+rRYksaIdjwgAIBvQUAAAGECAgAIExAAQJiAAADCBAQAECYgAIAwAQEAhAkIACBMQAAAYQICAAgTEABAmIAAAMIEBAAQJiAAgDABAQCECQgAIExAAABhAgIACBMQAECYgAAAwgQEABAmIACAMAEBAIQJCAAgTEAAAGECAgAIExAAQJiAAADCBAQAECYgAIAwAQEAhAkIACBMQAAAYQICAAgTEABAmIAAAMIEBAAQJiAAgDABAQCECQgAIExAAABhAgIACBMQAECYgAAAwgQEABAmIACAMAEBAIQJCAAgTEAAAGECAgAIExAAQJiAAADCBATwKOOT7/667W0Anp6AADY3vvp5kHn1YdsbAjw1AQFs7ObNYOr7L9veFuBpCQhgUzcHg4GCgD0lIIBNjQaD4fE/Tr77y2lWEu+2vTXAkxIQwIbuDgfDP5Uforz2EgTsGwEBbOjmIK+GIiDGJwPHYsB+ERDAhioBAewdAQFsqPIWBrB3BASwqYvphygFBOwhAQFsanxSHME5/OO2NwR4egIC2Nj4dHomiFfn294U4IkJCOARxpc/lAnx47a3BHhaAgJ4lPHJ8J/ygvhp2xsCPCkBATxKfhTG+OMgPyAD2CMCAniU8jDOkZcgYM8ICOBRyoC4ORi82PaWAE9JQAAbGhVX0BIQsJ8EBLChi0EeDWVAXHgLA/aMgAA2dHMwP5X1jet5w74REMCmRtNTWf/l8sDlvGHfCAhgU3eHgzlHccKeERDAxm7f6AfYVwICeISr3+VXw3h57P0L2DcCAniUsct5w14SEMCjCAjYTwICeBQBAftJQAAAYQICAAgTEABAmIAAAMIEBAAQJiAAgDABAQCECQgAIExAAABhAgIACBMQAECYgAAAwgQE7IvxyWDDy15tfsvHye53+KcHbUnzO4FvTEDAvhAQQIcEBOwLAQF0SEAAffXwLBAQ8OQEBNBXAgJ6TEAAfSUgoMcEBCRmfPlyMBg8O/778oJXH76U/xwNvv9y9UO24P1g8G76LTcH2cLF5wfGl9l/H74+X7OG5l2Wtyz+Z3xav23t31c/V9Z1d5jfcf4tzz/k//H0INv0t4H7zbKgegeLx3Bb3M15cQervhP4xgQEpCVrgamfaguel3vOLCAu838O/+Ng8GJ6o4u8JeY735s35Q2G71avoaESEP8z+97ZbWvrun2ztK58//6Pk9n2zv7ji4ff7/CPo+odzB/DxfSm/7IIiOXvBL4xAQFJyfbIc8WOchEU013raPCsWPSi8opD8dXs34tVlK/6N9bQsAiIhfK29XVVNm92X9//2+w7/ji//eotX3W/wx+Wvmf2GK4rWzILiB9a1gZ0SkBAUrJn3s8/Zf97e1LuOfM9dv7uwPjyYPrMPn8e/v359HvLJ+M3xWsRs51v9g3Dt+VrBfkNmmtoqAbE8O2XyfjjYPoCSG1dxb+Pv5RvVcxWXmzw7eHspYarg8j9Tu/wv6Z3ON2S4rbZuvKbzgKi9p3ANyYgICmjWRRMd6XX5Q50UuxUi1cBRvMlN7P3MMobLXa+81cL8i+aa2ioBMT02f3FPAKW1pXd43QN06/yPX259utB5av8i4fd7+C78+odTrfkYnbb/FWMWUAsfyfwjQkISMrF7OWFqdFi33tdPvUezZ+BZ3vVYjeb7aDnn4Esvu3FfF3vVq2hoRIQiw9eTCNgaV2VnXe5GXlAlMGzqITp5jzsfmt3ON2SeUbNUqL5ncA3JiAgKcWb/8N//sN0Fzk9CKEwfcFhsXPN9q7FPvp66eX/i8V/X7OGhkVAzPb50710bV3V+y7XNY2FSfOrB95v7Q7LLVmsq7K89p3ANyYgIC2j2UcSi+M4q5+pnL5HUHlmn+1Ly9ckiiXzZ+9L7xesWEPD2oCorat6NobyO+4NiIfc77qA+H65oAQEPDkBAWkpPp9Y+mnpSIYVAVG+hzHb3a4OiBVraN7nwwNifgREea/rA+KB97syICqNICBgWwQEJOfq/bwgVuwtqzv14j2M2ScM1gZE6/72W7wC8cD79QoE9JWAgBR9/fV98bS98mmAmepOPduZvpsvWPsZiNbzJmzyGYjy85X3voXxkPv1GQjoKwEBKam8SVDsRfOjD2onXqwGRPafX8yfrjeOwig+u7hiDevutbmXrq1r5VEYawLigfe7MiAqt10chSEg4GkJCEjK4iDNcj98MT//Qf5l5SOTs2Xf/XftzBGLczWU62quoWFtQNTXteo8EGsC4oH3uzIgFueBmJ1nQkDAkxMQkJT8MM4f8+MvPr+ZvUdQnIFx8vXjYHYiqUpAFB9VXDqh9fzskfnpJGdndVxeQ8PagKiva+lMlNMTZa4LiIfd7+qAmJ2J8qpyJkoBAU9LQEBaRosjFxpXhZieXbqyNy5O8fxi/nXtWhjlDRpraFgfEPV1rbgWxrqAeNj9rg6IldfCEBDwpAQEpGVxRavn5R7zunZ5zuUjI/KrVr6b37Lchc+vmDndbdfXsOo+1wREY13Nq3GuDYgH3e+agFh1NU4BAU9KQEBqPr/Pd7yvPsz2kuPTl9m/nxUnlprUAyLbnc4+dVm5OudlfuXKV/NTYtfW0HBPQDTXdfVzsXXlv+4NiIfc77qAmNwWd3M+PYmlgIAnJyCAhK07CzbwrQkIIDmL802MXLwbtkRAAMnJD/bI3yT5+nF+jAnwxAQEUFU9vmGq7XxPT3+/1QtpeAECtkNAAFVJBMTksu0ADuBbExBAVRoBMfl6+sO9B3AA35qAAADCBAQAECYgAIAwAQEAhAkIACDs/wFE8pw1fn5Av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638300" y="1057876"/>
            <a:ext cx="8245153" cy="5246915"/>
          </a:xfrm>
          <a:prstGeom prst="rect">
            <a:avLst/>
          </a:prstGeom>
        </p:spPr>
      </p:pic>
      <p:sp>
        <p:nvSpPr>
          <p:cNvPr id="6"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Income Analysis – High Income</a:t>
            </a:r>
            <a:endParaRPr lang="en-US" sz="2800" dirty="0"/>
          </a:p>
        </p:txBody>
      </p:sp>
    </p:spTree>
    <p:extLst>
      <p:ext uri="{BB962C8B-B14F-4D97-AF65-F5344CB8AC3E}">
        <p14:creationId xmlns:p14="http://schemas.microsoft.com/office/powerpoint/2010/main" val="2948565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Income Analysis – Low Income</a:t>
            </a:r>
            <a:endParaRPr lang="en-US" sz="2800" dirty="0"/>
          </a:p>
        </p:txBody>
      </p:sp>
      <p:pic>
        <p:nvPicPr>
          <p:cNvPr id="5" name="Picture 4"/>
          <p:cNvPicPr>
            <a:picLocks noChangeAspect="1"/>
          </p:cNvPicPr>
          <p:nvPr/>
        </p:nvPicPr>
        <p:blipFill>
          <a:blip r:embed="rId2"/>
          <a:stretch>
            <a:fillRect/>
          </a:stretch>
        </p:blipFill>
        <p:spPr>
          <a:xfrm>
            <a:off x="427692" y="647699"/>
            <a:ext cx="4983480" cy="3109356"/>
          </a:xfrm>
          <a:prstGeom prst="rect">
            <a:avLst/>
          </a:prstGeom>
        </p:spPr>
      </p:pic>
      <p:pic>
        <p:nvPicPr>
          <p:cNvPr id="6" name="Picture 5"/>
          <p:cNvPicPr>
            <a:picLocks noChangeAspect="1"/>
          </p:cNvPicPr>
          <p:nvPr/>
        </p:nvPicPr>
        <p:blipFill>
          <a:blip r:embed="rId3"/>
          <a:stretch>
            <a:fillRect/>
          </a:stretch>
        </p:blipFill>
        <p:spPr>
          <a:xfrm>
            <a:off x="5459317" y="647699"/>
            <a:ext cx="4983480" cy="3109356"/>
          </a:xfrm>
          <a:prstGeom prst="rect">
            <a:avLst/>
          </a:prstGeom>
        </p:spPr>
      </p:pic>
      <p:pic>
        <p:nvPicPr>
          <p:cNvPr id="7" name="Picture 6"/>
          <p:cNvPicPr>
            <a:picLocks noChangeAspect="1"/>
          </p:cNvPicPr>
          <p:nvPr/>
        </p:nvPicPr>
        <p:blipFill>
          <a:blip r:embed="rId4"/>
          <a:stretch>
            <a:fillRect/>
          </a:stretch>
        </p:blipFill>
        <p:spPr>
          <a:xfrm>
            <a:off x="3108896" y="3800049"/>
            <a:ext cx="4700846" cy="2991447"/>
          </a:xfrm>
          <a:prstGeom prst="rect">
            <a:avLst/>
          </a:prstGeom>
        </p:spPr>
      </p:pic>
      <p:sp>
        <p:nvSpPr>
          <p:cNvPr id="8" name="TextBox 7"/>
          <p:cNvSpPr txBox="1"/>
          <p:nvPr/>
        </p:nvSpPr>
        <p:spPr>
          <a:xfrm>
            <a:off x="739373" y="2504556"/>
            <a:ext cx="1147616" cy="369332"/>
          </a:xfrm>
          <a:prstGeom prst="rect">
            <a:avLst/>
          </a:prstGeom>
          <a:noFill/>
        </p:spPr>
        <p:txBody>
          <a:bodyPr wrap="square" rtlCol="0">
            <a:spAutoFit/>
          </a:bodyPr>
          <a:lstStyle/>
          <a:p>
            <a:r>
              <a:rPr lang="en-US" dirty="0" smtClean="0">
                <a:solidFill>
                  <a:srgbClr val="FF0000"/>
                </a:solidFill>
              </a:rPr>
              <a:t>Gambia</a:t>
            </a:r>
            <a:endParaRPr lang="en-US" dirty="0">
              <a:solidFill>
                <a:srgbClr val="FF0000"/>
              </a:solidFill>
            </a:endParaRPr>
          </a:p>
        </p:txBody>
      </p:sp>
      <p:sp>
        <p:nvSpPr>
          <p:cNvPr id="9" name="TextBox 8"/>
          <p:cNvSpPr txBox="1"/>
          <p:nvPr/>
        </p:nvSpPr>
        <p:spPr>
          <a:xfrm>
            <a:off x="4408059" y="2504556"/>
            <a:ext cx="737520" cy="369332"/>
          </a:xfrm>
          <a:prstGeom prst="rect">
            <a:avLst/>
          </a:prstGeom>
          <a:noFill/>
        </p:spPr>
        <p:txBody>
          <a:bodyPr wrap="square" rtlCol="0">
            <a:spAutoFit/>
          </a:bodyPr>
          <a:lstStyle/>
          <a:p>
            <a:r>
              <a:rPr lang="en-US" dirty="0" smtClean="0">
                <a:solidFill>
                  <a:srgbClr val="FF0000"/>
                </a:solidFill>
              </a:rPr>
              <a:t>Syria</a:t>
            </a:r>
            <a:endParaRPr lang="en-US" dirty="0">
              <a:solidFill>
                <a:srgbClr val="FF0000"/>
              </a:solidFill>
            </a:endParaRPr>
          </a:p>
        </p:txBody>
      </p:sp>
      <p:sp>
        <p:nvSpPr>
          <p:cNvPr id="10" name="TextBox 9"/>
          <p:cNvSpPr txBox="1"/>
          <p:nvPr/>
        </p:nvSpPr>
        <p:spPr>
          <a:xfrm>
            <a:off x="7553039" y="2039208"/>
            <a:ext cx="2364043" cy="369332"/>
          </a:xfrm>
          <a:prstGeom prst="rect">
            <a:avLst/>
          </a:prstGeom>
          <a:noFill/>
        </p:spPr>
        <p:txBody>
          <a:bodyPr wrap="square" rtlCol="0">
            <a:spAutoFit/>
          </a:bodyPr>
          <a:lstStyle/>
          <a:p>
            <a:r>
              <a:rPr lang="en-US" dirty="0" smtClean="0">
                <a:solidFill>
                  <a:srgbClr val="FF0000"/>
                </a:solidFill>
              </a:rPr>
              <a:t>Sub-Saharan Africa</a:t>
            </a:r>
            <a:endParaRPr lang="en-US" dirty="0">
              <a:solidFill>
                <a:srgbClr val="FF0000"/>
              </a:solidFill>
            </a:endParaRPr>
          </a:p>
        </p:txBody>
      </p:sp>
    </p:spTree>
    <p:extLst>
      <p:ext uri="{BB962C8B-B14F-4D97-AF65-F5344CB8AC3E}">
        <p14:creationId xmlns:p14="http://schemas.microsoft.com/office/powerpoint/2010/main" val="3591140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46111" y="1152984"/>
            <a:ext cx="9755189" cy="3676192"/>
          </a:xfrm>
        </p:spPr>
        <p:txBody>
          <a:bodyPr>
            <a:normAutofit fontScale="85000" lnSpcReduction="20000"/>
          </a:bodyPr>
          <a:lstStyle/>
          <a:p>
            <a:r>
              <a:rPr lang="en-US" dirty="0"/>
              <a:t>Using this </a:t>
            </a:r>
            <a:r>
              <a:rPr lang="en-US" dirty="0" smtClean="0"/>
              <a:t>data, </a:t>
            </a:r>
            <a:r>
              <a:rPr lang="en-US" dirty="0"/>
              <a:t>I can comfortably conclude there is no correlation between a Country’s Geographical area and/or prosperity figures </a:t>
            </a:r>
            <a:r>
              <a:rPr lang="en-US" dirty="0" smtClean="0"/>
              <a:t>for their “Computer</a:t>
            </a:r>
            <a:r>
              <a:rPr lang="en-US" dirty="0"/>
              <a:t>, communications and other technical </a:t>
            </a:r>
            <a:r>
              <a:rPr lang="en-US" dirty="0" smtClean="0"/>
              <a:t>services” </a:t>
            </a:r>
            <a:r>
              <a:rPr lang="en-US" dirty="0"/>
              <a:t>(import and export) percentage</a:t>
            </a:r>
            <a:r>
              <a:rPr lang="en-US" dirty="0" smtClean="0"/>
              <a:t>.</a:t>
            </a:r>
          </a:p>
          <a:p>
            <a:r>
              <a:rPr lang="en-US" dirty="0"/>
              <a:t>Proofs:</a:t>
            </a:r>
          </a:p>
          <a:p>
            <a:pPr lvl="1"/>
            <a:r>
              <a:rPr lang="en-US" dirty="0"/>
              <a:t>Heavy outlines in Low income import and export figures for Sub-Saharan Africa</a:t>
            </a:r>
          </a:p>
          <a:p>
            <a:pPr lvl="1"/>
            <a:r>
              <a:rPr lang="en-US" dirty="0"/>
              <a:t>Guinea and Sierra Leone have import figures far over the rest of the low income </a:t>
            </a:r>
            <a:r>
              <a:rPr lang="en-US" dirty="0" smtClean="0"/>
              <a:t>aggregate</a:t>
            </a:r>
          </a:p>
          <a:p>
            <a:pPr lvl="1"/>
            <a:r>
              <a:rPr lang="en-US" dirty="0" smtClean="0"/>
              <a:t>Gambia </a:t>
            </a:r>
            <a:r>
              <a:rPr lang="en-US" dirty="0"/>
              <a:t>and Syria have export figures far over the rest of the low income </a:t>
            </a:r>
            <a:r>
              <a:rPr lang="en-US" dirty="0" smtClean="0"/>
              <a:t>aggregate</a:t>
            </a:r>
          </a:p>
          <a:p>
            <a:pPr lvl="1"/>
            <a:r>
              <a:rPr lang="en-US" dirty="0" smtClean="0"/>
              <a:t>Heavy </a:t>
            </a:r>
            <a:r>
              <a:rPr lang="en-US" dirty="0"/>
              <a:t>High Income outlines in import figures for Europe and Central Asia</a:t>
            </a:r>
          </a:p>
          <a:p>
            <a:pPr lvl="1"/>
            <a:r>
              <a:rPr lang="en-US" dirty="0"/>
              <a:t>Lithuania has import figures far over the rest of the High Income </a:t>
            </a:r>
            <a:r>
              <a:rPr lang="en-US" dirty="0" smtClean="0"/>
              <a:t>aggregate</a:t>
            </a:r>
          </a:p>
          <a:p>
            <a:pPr lvl="1"/>
            <a:r>
              <a:rPr lang="en-US" dirty="0" smtClean="0"/>
              <a:t>Heavy </a:t>
            </a:r>
            <a:r>
              <a:rPr lang="en-US" dirty="0"/>
              <a:t>High Income outlines in export figures for East Asia &amp; Pacific</a:t>
            </a:r>
          </a:p>
          <a:p>
            <a:pPr lvl="1"/>
            <a:r>
              <a:rPr lang="en-US" dirty="0"/>
              <a:t>Luxembourg has export figures far over the rest of the High Income </a:t>
            </a:r>
            <a:r>
              <a:rPr lang="en-US" dirty="0" smtClean="0"/>
              <a:t>aggregate</a:t>
            </a:r>
          </a:p>
          <a:p>
            <a:pPr lvl="1"/>
            <a:r>
              <a:rPr lang="en-US" dirty="0" smtClean="0"/>
              <a:t>All r2 models </a:t>
            </a:r>
            <a:r>
              <a:rPr lang="en-US" dirty="0"/>
              <a:t>show nearly ZERO </a:t>
            </a:r>
            <a:r>
              <a:rPr lang="en-US" dirty="0" smtClean="0"/>
              <a:t>leading </a:t>
            </a:r>
            <a:r>
              <a:rPr lang="en-US" dirty="0"/>
              <a:t>to no correlation (Poor fit)</a:t>
            </a:r>
          </a:p>
          <a:p>
            <a:endParaRPr lang="en-US" dirty="0"/>
          </a:p>
        </p:txBody>
      </p:sp>
      <p:sp>
        <p:nvSpPr>
          <p:cNvPr id="4" name="TextBox 3"/>
          <p:cNvSpPr txBox="1"/>
          <p:nvPr/>
        </p:nvSpPr>
        <p:spPr>
          <a:xfrm>
            <a:off x="4371180" y="5705475"/>
            <a:ext cx="2305049" cy="523220"/>
          </a:xfrm>
          <a:prstGeom prst="rect">
            <a:avLst/>
          </a:prstGeom>
          <a:noFill/>
        </p:spPr>
        <p:txBody>
          <a:bodyPr wrap="square" rtlCol="0">
            <a:spAutoFit/>
          </a:bodyPr>
          <a:lstStyle/>
          <a:p>
            <a:r>
              <a:rPr lang="en-US" sz="2800" dirty="0" smtClean="0"/>
              <a:t>Questions?</a:t>
            </a:r>
            <a:endParaRPr lang="en-US" sz="2800" dirty="0"/>
          </a:p>
        </p:txBody>
      </p:sp>
    </p:spTree>
    <p:extLst>
      <p:ext uri="{BB962C8B-B14F-4D97-AF65-F5344CB8AC3E}">
        <p14:creationId xmlns:p14="http://schemas.microsoft.com/office/powerpoint/2010/main" val="3489109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36" y="170398"/>
            <a:ext cx="3443751" cy="594686"/>
          </a:xfrm>
        </p:spPr>
        <p:txBody>
          <a:bodyPr/>
          <a:lstStyle/>
          <a:p>
            <a:r>
              <a:rPr lang="en-US" sz="2800" dirty="0"/>
              <a:t>Research </a:t>
            </a:r>
            <a:r>
              <a:rPr lang="en-US" sz="2800" dirty="0" smtClean="0"/>
              <a:t>question</a:t>
            </a:r>
            <a:endParaRPr lang="en-US" sz="2800" dirty="0"/>
          </a:p>
        </p:txBody>
      </p:sp>
      <p:sp>
        <p:nvSpPr>
          <p:cNvPr id="3" name="Content Placeholder 2"/>
          <p:cNvSpPr>
            <a:spLocks noGrp="1"/>
          </p:cNvSpPr>
          <p:nvPr>
            <p:ph idx="1"/>
          </p:nvPr>
        </p:nvSpPr>
        <p:spPr>
          <a:xfrm>
            <a:off x="236536" y="2475217"/>
            <a:ext cx="11487150" cy="4011879"/>
          </a:xfrm>
        </p:spPr>
        <p:txBody>
          <a:bodyPr>
            <a:normAutofit lnSpcReduction="10000"/>
          </a:bodyPr>
          <a:lstStyle/>
          <a:p>
            <a:r>
              <a:rPr lang="en-US" sz="1200" dirty="0" smtClean="0"/>
              <a:t>World </a:t>
            </a:r>
            <a:r>
              <a:rPr lang="en-US" sz="1200" dirty="0"/>
              <a:t>Development Indicators (WDI) is the primary World Bank collection of development indicators, compiled from officially recognized international sources. It presents the most current and accurate global development data available, and includes national, regional and global estimates. </a:t>
            </a:r>
            <a:endParaRPr lang="en-US" sz="1200" dirty="0" smtClean="0"/>
          </a:p>
          <a:p>
            <a:pPr marL="285750" indent="-285750">
              <a:buFont typeface="Wingdings" panose="05000000000000000000" pitchFamily="2" charset="2"/>
              <a:buChar char="Ø"/>
            </a:pPr>
            <a:r>
              <a:rPr lang="en-US" sz="1200" dirty="0"/>
              <a:t>The data is from 2008 to 2017.  </a:t>
            </a:r>
            <a:r>
              <a:rPr lang="en-US" sz="1200" dirty="0" smtClean="0"/>
              <a:t>(Data </a:t>
            </a:r>
            <a:r>
              <a:rPr lang="en-US" sz="1200" dirty="0"/>
              <a:t>from 2018 was incomplete; analysis had to move to the most complete date</a:t>
            </a:r>
            <a:r>
              <a:rPr lang="en-US" sz="1200" dirty="0" smtClean="0"/>
              <a:t>.)</a:t>
            </a:r>
          </a:p>
          <a:p>
            <a:pPr marL="285750" indent="-285750">
              <a:buFont typeface="Wingdings" panose="05000000000000000000" pitchFamily="2" charset="2"/>
              <a:buChar char="Ø"/>
            </a:pPr>
            <a:r>
              <a:rPr lang="en-US" sz="1200" dirty="0"/>
              <a:t>Within the data there are there are both pre-defined </a:t>
            </a:r>
            <a:r>
              <a:rPr lang="en-US" sz="1200" dirty="0" smtClean="0"/>
              <a:t>groups and individual countries </a:t>
            </a:r>
            <a:endParaRPr lang="en-US" sz="1200" dirty="0"/>
          </a:p>
          <a:p>
            <a:pPr lvl="1">
              <a:buFont typeface="Wingdings" panose="05000000000000000000" pitchFamily="2" charset="2"/>
              <a:buChar char="Ø"/>
            </a:pPr>
            <a:r>
              <a:rPr lang="en-US" sz="1200" dirty="0"/>
              <a:t>Aggregate groups based on Geographical area, political situation, and monetary </a:t>
            </a:r>
            <a:r>
              <a:rPr lang="en-US" sz="1200" dirty="0" smtClean="0"/>
              <a:t>status.</a:t>
            </a:r>
          </a:p>
          <a:p>
            <a:pPr marL="285750" indent="-285750">
              <a:buFont typeface="Wingdings" panose="05000000000000000000" pitchFamily="2" charset="2"/>
              <a:buChar char="Ø"/>
            </a:pPr>
            <a:r>
              <a:rPr lang="en-US" sz="1200" dirty="0"/>
              <a:t>Focused on Indicators: </a:t>
            </a:r>
          </a:p>
          <a:p>
            <a:pPr lvl="1">
              <a:buFont typeface="Wingdings" panose="05000000000000000000" pitchFamily="2" charset="2"/>
              <a:buChar char="Ø"/>
            </a:pPr>
            <a:r>
              <a:rPr lang="en-US" sz="1200" dirty="0"/>
              <a:t>Computer, communications and other services (% of commercial service exports) [Dependent variable] </a:t>
            </a:r>
          </a:p>
          <a:p>
            <a:pPr lvl="1">
              <a:buFont typeface="Wingdings" panose="05000000000000000000" pitchFamily="2" charset="2"/>
              <a:buChar char="Ø"/>
            </a:pPr>
            <a:r>
              <a:rPr lang="en-US" sz="1200" dirty="0"/>
              <a:t>Computer, communications and other services (% of commercial service imports) [Dependent variable] </a:t>
            </a:r>
          </a:p>
          <a:p>
            <a:pPr lvl="1">
              <a:buFont typeface="Wingdings" panose="05000000000000000000" pitchFamily="2" charset="2"/>
              <a:buChar char="Ø"/>
            </a:pPr>
            <a:r>
              <a:rPr lang="en-US" sz="1200" dirty="0"/>
              <a:t>WDI Metadata to define Geographical position (Qualitative) [Independent Variable]</a:t>
            </a:r>
          </a:p>
          <a:p>
            <a:pPr lvl="1">
              <a:buFont typeface="Wingdings" panose="05000000000000000000" pitchFamily="2" charset="2"/>
              <a:buChar char="Ø"/>
            </a:pPr>
            <a:r>
              <a:rPr lang="en-US" sz="1200" dirty="0"/>
              <a:t>country's financial status (Quantitative) [Independent Variable]</a:t>
            </a:r>
          </a:p>
          <a:p>
            <a:pPr lvl="1">
              <a:buFont typeface="Wingdings" panose="05000000000000000000" pitchFamily="2" charset="2"/>
              <a:buChar char="Ø"/>
            </a:pPr>
            <a:r>
              <a:rPr lang="en-US" sz="1200" dirty="0"/>
              <a:t>Commercial Service Import/Export numbers (in $USD)</a:t>
            </a:r>
          </a:p>
          <a:p>
            <a:pPr lvl="1">
              <a:buFont typeface="Wingdings" panose="05000000000000000000" pitchFamily="2" charset="2"/>
              <a:buChar char="Ø"/>
            </a:pPr>
            <a:r>
              <a:rPr lang="en-US" sz="1200" dirty="0" smtClean="0"/>
              <a:t>Each Country's Population </a:t>
            </a:r>
            <a:r>
              <a:rPr lang="en-US" sz="1200" dirty="0"/>
              <a:t>numbers </a:t>
            </a:r>
            <a:r>
              <a:rPr lang="en-US" sz="1200" smtClean="0"/>
              <a:t>(average) </a:t>
            </a:r>
            <a:endParaRPr lang="en-US" sz="1200" dirty="0"/>
          </a:p>
          <a:p>
            <a:pPr marL="285750" indent="-285750">
              <a:buFont typeface="Wingdings" panose="05000000000000000000" pitchFamily="2" charset="2"/>
              <a:buChar char="Ø"/>
            </a:pPr>
            <a:r>
              <a:rPr lang="en-US" sz="1200" dirty="0"/>
              <a:t>Countries with Blank values for all 10 years have been removed from the dataset. </a:t>
            </a:r>
          </a:p>
          <a:p>
            <a:pPr lvl="1">
              <a:buFont typeface="Wingdings" panose="05000000000000000000" pitchFamily="2" charset="2"/>
              <a:buChar char="Ø"/>
            </a:pPr>
            <a:endParaRPr lang="en-US" sz="1600" dirty="0"/>
          </a:p>
          <a:p>
            <a:pPr>
              <a:buFont typeface="Wingdings" panose="05000000000000000000" pitchFamily="2" charset="2"/>
              <a:buChar char="Ø"/>
            </a:pPr>
            <a:endParaRPr lang="en-US" sz="1800" dirty="0"/>
          </a:p>
          <a:p>
            <a:endParaRPr lang="en-US" dirty="0" smtClean="0"/>
          </a:p>
          <a:p>
            <a:endParaRPr lang="en-US" dirty="0" smtClean="0"/>
          </a:p>
          <a:p>
            <a:endParaRPr lang="en-US" dirty="0" smtClean="0"/>
          </a:p>
          <a:p>
            <a:pPr lvl="1"/>
            <a:endParaRPr lang="en-US" dirty="0" smtClean="0"/>
          </a:p>
        </p:txBody>
      </p:sp>
      <p:sp>
        <p:nvSpPr>
          <p:cNvPr id="5" name="Content Placeholder 2"/>
          <p:cNvSpPr txBox="1">
            <a:spLocks/>
          </p:cNvSpPr>
          <p:nvPr/>
        </p:nvSpPr>
        <p:spPr>
          <a:xfrm>
            <a:off x="236536" y="765084"/>
            <a:ext cx="11191393" cy="13167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Using observational study methods, this presentation will identify if a country's "Computer, communications and other technical services" (import and export) are affected by Geographical area and/or prosperity utilizing data generated from The World Bank databank World Development Indicators. </a:t>
            </a:r>
          </a:p>
          <a:p>
            <a:endParaRPr lang="en-US" dirty="0" smtClean="0"/>
          </a:p>
        </p:txBody>
      </p:sp>
    </p:spTree>
    <p:extLst>
      <p:ext uri="{BB962C8B-B14F-4D97-AF65-F5344CB8AC3E}">
        <p14:creationId xmlns:p14="http://schemas.microsoft.com/office/powerpoint/2010/main" val="301023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55" y="557676"/>
            <a:ext cx="10332918" cy="478836"/>
          </a:xfrm>
        </p:spPr>
        <p:txBody>
          <a:bodyPr>
            <a:normAutofit fontScale="77500" lnSpcReduction="20000"/>
          </a:bodyPr>
          <a:lstStyle/>
          <a:p>
            <a:pPr marL="0" indent="0">
              <a:buNone/>
            </a:pPr>
            <a:r>
              <a:rPr lang="en-US" sz="1800" dirty="0"/>
              <a:t>The Aggregates are defined as generalized geographical areas as well as groupings by income status. A single country will be in at least 2 aggregates and possibly more as some geographical areas are also broken up by income.</a:t>
            </a:r>
          </a:p>
        </p:txBody>
      </p:sp>
      <p:sp>
        <p:nvSpPr>
          <p:cNvPr id="4" name="TextBox 3"/>
          <p:cNvSpPr txBox="1"/>
          <p:nvPr/>
        </p:nvSpPr>
        <p:spPr>
          <a:xfrm>
            <a:off x="13934" y="2579439"/>
            <a:ext cx="2344189" cy="2308324"/>
          </a:xfrm>
          <a:prstGeom prst="rect">
            <a:avLst/>
          </a:prstGeom>
          <a:noFill/>
        </p:spPr>
        <p:txBody>
          <a:bodyPr wrap="square" rtlCol="0">
            <a:spAutoFit/>
          </a:bodyPr>
          <a:lstStyle/>
          <a:p>
            <a:r>
              <a:rPr lang="en-US" dirty="0" smtClean="0"/>
              <a:t>Aggregate Import</a:t>
            </a:r>
          </a:p>
          <a:p>
            <a:pPr marL="285750" indent="-285750">
              <a:buFont typeface="Arial" panose="020B0604020202020204" pitchFamily="34" charset="0"/>
              <a:buChar char="•"/>
            </a:pPr>
            <a:r>
              <a:rPr lang="en-US" dirty="0" smtClean="0"/>
              <a:t>40 Unique values</a:t>
            </a:r>
          </a:p>
          <a:p>
            <a:pPr marL="285750" indent="-285750">
              <a:buFont typeface="Arial" panose="020B0604020202020204" pitchFamily="34" charset="0"/>
              <a:buChar char="•"/>
            </a:pPr>
            <a:r>
              <a:rPr lang="en-US" dirty="0" smtClean="0"/>
              <a:t>Min: 26.04</a:t>
            </a:r>
          </a:p>
          <a:p>
            <a:pPr marL="285750" indent="-285750">
              <a:buFont typeface="Arial" panose="020B0604020202020204" pitchFamily="34" charset="0"/>
              <a:buChar char="•"/>
            </a:pPr>
            <a:r>
              <a:rPr lang="en-US" dirty="0" smtClean="0"/>
              <a:t>1st q: 34.33</a:t>
            </a:r>
          </a:p>
          <a:p>
            <a:pPr marL="285750" indent="-285750">
              <a:buFont typeface="Arial" panose="020B0604020202020204" pitchFamily="34" charset="0"/>
              <a:buChar char="•"/>
            </a:pPr>
            <a:r>
              <a:rPr lang="en-US" dirty="0" smtClean="0"/>
              <a:t>Median: 37.67</a:t>
            </a:r>
          </a:p>
          <a:p>
            <a:pPr marL="285750" indent="-285750">
              <a:buFont typeface="Arial" panose="020B0604020202020204" pitchFamily="34" charset="0"/>
              <a:buChar char="•"/>
            </a:pPr>
            <a:r>
              <a:rPr lang="en-US" dirty="0" smtClean="0"/>
              <a:t>Mean: 38.34</a:t>
            </a:r>
          </a:p>
          <a:p>
            <a:pPr marL="285750" indent="-285750">
              <a:buFont typeface="Arial" panose="020B0604020202020204" pitchFamily="34" charset="0"/>
              <a:buChar char="•"/>
            </a:pPr>
            <a:r>
              <a:rPr lang="en-US" dirty="0"/>
              <a:t>3rd </a:t>
            </a:r>
            <a:r>
              <a:rPr lang="en-US" dirty="0" smtClean="0"/>
              <a:t>Q: 42.35</a:t>
            </a:r>
          </a:p>
          <a:p>
            <a:pPr marL="285750" indent="-285750">
              <a:buFont typeface="Arial" panose="020B0604020202020204" pitchFamily="34" charset="0"/>
              <a:buChar char="•"/>
            </a:pPr>
            <a:r>
              <a:rPr lang="en-US" dirty="0" smtClean="0"/>
              <a:t>Max: 50.95</a:t>
            </a:r>
            <a:endParaRPr lang="en-US" dirty="0"/>
          </a:p>
        </p:txBody>
      </p:sp>
      <p:sp>
        <p:nvSpPr>
          <p:cNvPr id="10" name="TextBox 9"/>
          <p:cNvSpPr txBox="1"/>
          <p:nvPr/>
        </p:nvSpPr>
        <p:spPr>
          <a:xfrm>
            <a:off x="9847811" y="2579439"/>
            <a:ext cx="2344189" cy="2308324"/>
          </a:xfrm>
          <a:prstGeom prst="rect">
            <a:avLst/>
          </a:prstGeom>
          <a:noFill/>
        </p:spPr>
        <p:txBody>
          <a:bodyPr wrap="square" rtlCol="0">
            <a:spAutoFit/>
          </a:bodyPr>
          <a:lstStyle/>
          <a:p>
            <a:r>
              <a:rPr lang="en-US" dirty="0"/>
              <a:t>Aggregate</a:t>
            </a:r>
            <a:r>
              <a:rPr lang="en-US" dirty="0" smtClean="0"/>
              <a:t> Export</a:t>
            </a:r>
          </a:p>
          <a:p>
            <a:pPr marL="285750" indent="-285750">
              <a:buFont typeface="Arial" panose="020B0604020202020204" pitchFamily="34" charset="0"/>
              <a:buChar char="•"/>
            </a:pPr>
            <a:r>
              <a:rPr lang="en-US" dirty="0" smtClean="0"/>
              <a:t>40 Unique values</a:t>
            </a:r>
          </a:p>
          <a:p>
            <a:pPr marL="285750" indent="-285750">
              <a:buFont typeface="Arial" panose="020B0604020202020204" pitchFamily="34" charset="0"/>
              <a:buChar char="•"/>
            </a:pPr>
            <a:r>
              <a:rPr lang="en-US" dirty="0" smtClean="0"/>
              <a:t>Min</a:t>
            </a:r>
            <a:r>
              <a:rPr lang="en-US" dirty="0"/>
              <a:t>: </a:t>
            </a:r>
            <a:r>
              <a:rPr lang="en-US" dirty="0" smtClean="0"/>
              <a:t>13.20</a:t>
            </a:r>
          </a:p>
          <a:p>
            <a:pPr marL="285750" indent="-285750">
              <a:buFont typeface="Arial" panose="020B0604020202020204" pitchFamily="34" charset="0"/>
              <a:buChar char="•"/>
            </a:pPr>
            <a:r>
              <a:rPr lang="en-US" dirty="0" smtClean="0"/>
              <a:t>1st q</a:t>
            </a:r>
            <a:r>
              <a:rPr lang="en-US" dirty="0"/>
              <a:t>: </a:t>
            </a:r>
            <a:r>
              <a:rPr lang="en-US" dirty="0" smtClean="0"/>
              <a:t>32.17</a:t>
            </a:r>
          </a:p>
          <a:p>
            <a:pPr marL="285750" indent="-285750">
              <a:buFont typeface="Arial" panose="020B0604020202020204" pitchFamily="34" charset="0"/>
              <a:buChar char="•"/>
            </a:pPr>
            <a:r>
              <a:rPr lang="en-US" dirty="0" smtClean="0"/>
              <a:t>Median</a:t>
            </a:r>
            <a:r>
              <a:rPr lang="en-US" dirty="0"/>
              <a:t>: </a:t>
            </a:r>
            <a:r>
              <a:rPr lang="en-US" dirty="0" smtClean="0"/>
              <a:t>38.82</a:t>
            </a:r>
          </a:p>
          <a:p>
            <a:pPr marL="285750" indent="-285750">
              <a:buFont typeface="Arial" panose="020B0604020202020204" pitchFamily="34" charset="0"/>
              <a:buChar char="•"/>
            </a:pPr>
            <a:r>
              <a:rPr lang="en-US" dirty="0" smtClean="0"/>
              <a:t>Mean</a:t>
            </a:r>
            <a:r>
              <a:rPr lang="en-US" dirty="0"/>
              <a:t>: </a:t>
            </a:r>
            <a:r>
              <a:rPr lang="en-US" dirty="0" smtClean="0"/>
              <a:t>38.32</a:t>
            </a:r>
          </a:p>
          <a:p>
            <a:pPr marL="285750" indent="-285750">
              <a:buFont typeface="Arial" panose="020B0604020202020204" pitchFamily="34" charset="0"/>
              <a:buChar char="•"/>
            </a:pPr>
            <a:r>
              <a:rPr lang="en-US" dirty="0" smtClean="0"/>
              <a:t>3rd Q</a:t>
            </a:r>
            <a:r>
              <a:rPr lang="en-US" dirty="0"/>
              <a:t>: </a:t>
            </a:r>
            <a:r>
              <a:rPr lang="en-US" dirty="0" smtClean="0"/>
              <a:t>44.55</a:t>
            </a:r>
          </a:p>
          <a:p>
            <a:pPr marL="285750" indent="-285750">
              <a:buFont typeface="Arial" panose="020B0604020202020204" pitchFamily="34" charset="0"/>
              <a:buChar char="•"/>
            </a:pPr>
            <a:r>
              <a:rPr lang="en-US" dirty="0" smtClean="0"/>
              <a:t>Max</a:t>
            </a:r>
            <a:r>
              <a:rPr lang="en-US" dirty="0"/>
              <a:t>: </a:t>
            </a:r>
            <a:r>
              <a:rPr lang="en-US" dirty="0" smtClean="0"/>
              <a:t>66.01</a:t>
            </a:r>
            <a:endParaRPr lang="en-US" dirty="0"/>
          </a:p>
        </p:txBody>
      </p:sp>
      <p:pic>
        <p:nvPicPr>
          <p:cNvPr id="5" name="Picture 4"/>
          <p:cNvPicPr>
            <a:picLocks noChangeAspect="1"/>
          </p:cNvPicPr>
          <p:nvPr/>
        </p:nvPicPr>
        <p:blipFill>
          <a:blip r:embed="rId3"/>
          <a:stretch>
            <a:fillRect/>
          </a:stretch>
        </p:blipFill>
        <p:spPr>
          <a:xfrm>
            <a:off x="2440142" y="1273153"/>
            <a:ext cx="3657600" cy="2612572"/>
          </a:xfrm>
          <a:prstGeom prst="rect">
            <a:avLst/>
          </a:prstGeom>
          <a:ln w="12700">
            <a:solidFill>
              <a:schemeClr val="bg1"/>
            </a:solidFill>
          </a:ln>
        </p:spPr>
      </p:pic>
      <p:pic>
        <p:nvPicPr>
          <p:cNvPr id="6" name="Picture 5"/>
          <p:cNvPicPr>
            <a:picLocks noChangeAspect="1"/>
          </p:cNvPicPr>
          <p:nvPr/>
        </p:nvPicPr>
        <p:blipFill>
          <a:blip r:embed="rId4"/>
          <a:stretch>
            <a:fillRect/>
          </a:stretch>
        </p:blipFill>
        <p:spPr>
          <a:xfrm>
            <a:off x="6190211" y="1273153"/>
            <a:ext cx="3657600" cy="2612572"/>
          </a:xfrm>
          <a:prstGeom prst="rect">
            <a:avLst/>
          </a:prstGeom>
          <a:ln w="12700">
            <a:solidFill>
              <a:schemeClr val="bg1"/>
            </a:solidFill>
          </a:ln>
        </p:spPr>
      </p:pic>
      <p:pic>
        <p:nvPicPr>
          <p:cNvPr id="7" name="Picture 6"/>
          <p:cNvPicPr>
            <a:picLocks noChangeAspect="1"/>
          </p:cNvPicPr>
          <p:nvPr/>
        </p:nvPicPr>
        <p:blipFill>
          <a:blip r:embed="rId5"/>
          <a:stretch>
            <a:fillRect/>
          </a:stretch>
        </p:blipFill>
        <p:spPr>
          <a:xfrm>
            <a:off x="2440142" y="3962870"/>
            <a:ext cx="3657600" cy="2725161"/>
          </a:xfrm>
          <a:prstGeom prst="rect">
            <a:avLst/>
          </a:prstGeom>
          <a:ln w="19050">
            <a:solidFill>
              <a:schemeClr val="bg1"/>
            </a:solidFill>
          </a:ln>
        </p:spPr>
      </p:pic>
      <p:pic>
        <p:nvPicPr>
          <p:cNvPr id="11" name="Picture 10"/>
          <p:cNvPicPr>
            <a:picLocks noChangeAspect="1"/>
          </p:cNvPicPr>
          <p:nvPr/>
        </p:nvPicPr>
        <p:blipFill>
          <a:blip r:embed="rId6"/>
          <a:stretch>
            <a:fillRect/>
          </a:stretch>
        </p:blipFill>
        <p:spPr>
          <a:xfrm>
            <a:off x="6190211" y="3962870"/>
            <a:ext cx="3657600" cy="2720294"/>
          </a:xfrm>
          <a:prstGeom prst="rect">
            <a:avLst/>
          </a:prstGeom>
          <a:ln w="12700">
            <a:solidFill>
              <a:schemeClr val="bg1"/>
            </a:solidFill>
          </a:ln>
        </p:spPr>
      </p:pic>
      <p:sp>
        <p:nvSpPr>
          <p:cNvPr id="12"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Summary Statistics</a:t>
            </a:r>
            <a:endParaRPr lang="en-US" sz="2800" dirty="0"/>
          </a:p>
        </p:txBody>
      </p:sp>
    </p:spTree>
    <p:extLst>
      <p:ext uri="{BB962C8B-B14F-4D97-AF65-F5344CB8AC3E}">
        <p14:creationId xmlns:p14="http://schemas.microsoft.com/office/powerpoint/2010/main" val="3793330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719" y="611398"/>
            <a:ext cx="10250010" cy="614299"/>
          </a:xfrm>
        </p:spPr>
        <p:txBody>
          <a:bodyPr>
            <a:normAutofit fontScale="85000" lnSpcReduction="10000"/>
          </a:bodyPr>
          <a:lstStyle/>
          <a:p>
            <a:pPr marL="0" indent="0">
              <a:buNone/>
            </a:pPr>
            <a:r>
              <a:rPr lang="en-US" sz="1800" dirty="0"/>
              <a:t>The below tables gives us insight into the main focus of the report percentage of the commercial export used for Computer, communications and other services export/import data frames.</a:t>
            </a:r>
          </a:p>
          <a:p>
            <a:pPr marL="0" indent="0">
              <a:buNone/>
            </a:pPr>
            <a:endParaRPr lang="en-US" sz="1800" dirty="0"/>
          </a:p>
        </p:txBody>
      </p:sp>
      <p:sp>
        <p:nvSpPr>
          <p:cNvPr id="4" name="TextBox 3"/>
          <p:cNvSpPr txBox="1"/>
          <p:nvPr/>
        </p:nvSpPr>
        <p:spPr>
          <a:xfrm>
            <a:off x="146719" y="2458474"/>
            <a:ext cx="2344189" cy="2308324"/>
          </a:xfrm>
          <a:prstGeom prst="rect">
            <a:avLst/>
          </a:prstGeom>
          <a:noFill/>
        </p:spPr>
        <p:txBody>
          <a:bodyPr wrap="square" rtlCol="0">
            <a:spAutoFit/>
          </a:bodyPr>
          <a:lstStyle/>
          <a:p>
            <a:r>
              <a:rPr lang="en-US" dirty="0" smtClean="0"/>
              <a:t>Country Import</a:t>
            </a:r>
          </a:p>
          <a:p>
            <a:pPr marL="285750" indent="-285750">
              <a:buFont typeface="Arial" panose="020B0604020202020204" pitchFamily="34" charset="0"/>
              <a:buChar char="•"/>
            </a:pPr>
            <a:r>
              <a:rPr lang="en-US" dirty="0" smtClean="0"/>
              <a:t>188 Unique values</a:t>
            </a:r>
          </a:p>
          <a:p>
            <a:pPr marL="285750" indent="-285750">
              <a:buFont typeface="Arial" panose="020B0604020202020204" pitchFamily="34" charset="0"/>
              <a:buChar char="•"/>
            </a:pPr>
            <a:r>
              <a:rPr lang="en-US" dirty="0" smtClean="0"/>
              <a:t>Min: 2.913</a:t>
            </a:r>
          </a:p>
          <a:p>
            <a:pPr marL="285750" indent="-285750">
              <a:buFont typeface="Arial" panose="020B0604020202020204" pitchFamily="34" charset="0"/>
              <a:buChar char="•"/>
            </a:pPr>
            <a:r>
              <a:rPr lang="en-US" dirty="0" smtClean="0"/>
              <a:t>1st q: 23.692</a:t>
            </a:r>
          </a:p>
          <a:p>
            <a:pPr marL="285750" indent="-285750">
              <a:buFont typeface="Arial" panose="020B0604020202020204" pitchFamily="34" charset="0"/>
              <a:buChar char="•"/>
            </a:pPr>
            <a:r>
              <a:rPr lang="en-US" dirty="0" smtClean="0"/>
              <a:t>Median: 35.093</a:t>
            </a:r>
          </a:p>
          <a:p>
            <a:pPr marL="285750" indent="-285750">
              <a:buFont typeface="Arial" panose="020B0604020202020204" pitchFamily="34" charset="0"/>
              <a:buChar char="•"/>
            </a:pPr>
            <a:r>
              <a:rPr lang="en-US" dirty="0" smtClean="0"/>
              <a:t>Mean: 35.208</a:t>
            </a:r>
          </a:p>
          <a:p>
            <a:pPr marL="285750" indent="-285750">
              <a:buFont typeface="Arial" panose="020B0604020202020204" pitchFamily="34" charset="0"/>
              <a:buChar char="•"/>
            </a:pPr>
            <a:r>
              <a:rPr lang="en-US" dirty="0"/>
              <a:t>3rd </a:t>
            </a:r>
            <a:r>
              <a:rPr lang="en-US" dirty="0" smtClean="0"/>
              <a:t>Q: 45.289</a:t>
            </a:r>
          </a:p>
          <a:p>
            <a:pPr marL="285750" indent="-285750">
              <a:buFont typeface="Arial" panose="020B0604020202020204" pitchFamily="34" charset="0"/>
              <a:buChar char="•"/>
            </a:pPr>
            <a:r>
              <a:rPr lang="en-US" dirty="0" smtClean="0"/>
              <a:t>Max: 77.343</a:t>
            </a:r>
            <a:endParaRPr lang="en-US" dirty="0"/>
          </a:p>
        </p:txBody>
      </p:sp>
      <p:pic>
        <p:nvPicPr>
          <p:cNvPr id="8" name="Picture 7"/>
          <p:cNvPicPr>
            <a:picLocks noChangeAspect="1"/>
          </p:cNvPicPr>
          <p:nvPr/>
        </p:nvPicPr>
        <p:blipFill>
          <a:blip r:embed="rId3"/>
          <a:stretch>
            <a:fillRect/>
          </a:stretch>
        </p:blipFill>
        <p:spPr>
          <a:xfrm>
            <a:off x="2221992" y="1375824"/>
            <a:ext cx="3749040" cy="2763423"/>
          </a:xfrm>
          <a:prstGeom prst="rect">
            <a:avLst/>
          </a:prstGeom>
          <a:ln w="12700" cmpd="sng">
            <a:solidFill>
              <a:schemeClr val="bg1"/>
            </a:solidFill>
          </a:ln>
        </p:spPr>
      </p:pic>
      <p:pic>
        <p:nvPicPr>
          <p:cNvPr id="9" name="Picture 8"/>
          <p:cNvPicPr>
            <a:picLocks noChangeAspect="1"/>
          </p:cNvPicPr>
          <p:nvPr/>
        </p:nvPicPr>
        <p:blipFill>
          <a:blip r:embed="rId4"/>
          <a:stretch>
            <a:fillRect/>
          </a:stretch>
        </p:blipFill>
        <p:spPr>
          <a:xfrm>
            <a:off x="6071616" y="1375823"/>
            <a:ext cx="3845878" cy="2763423"/>
          </a:xfrm>
          <a:prstGeom prst="rect">
            <a:avLst/>
          </a:prstGeom>
          <a:ln w="12700">
            <a:solidFill>
              <a:schemeClr val="bg1"/>
            </a:solidFill>
          </a:ln>
        </p:spPr>
      </p:pic>
      <p:sp>
        <p:nvSpPr>
          <p:cNvPr id="10" name="TextBox 9"/>
          <p:cNvSpPr txBox="1"/>
          <p:nvPr/>
        </p:nvSpPr>
        <p:spPr>
          <a:xfrm>
            <a:off x="9932255" y="2458474"/>
            <a:ext cx="2344189" cy="2308324"/>
          </a:xfrm>
          <a:prstGeom prst="rect">
            <a:avLst/>
          </a:prstGeom>
          <a:noFill/>
        </p:spPr>
        <p:txBody>
          <a:bodyPr wrap="square" rtlCol="0">
            <a:spAutoFit/>
          </a:bodyPr>
          <a:lstStyle/>
          <a:p>
            <a:r>
              <a:rPr lang="en-US" dirty="0" smtClean="0"/>
              <a:t>Country Export</a:t>
            </a:r>
          </a:p>
          <a:p>
            <a:pPr marL="285750" indent="-285750">
              <a:buFont typeface="Arial" panose="020B0604020202020204" pitchFamily="34" charset="0"/>
              <a:buChar char="•"/>
            </a:pPr>
            <a:r>
              <a:rPr lang="en-US" dirty="0" smtClean="0"/>
              <a:t>188 Unique values</a:t>
            </a:r>
          </a:p>
          <a:p>
            <a:pPr marL="285750" indent="-285750">
              <a:buFont typeface="Arial" panose="020B0604020202020204" pitchFamily="34" charset="0"/>
              <a:buChar char="•"/>
            </a:pPr>
            <a:r>
              <a:rPr lang="en-US" dirty="0" smtClean="0"/>
              <a:t>Min</a:t>
            </a:r>
            <a:r>
              <a:rPr lang="en-US" dirty="0"/>
              <a:t>: </a:t>
            </a:r>
            <a:r>
              <a:rPr lang="en-US" dirty="0" smtClean="0"/>
              <a:t>1.924</a:t>
            </a:r>
          </a:p>
          <a:p>
            <a:pPr marL="285750" indent="-285750">
              <a:buFont typeface="Arial" panose="020B0604020202020204" pitchFamily="34" charset="0"/>
              <a:buChar char="•"/>
            </a:pPr>
            <a:r>
              <a:rPr lang="en-US" dirty="0" smtClean="0"/>
              <a:t>1st q</a:t>
            </a:r>
            <a:r>
              <a:rPr lang="en-US" dirty="0"/>
              <a:t>: </a:t>
            </a:r>
            <a:r>
              <a:rPr lang="en-US" dirty="0" smtClean="0"/>
              <a:t>18.958</a:t>
            </a:r>
          </a:p>
          <a:p>
            <a:pPr marL="285750" indent="-285750">
              <a:buFont typeface="Arial" panose="020B0604020202020204" pitchFamily="34" charset="0"/>
              <a:buChar char="•"/>
            </a:pPr>
            <a:r>
              <a:rPr lang="en-US" dirty="0" smtClean="0"/>
              <a:t>Median</a:t>
            </a:r>
            <a:r>
              <a:rPr lang="en-US" dirty="0"/>
              <a:t>: </a:t>
            </a:r>
            <a:r>
              <a:rPr lang="en-US" dirty="0" smtClean="0"/>
              <a:t>30.661</a:t>
            </a:r>
          </a:p>
          <a:p>
            <a:pPr marL="285750" indent="-285750">
              <a:buFont typeface="Arial" panose="020B0604020202020204" pitchFamily="34" charset="0"/>
              <a:buChar char="•"/>
            </a:pPr>
            <a:r>
              <a:rPr lang="en-US" dirty="0" smtClean="0"/>
              <a:t>Mean</a:t>
            </a:r>
            <a:r>
              <a:rPr lang="en-US" dirty="0"/>
              <a:t>: </a:t>
            </a:r>
            <a:r>
              <a:rPr lang="en-US" dirty="0" smtClean="0"/>
              <a:t>33.519</a:t>
            </a:r>
          </a:p>
          <a:p>
            <a:pPr marL="285750" indent="-285750">
              <a:buFont typeface="Arial" panose="020B0604020202020204" pitchFamily="34" charset="0"/>
              <a:buChar char="•"/>
            </a:pPr>
            <a:r>
              <a:rPr lang="en-US" dirty="0" smtClean="0"/>
              <a:t>3rd Q</a:t>
            </a:r>
            <a:r>
              <a:rPr lang="en-US" dirty="0"/>
              <a:t>: </a:t>
            </a:r>
            <a:r>
              <a:rPr lang="en-US" dirty="0" smtClean="0"/>
              <a:t>45.554</a:t>
            </a:r>
          </a:p>
          <a:p>
            <a:pPr marL="285750" indent="-285750">
              <a:buFont typeface="Arial" panose="020B0604020202020204" pitchFamily="34" charset="0"/>
              <a:buChar char="•"/>
            </a:pPr>
            <a:r>
              <a:rPr lang="en-US" dirty="0" smtClean="0"/>
              <a:t>Max</a:t>
            </a:r>
            <a:r>
              <a:rPr lang="en-US" dirty="0"/>
              <a:t>: 91.718</a:t>
            </a:r>
          </a:p>
        </p:txBody>
      </p:sp>
      <p:pic>
        <p:nvPicPr>
          <p:cNvPr id="12" name="Picture 11"/>
          <p:cNvPicPr>
            <a:picLocks noChangeAspect="1"/>
          </p:cNvPicPr>
          <p:nvPr/>
        </p:nvPicPr>
        <p:blipFill>
          <a:blip r:embed="rId5"/>
          <a:stretch>
            <a:fillRect/>
          </a:stretch>
        </p:blipFill>
        <p:spPr>
          <a:xfrm>
            <a:off x="2221992" y="4206240"/>
            <a:ext cx="3749040" cy="2369132"/>
          </a:xfrm>
          <a:prstGeom prst="rect">
            <a:avLst/>
          </a:prstGeom>
          <a:ln w="12700">
            <a:solidFill>
              <a:schemeClr val="bg1"/>
            </a:solidFill>
          </a:ln>
        </p:spPr>
      </p:pic>
      <p:pic>
        <p:nvPicPr>
          <p:cNvPr id="13" name="Picture 12"/>
          <p:cNvPicPr>
            <a:picLocks noChangeAspect="1"/>
          </p:cNvPicPr>
          <p:nvPr/>
        </p:nvPicPr>
        <p:blipFill>
          <a:blip r:embed="rId6"/>
          <a:stretch>
            <a:fillRect/>
          </a:stretch>
        </p:blipFill>
        <p:spPr>
          <a:xfrm>
            <a:off x="6071616" y="4206240"/>
            <a:ext cx="3841153" cy="2369132"/>
          </a:xfrm>
          <a:prstGeom prst="rect">
            <a:avLst/>
          </a:prstGeom>
          <a:ln w="12700">
            <a:solidFill>
              <a:schemeClr val="bg1"/>
            </a:solidFill>
          </a:ln>
        </p:spPr>
      </p:pic>
      <p:sp>
        <p:nvSpPr>
          <p:cNvPr id="11"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Summary Statistics</a:t>
            </a:r>
            <a:endParaRPr lang="en-US" sz="2800" dirty="0"/>
          </a:p>
        </p:txBody>
      </p:sp>
    </p:spTree>
    <p:extLst>
      <p:ext uri="{BB962C8B-B14F-4D97-AF65-F5344CB8AC3E}">
        <p14:creationId xmlns:p14="http://schemas.microsoft.com/office/powerpoint/2010/main" val="467682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3937" y="1780549"/>
            <a:ext cx="3786896" cy="1766316"/>
          </a:xfrm>
        </p:spPr>
        <p:txBody>
          <a:bodyPr>
            <a:normAutofit/>
          </a:bodyPr>
          <a:lstStyle/>
          <a:p>
            <a:r>
              <a:rPr lang="en-US" sz="1200" dirty="0" smtClean="0"/>
              <a:t>Both of the Histograms show a heavy right skew</a:t>
            </a:r>
          </a:p>
          <a:p>
            <a:r>
              <a:rPr lang="en-US" sz="1200" dirty="0" smtClean="0"/>
              <a:t>Definite linear trend but with heavy outliers</a:t>
            </a:r>
          </a:p>
          <a:p>
            <a:r>
              <a:rPr lang="en-US" sz="1200" dirty="0" smtClean="0"/>
              <a:t>South Asia and North America do not follow the model of the other regions</a:t>
            </a:r>
            <a:endParaRPr lang="en-US" sz="1200" dirty="0"/>
          </a:p>
        </p:txBody>
      </p:sp>
      <p:sp>
        <p:nvSpPr>
          <p:cNvPr id="4" name="TextBox 3"/>
          <p:cNvSpPr txBox="1"/>
          <p:nvPr/>
        </p:nvSpPr>
        <p:spPr>
          <a:xfrm>
            <a:off x="8701700" y="168275"/>
            <a:ext cx="1666461" cy="923330"/>
          </a:xfrm>
          <a:prstGeom prst="rect">
            <a:avLst/>
          </a:prstGeom>
          <a:noFill/>
        </p:spPr>
        <p:txBody>
          <a:bodyPr wrap="square" rtlCol="0">
            <a:spAutoFit/>
          </a:bodyPr>
          <a:lstStyle/>
          <a:p>
            <a:r>
              <a:rPr lang="en-US" dirty="0"/>
              <a:t>H0:</a:t>
            </a:r>
            <a:r>
              <a:rPr lang="el-GR" dirty="0"/>
              <a:t>β1−</a:t>
            </a:r>
            <a:r>
              <a:rPr lang="en-US" dirty="0" smtClean="0"/>
              <a:t>A1=0</a:t>
            </a:r>
          </a:p>
          <a:p>
            <a:endParaRPr lang="en-US" dirty="0"/>
          </a:p>
          <a:p>
            <a:r>
              <a:rPr lang="en-US" dirty="0"/>
              <a:t>H0:</a:t>
            </a:r>
            <a:r>
              <a:rPr lang="el-GR" dirty="0"/>
              <a:t>β1−</a:t>
            </a:r>
            <a:r>
              <a:rPr lang="en-US" dirty="0"/>
              <a:t>A1≠0</a:t>
            </a:r>
          </a:p>
        </p:txBody>
      </p:sp>
      <p:sp>
        <p:nvSpPr>
          <p:cNvPr id="5" name="TextBox 4"/>
          <p:cNvSpPr txBox="1"/>
          <p:nvPr/>
        </p:nvSpPr>
        <p:spPr>
          <a:xfrm>
            <a:off x="4696637" y="3770122"/>
            <a:ext cx="2530980"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Regions are:</a:t>
            </a:r>
          </a:p>
          <a:p>
            <a:pPr lvl="1" indent="-285750">
              <a:buFont typeface="Arial" panose="020B0604020202020204" pitchFamily="34" charset="0"/>
              <a:buChar char="•"/>
            </a:pPr>
            <a:r>
              <a:rPr lang="en-US" sz="1200" dirty="0" smtClean="0"/>
              <a:t>South </a:t>
            </a:r>
            <a:r>
              <a:rPr lang="en-US" sz="1200" dirty="0"/>
              <a:t>Asia</a:t>
            </a:r>
          </a:p>
          <a:p>
            <a:pPr marL="457200" indent="-285750">
              <a:buFont typeface="Arial" panose="020B0604020202020204" pitchFamily="34" charset="0"/>
              <a:buChar char="•"/>
            </a:pPr>
            <a:r>
              <a:rPr lang="en-US" sz="1200" dirty="0" smtClean="0"/>
              <a:t>Europe </a:t>
            </a:r>
            <a:r>
              <a:rPr lang="en-US" sz="1200" dirty="0"/>
              <a:t>&amp; Central Asia</a:t>
            </a:r>
          </a:p>
          <a:p>
            <a:pPr marL="457200" indent="-285750">
              <a:buFont typeface="Arial" panose="020B0604020202020204" pitchFamily="34" charset="0"/>
              <a:buChar char="•"/>
            </a:pPr>
            <a:r>
              <a:rPr lang="en-US" sz="1200" dirty="0" smtClean="0"/>
              <a:t>Middle </a:t>
            </a:r>
            <a:r>
              <a:rPr lang="en-US" sz="1200" dirty="0"/>
              <a:t>East &amp; North Africa</a:t>
            </a:r>
          </a:p>
          <a:p>
            <a:pPr marL="457200" indent="-285750">
              <a:buFont typeface="Arial" panose="020B0604020202020204" pitchFamily="34" charset="0"/>
              <a:buChar char="•"/>
            </a:pPr>
            <a:r>
              <a:rPr lang="en-US" sz="1200" dirty="0" smtClean="0"/>
              <a:t>Sub-Saharan </a:t>
            </a:r>
            <a:r>
              <a:rPr lang="en-US" sz="1200" dirty="0"/>
              <a:t>Africa</a:t>
            </a:r>
          </a:p>
          <a:p>
            <a:pPr marL="457200" indent="-285750">
              <a:buFont typeface="Arial" panose="020B0604020202020204" pitchFamily="34" charset="0"/>
              <a:buChar char="•"/>
            </a:pPr>
            <a:r>
              <a:rPr lang="en-US" sz="1200" dirty="0" smtClean="0"/>
              <a:t>Latin </a:t>
            </a:r>
            <a:r>
              <a:rPr lang="en-US" sz="1200" dirty="0"/>
              <a:t>America &amp; Caribbean</a:t>
            </a:r>
          </a:p>
          <a:p>
            <a:pPr marL="457200" indent="-285750">
              <a:buFont typeface="Arial" panose="020B0604020202020204" pitchFamily="34" charset="0"/>
              <a:buChar char="•"/>
            </a:pPr>
            <a:r>
              <a:rPr lang="en-US" sz="1200" dirty="0" smtClean="0"/>
              <a:t>East </a:t>
            </a:r>
            <a:r>
              <a:rPr lang="en-US" sz="1200" dirty="0"/>
              <a:t>Asia &amp; Pacific</a:t>
            </a:r>
          </a:p>
          <a:p>
            <a:pPr marL="457200" indent="-285750">
              <a:buFont typeface="Arial" panose="020B0604020202020204" pitchFamily="34" charset="0"/>
              <a:buChar char="•"/>
            </a:pPr>
            <a:r>
              <a:rPr lang="en-US" sz="1200" dirty="0" smtClean="0"/>
              <a:t>North </a:t>
            </a:r>
            <a:r>
              <a:rPr lang="en-US" sz="1200" dirty="0"/>
              <a:t>America</a:t>
            </a:r>
          </a:p>
        </p:txBody>
      </p:sp>
      <p:pic>
        <p:nvPicPr>
          <p:cNvPr id="6" name="Picture 5"/>
          <p:cNvPicPr>
            <a:picLocks noChangeAspect="1"/>
          </p:cNvPicPr>
          <p:nvPr/>
        </p:nvPicPr>
        <p:blipFill>
          <a:blip r:embed="rId3"/>
          <a:stretch>
            <a:fillRect/>
          </a:stretch>
        </p:blipFill>
        <p:spPr>
          <a:xfrm>
            <a:off x="103324" y="1232781"/>
            <a:ext cx="3872584" cy="2455887"/>
          </a:xfrm>
          <a:prstGeom prst="rect">
            <a:avLst/>
          </a:prstGeom>
          <a:ln w="12700" cap="sq" cmpd="sng">
            <a:solidFill>
              <a:schemeClr val="bg1">
                <a:alpha val="0"/>
              </a:schemeClr>
            </a:solidFill>
          </a:ln>
        </p:spPr>
      </p:pic>
      <p:sp>
        <p:nvSpPr>
          <p:cNvPr id="7" name="AutoShape 2" descr="data:image/png;base64,iVBORw0KGgoAAAANSUhEUgAABUAAAAPACAMAAADDuCPrAAABBVBMVEUAAAAAADoAAGYAOjoAOmYAOpAAZpAAZrY6AAA6ADo6OgA6Ojo6OmY6OpA6Zjo6ZmY6ZpA6ZrY6kJA6kNtmAABmOgBmOjpmOmZmZgBmZjpmZmZmZpBmkGZmkJBmkLZmkNtmtrZmtttmtv+QOgCQOjqQZgCQZjqQZmaQkDqQkGaQkJCQkLaQkNuQtpCQtraQttuQtv+Q29uQ2/+2ZgC2Zjq2kDq2kGa2kJC2kLa2tma2tpC2tra2ttu225C227a229u22/+2/9u2///bkDrbkGbbtmbbtpDbtrbbttvb25Db27bb29vb2//b/7bb/9vb////tmb/25D/27b/29v//7b//9v///8rG4rOAAAACXBIWXMAAB2HAAAdhwGP5fFlAAAgAElEQVR4nO2de2PTSp6mbQiLh9B7YLnsHp/t9BKm6e3pXZghdLYHMxP2+CTsJMzgBJzv/1FWV+tSki2VXa5Xlef5oxt8bL36SVUPupRKo1sAALBi5HsFAACGCgIFALAEgQIAWIJAAQAsQaAAAJYgUAAASxAoAIAlCBQAwBIECgBgCQIFALAEgQIAWIJAAQAsQaAAAJYgUAAASxAoAIAlCBQAwBIECgBgCQIFALAEgQIAWIJAAQAsQaAAAJYgUAAASxAoAIAlCBQAwBIECgBgCQIFALAEgQIAWIJAAQAsQaAAAJYgUAAASxAoAIAlCBQAwBIECgBgCQIFALAEgQIAWIJAAQAsQaAAAJYgUAAASxAoAIAlCBQAwBIECgBgCQIFALAEgQIAWIJAAQAsQaAAAJYgUAAASxAoAIAlCBQAwBIECgBgCQIFALAEgQIAWIJAAQAsQaAAAJYgUAAASxAoAIAlCBQAwBIECgBgCQIFALAEgQIAWIJAAQAsQaAAAJYgUAAASxAoAIAlCBTuOsvXowfffK8EDBMECncdBArWIFDfXE9Go9H4fdPffzyv/qdGzv/gdPV2wPL0UVzH4//VzVJOCiptytpWvXg5StbuXeWrNR46WKWcdfUuzFUZbbL92u3XqUlBdxCob7YT6MWL0TPHK7gtSUEdOn6Ko4LaBHr9YuWlg8+lr+5NoOvr7S/QDdsPge4YBOqbbQR68yb6grhACx91sJCzgloEupiUxJR9tk+Bbqq3r0A3bj8EumMQqG+2EejJSF+ghQM6rKizgpoFej1pMNM+Bbqp3r4C3bj9EOiOQaC+WSPQjQxBoPP84G7Z4ct7FmgSd3D2evTgnxM1Hdf+u3O61jvfIM7Oy0OgOwaB+uZOCLTrXe79CjT5071fk7vw89WBJgKF7iBQ3yDQEvsVaLKpn6XDmK7/7vFfzupfdQ4CHToI1Dedr4Fe/ByPBhodPskG3JSvjx1n37l8E3/n/pN3t2UuXkbLvH/0LV12cpg1T3vab4/S/xDx/fQwOdl+fJT305M0fZn8h2yYTzLo5/CorSvX88vraF5HTJccLe5rU0HlVfzvk7IZ0quUx8byVpi1bBRo8eMWx6Sh2efJuiXrM09XJR2q9bi63c29Udns5w07sIVGga7b2Mebt8Ot2aSgNwjUNx0FWr7fcZB8ZPaX8picoktEfkgZv68L9EPx69+K5Y+zgYSpQH8rjUK6ebFaVGMpRv46gS5Pi8in38yCKquYr0GxLe792rpJG2ppP4V/8K2bQLPVS76Z7ozkj6lAz/PEfCxUy96o1DQ1dmArDQJdv7GPN2+HhiYFvUGgvukm0Mp4m/Qzo7/My1+pHa6lP/vfVYEeph/HKmr6bSLQw+LTB/9WrESTvhqWsUagK6+ny/7WLNB8Ff9lsioz+y/tN8abamkUaLoKD866CTQ9P46Xl/4u/UoSVlLh6oeNe6NS0z9X612HKdANG/t483ZoaFLQGwTqm04CrQ+tafCNMeQl7TFVT8UUAi2+WBvPk+rxpP5Lc+llmvLXCPTE+HaTQPP/mpbxsFRSq3Iaa2m+C7+KMARapZwbLW9R2gLz+nezf1qa90alpqZrMC0YAt20sY83boemJgW9QaC+qbXzlHpXT/rGvX+K/vT9Q6nDle8ZZNfo4qtd6QnluHSifxD9ND//rgs0/l46nudz/qXSIJ/o9Prr7fKv2XcPzvKlG/2tJb/t/kd2QhxFXkyK/l0uqLqK8+JLG87gG2tpFmghkcfvVmvYKtBsVz1Mv5CVlK1lfBadbeBna7ZGbbNb30Rq29jl5W3YDi1NCvqBQH3TSaDzcse4/8vbr9kf6/2l8jBN3OFWR023q4PRskCffrutBmWrc7xaYul0Pu/CJZeVaM5vFehJ8fF1cYeoQaDlVUzXa1FymklzLS1PIpU2/jgLWiPQbJUelSrNPkoLKW3slq1RrcleoG0bu7S8TduhpUlBPxCob7oLdGzcK633l1VfXOQLuS5fO8yOoG5vq/0+YvnlT4cPS8spBJqJMv3+cbHwukBb8tsEWrnQeHL4y9urekH1VTxZrftJqaQGGmvp8Cz8mkc5c4GWrofklZY3THH5pW1r1GqyFWjrxi4vb8N2aGlS0A8E6ptOAs2/dP+XT2UVlfpL1WppT39W+7h0IbHS78vUBVo+U82W0zhStSW/TaCNEm4S6LHxi+zeedv2bK6ldTam5fmj1VY3LpcamBOjVA7Hmzd7aWvUN7ulQFs3dvPyGrdDS5OCfiBQ33S6iVS+FTR+shoqU+ovtS6WH69VPy6O4lYPWFZYXv75UdHFi29Xu2yjQFvy1wq05cS+LNAiZnXrKBu9uYlqLe3T2RUXh7s8iZSdgxf/uWEDP2vfGvXNbinQ1o3dsLy27dDSpKAfCNQ33YYx/SidahajDesCLS4M5n+tdrXiS+Z1zJvTl8WxcLNAs+W0C9TMbxPouiujZYGWVrFc0oZBN2Yt6wQaqeTgnx+t0tYKNNNO4ahq3ZV/txq2Rr2mbQTatLFry1u/HRqbFPQDgfqm40D68rDzppuuNgItCey8eiFBRqClr2Q33xOFrT2Db6plg0AffKuN72kTaHbiWzsC7SfQ+s0gVwLdsB1uG5sU9AOB+qb7dHbfT4vLdWnv2fIUvvh69mzM4S+f/r12DbSXQHd/Cl/6SnYOn2yUdc5prGWjQNO446b/flv5akr136R+p/A7EuimU/hN2yHGbFLQDwTqm37zgV79n+QNFOawyab7CscbbiKtumB6H/fdKtNCoC35nW4iLcY//eWsPgynZfD4w0W73tbU0izQq48/PzrOBLpa7jqBFuM4K3fhO91EWj0ctL1AWzd2vUGs2w451SYF/UCgvul2E+ny9OXfvTe+sHkYU2XejfowJuPA6dZeoDbDmPL1Km73rxVoOvvcH5sWV6K5lkaBZrndBVoeNloZB9prGNP2Au0yjGnTdmhpUtAPBOqbLgJNe0D5eRjzwR1zbHX8/bUD6fMeWRoHUxZCL4G25HcZSF/SwVqBFk9/rlFOSy2NAk2fhjpOBXqSp7ULNNuY/1J+FCvNuPe5+O/FvwTm1tiRQFs3drG8TduhrUlBPxCobzodgWYPAsXd9OJF0ZlOsk8vv+ZHR2se5bw0HuWsCnT8avVUn41AW/LbBJqt19nt7b/Vnx7NCjJ/mB8ArjtWaqmlfTam0fh/RAL9j7+ufNMu0FxE85LF83FNr6qPcrZsjUYRZvWuo/GGWtujnMnyNm6HliYF/UCgvrGaTCQ7Z1xdkntW/kvlK+XhfikNh0L1n5YOBzsLtCW/TaANk4nUCjJ/mNeytqs319J8DbQ2JUf7O5FKQ88fNszGZC6kZWvUa6rswE1Flctet7HT5W3aDi1NCvqBQH3T7SZS7XmlZ6Xvrv4+b/pKuaPc+2+ZAeo9styZDldT3vUUaEt+m0CrZi8vOvt1ww/n1UU30lxLy134D+V1aH+UM/lPpash9flAD17UF9KyNZqPJDeV1LQtmjd2aXkbt0Nzk4J+IFDfdLwLn7ywNu+kr/Iv5wJINXdRmmO3WODqQZuDz62Di1aPhI9fpbdqVhNi9BBoc36bQG+NCZVrBTX88Lp8utq6QZtqaRvGVBormT+N0ybQ8twqxUl8upb/ke+d0nj0pq1h1FTdga00bIvmnV1a3qbt0NKkoBcI1DedhzHd/DmZifd+aea17BUb93/K54S4+VP6loezSkTypfh1E+2jM5fn8cKTt3usbkT0FmhjfqtAjVd61Apq+uFJ+8JKi22opf1Z+OR9J+WHGVsEWpqQfnX4fFys5Wobr90aZk21HdhC40Zs3Nml5W3YDrctTQr6gEDvEkN4Cd1anBSwfL3Rye2s+fcB7gAINGyWrw+nb88axnsOkrVPWVqDQMEaBBo25RvGjvyzR9zYCoGCNQg0cNLbHcm9jXQg6EDHSy9v8xeLaB1BI9C7DQINHGO+Zi3/dGY1bGf1D4Ax0LF0rL3n9dpeoBrFQG8QaOjUuuZQD5ZWY95X/wBoOAeB3m0QaPBUpoV8OlB/rgRam8rYu3MQ6N0Ggd4BLn5OhvuNHx8N99WLybDw++VXT2g4B4HebRAoAIAlCBQAwBIECgBgCQIFALAEgQIAWIJAAQAsQaAAAJYgUAAASxAoAIAlCBQAwBIECgBgCQIFALAEgQIAWIJAAQAsQaAAAJYgUAAASxAoAIAlCBQAwBIECgBgCQIFALAEgQIAWIJAAQAsQaAAAJYgUAAASxAoAIAlCBQAwBIECgBgCQIFALAEgQIAWIJAAQAsQaAAAJYgUAAASxAoAIAlCBQAwBIECgBgCQIFALAEgQIAWIJAAQAscS7Q5dWX2Wz26eqb6yAAgD3jVqCXb0YFT86cZgEA7BmXAr15Mapy8N5hGgDAnnEo0MUklubhNOVR/Jfxsbs4AIA9406gP55HwnxX+uAiEuq9X53lAQDsGXcCnRu6jJX6zFkeAMCecSbQ5evRqH7CvhiNHnA3HgBCwZlAo8NN43y96TMAgKGCQAEALHF5Cj+uj1riFB4AQsLdTaQTw5bxZdGHzvIAAPaMO4FeTyKDfi59cBP50zgoBQAYLA4H0s+TofPTt7OYj+lIekYxAUA4uHyU83xSe5Rz/MphGgDAnnE6mcjytKzQ8RE3kAAgJFxPZ7e8nJ1Op9Oj2Rn2BIDAYEJlAABLECgAgCX7Eejyy+zT170kAQDsDXcC/X6VK/MinVh5/JTLoAAQEu6fhV9+KO7DM58yAASEe4GexOb8aTp9GSsUgwJAODgX6CLSZnruHj/KyWRMABAOzgV6UkwgEk8mwrOcABAMrgVamZie6ewAICRcC7Qyh/L6CZVHJq5WDgBgB2gLFIMCgDB7uAZazAF6Pel3FwmBAoAyTgUam3NRunHU9xooAgUAZVwKNOL+78/+uDoE7f1eeAQKAMo4FmhKct6+/G3SdxwoAgUAZRwqanl5+nJSCDQ2as9XIiFQAFDG/YTKkUVzgR583vj9CggUAJTZn6KWf+upTwQKANpIKwqBAoAy0opCoACgzL4UdWkzJT0CBQBlHCvqKhk3n73e+OBdz18jUABQxqWibt7E1nyfzqmc8LTfAhAoACjjUFHX6SDQ8ft4TuXH02n8137TgcoJtGm+Ewf4LhMAuuGusyaPIh0+io5BX6QD6OOXI/UbSS+mkj3pU6xqAGjFXWedj0b3PmfHoemUyr1npBdTyZ5WR6xqAGjFWWddTUU/L6ZgGvhsTAgUACq4fytndAj6sP5ZR8RUgkABoIJ7gUZ/QKCCMQCwNS4Fmt4xWv794e+y8/aBz0iPQAGggrvOemLeMZoXrzjuhJhKECgAVHDXWRfGoKWbgc9Ij0ABoIK7zhrfhh/9rrjpnjzP2e+18GIqQaAAUMFhZ/3xovIKj+HPSI9AAaCCy84aHXNWBTrwGekRKABUYEb67iBQAKgg3VnFVIJAAaCCdGcVUwkCBYAK0p1VTCUIFAAqSHdWMZUgUACoIN1ZxVSCQAGggnRnFVMJAgWACtKdVUwlCBQAKkh3VjGVIFAAqCDdWcVUgkABoIJ0ZxVTCQIFgArSnVVMJQgUACpId1YxlSBQAKgg3VnFVIJAAaCCdGcVUwkCBYAK0p1VTCUIFAAqSHdWMZUgUACoIN1ZxVSCQAGggnRnFVMJAgWACtKdVUwlCBQAKkh3VjGVIFAAqCDdWcVUgkABoIJ0ZxVTCQIFgArSnVVMJQgUACpId1YxlSBQAKgg3VnFVIJAAaCCdGcVUwkCBYAK0p1VTCUIFAAqSHdWMZUgUACoIN1ZxVSCQAGggnRnFVMJAgWACs476/Lqy2w2+3T1zeK3YipBoABQwW1nvXwzKnhy1vfnYipBoABQwWVnvXkxqnLwvt8CxFSyN4Huh70UAxA0DrvRYhJ308NpyqP4L+PjXksQ6+QIFAAquOtGP55HwnxX+uAiEuq9X/ssQqyTB3UKL7ZtAQaJu240N3QZK/VZn0WIdXIECgAVnHWj5evRqH7CvhiNHvS5Gy/WyREoAFRw1o2iw03jfL3ps3WIdXIECgAVEGh3ECgAVHB5Cj+uj1riFF4nRmzbAgwSd93oxLBlfFn0YZ9FiHVyBAoAFdx1o+tJZNDPpQ9uIn8aB6VrEevkCBQAKjjsRvNk6Pz07SzmYzqSvtcoJrVOjkABoILLbnQ+qT37Mn7VbwFinRyBAkAFp91oeVpW6Pio74xMYp0cgQJABdfdaHk5O51Op0ezM4v57MQ6OQIFgArS3UiskyNQAKgg3Y3EOjkCBYAKzEjfHQQKABWYkb47CBQAKjAjfXcQKABUYEb67iBQAKjAjPTdQaAAUIEZ6buDQAGgAjPSdweBAkAFoQmV5d8ciUABoAIC7Q4CBYAKzEjfHQQKABWYkb47CBQAKjAjfXcQKABUYEb67iBQAKjAjPTdQaAAUIEZ6buDQAGgAjPSdweBAkAF6W4k1skRKABUkO5GYp0cgQJAhX11o8vZp6+9fyTWyREoAFRw3I3SN3lkN5MO3m34dh2xTo5AAaCC0xnp32Sz0J/kN+Kf9luAWCdHoABQwWE3uk7HMI3fL6L/fTydThhILxQjtm0BBonbGelHh4+iY9AX6ROcyw88yqkTI7ZtAQaJ2xnpP2fHoenMyvFkIsxILxIjtm0BBon7GennxaxMTGenEyO2bQEGifsJlaND0If1zzoi1skDE+h+2EctAL5wL9DoDwhULwaBAmyPS4Gmd4yWf3/4u+y8PToYRaAiMSGlAPjC6Yz09TtGc2akl4kJKQXAF+4a+MIYtHTDe+F1YkJKAfCFuwYe34Yf/a646Z48z9nrJrxa90OgoikAvnDYwH+8GJUvecYD6/uNo1frfghUNAXAFy4beHTMWRXowef2Lzch1v0QqGgKgC/218CXf+upT7nuh0BFUwB8Id3AxbofAhVNAfCFdAMX634IVDQFwBfSDVys+yFQ0RQAX0g3cLHuh0BFUwB8Id3AxbofAhVNAfCFdAMX634IVDQFwBfSDVys+yFQ0RQAX0g3cLHuh0BFUwB8Id3AxbofAhVNAfCFdAMX634IVDQFwBfSDVys+yFQ0RQAX0g3cLHuh0BFUwB8Id3AxbofAhVNAfCFdAMX634IVDQFwBfSDVys+yFQ0RQAX0g3cLHuh0BFUwB8Id3AxbofAhVNAfCFdAMX634IVDQFwBfSDVys+yFQ0RQAX0g3cLHuh0BFUwB8Id3AxbofAhVNAfCFdAMX634IVDQFwBfSDVys+yFQ0RQAX0g3cLHuh0BFUwB8Id3AxbofAhVNAfCFdAMX634IVDQFwBfSDVys+yFQ0RQAX0g3cLHuh0BFUwB8Id3AxbofAhVNAfCFdAMX634IVDQFwBfOG/jy6stsNvt09c3it2LdD4GKpgD4wm0Dv3wzKnhy1vfnYt0PgYqmAPjCZQO/eTGqcvC+3wLEuh8CFU0B8IXDBr6YxNI8nKY8iv8yPu61BLHuh0BFUwB84a6B/3geCfNd6YOLSKj3fu2zCLHuh0BFUwB84a6Bzw1dxkp91mcRYt0PgYqmAPjCWQNfvh6N6ifsi9HoQZ+78WLdD4GKpgD4wlkDjw43jfP1ps/WIdb9EKhoCoAvEGh3EKhoCoAvXJ7Cj+ujljiF14kJKQXAF+4a+Ilhy/iy6MM+ixDrfghUNAXAF+4a+PUkMujn0gc3kT+Ng9K1iHU/BCqaAuALhw18ngydn76dxXxMR9L3GsWk1v0QqGgKgC9cNvDzSe1RzvGrfgsQ634IVDQFwBdOG/jytKzQ8VHfGZnEuh8CFU0B8IXrBr68nJ1Op9Oj2ZnFfHZi3Q+BiqYA+EK6gYt1PwQqmgLgC+kGLtb9EKhoCoAv9tPAl19mn772/5lY90OgoikAvnDXwL9f5cq8SCdWHj/lJpJOTEgpAL5w/yz88kNxH77ffMpq3Q+BiqYA+MK9QE9ic/40nb6MFcqM9CoxIaUA+MK5QBeRNtNz9/hRTmakV4kJKQXAF84FelJMIBJPJsKM9CIxIaUA+MK1QCsT0zOdnU5MSCkAvnAt0MocyusnVB414GrtrECgoikAvkCg3UGgoikAvtjDNdBiDtDrCa/0UIkJKQXAF04FGptzUbpxxDVQnZiQUgB84VKgEfd/f/bH1SEo74UXigkpBcAXjgWakpy3L3+bMA5UJyakFABfOGzgy8vTl5NCoLFR+70SSa37IVDRFABfuJ9QObJoLtCDzxu/X0Gs+yFQ0RQAX+yvgS//1lOfct0PgYqmAPhCuoGLdT8EKpoC4AvpBi7W/RCoaAqAL6QbuFj3Q6CiKQC+cNrAl6cvD3/6SzF0fv2jnCZi3Q+BiqYA+MJlA/9tUnsfPALViQkpBcAXDhv4fDWQPn9+E4HqxISUAuALdw38Ojr+PHh3dfUh/v9UmwhUJyakFABfuGvg8/zI8+ZFblAEqhMTUgqAL5w18NJU9PEfE5ciUJ2YkFIAfOF8PtCY2KAPbxGoUkxIKQC+2ItA84nsEKhOTEgpAL7Yj0DjO0rj9whUKCakFABf7OMaaMxiNLr3GYHqxISUAuALp3fhH1b/eu9fEahMTEgpAL5wOw70ydfi7yfF3MpdEet+CFQ0BcAXjp9EKvvyAwIVigkpBcAXLhv4ee0txud9X4ok1v0QqGgKgC/czsZ08UvlLcbLDxMEKhITUgqAL6QbuFj3Q6CiKQC+kG7gYt0PgVqk7Il9FANgIN3yxPoFArVIQaAQMtItT6xfIFDRFLWGAncH6ZYn1i+CskFIKWoNBe4O0i1PrF8EZYOQUtQaCtwdpFueWL8IygYhpag1FLg7SLc8sX4RlA1CSlFrKHB3kG55Yv0iKBuElKLWUODuIN3yxPpFUDYIKUWtocDdQbrlifWLoGwQUopaQ4G7g3TLE+sXQdkgpBS1hgJ3B+mWJ9YvgrJBSClqDQXuDtItT6xfBGWDkFLUGgrcHaRbnli/CMoGIaWoNRS4O0i3PLF+EZQNQkpRayhwd5BueWL9IigbhJSi1lDg7iDd8sT6RVA2CClFraHA3UG65Yn1i6BsEFKKWkOBu4N0yxPrF0HZIKQUtYYCdwfplifWL4KyQUgpag0F7g7SLU+sXwRlg5BS1BoK3B2kW55YvwjKBiGlqDUUuDtItzyxfhGUDUJKUWsocHeQbnli/SIoG4SUotZQ4O4g3fLE+kVQNggpRa2hwN1BuuWJ9YugbBBSilpDgbuDdMsT6xdB2SCkFLWGAncH6ZbXo1+M9oLDWsulkKIZA1DHbHnLTx5Wo5nO/WI/+gzKBiGlIFDwhdnyfjwfPT7zsCYN9BCo0/XYa0pQxQS1yQAMGgUa8WRXDl1efZnNZp+uvln8FoGSohQDUKeh5V28SE5Xx08+b730yzel89/+TkagpCjFANRpbHnL00epQ4++brPsmxe1S4gH73uuHAIlRSgGoE5by8sdev/I5tw7YTGJF3A4TUkWNz7ut3IIlBShGIA6a1re99NJetz4zsqh8bXU8bvSBxfR4u792mvlECgpQjEAdda3vMyhY5vD0Lmhy1ipz3qtHAIlRSgGoM7alnexugc07nn18vZ2+Xo0qp+wL0ajB31UjEBJUYoBqNPe8i5eZifwya303gaNDjeN8/Wmz9auHAIlRSgGoE5Ly8uOPbNz9/ho8mHPBSNQ7ZiQUhAo+KKp5eWjN4uBoNeTnrd/EukaR62cwuvEhJSCQMEXbU8iRafu1c/6CvT2xLBl7wNZBEqKUgxAnWaB1m+7R5/1OnSMiY5aRw/KDzPdvO57KRWBkqIUA1CnSaANz3BeWSx6nlxFnb6dxXxMR9L3GsWEQEmRigGo47LlnU9qj3KOX/VbAAIlRSkGoI7Tlrc8LSu0/3B8BEqKUgxAnZaWt/x/sex+/Ne/WD8Jny/ocnY6nU6PZmcWS0KgpCjFANRpbHk3L9Ob7j+ej8Z/2PMKlUGgpCjFANRpanmLfNaPZERTv/s+OwWBkqIUA1CnoeXF44/GT5Mz7u8fbB6Dr8CM9JoxIaUgUPBFQ8urjIA/6f8QZwlmpJeNCSkFgYIvzJZXfQYzOhztPYQ+hxnphWNCSkGg4IvGJ5FKj23aPMSZwYz0yjEhpSBQ8IU7gTIjvXRMSCkIFHzReApfmgm57wRKBcxILx0TUgoCBV80tLx56c57fEfebhwTM9Jrx4SUgkDBFw0tLxn9+eTd1dXVl/gmuuUBaP8JlUcNdAzDBnc6BYGCL5pa3nXlCXbLYaAIVDsmpBQECr5ofpSzGL75xHYMEzPSa8eElIJAwRdtk4l8+dN0Ov3F7o3wKcxILx0TUgoCBV+4a3nMSC8dE1IKAgVfOGx5zEivHBNSCgIFX7hsecxILxwTUgoCBV80t7zkCmjOL9YXQpmRXjcmpBQECr7YOIyp7+OXNZiRXjQmpBQECr5oaHk1f24n0K1AoKQoxQDUaX6Uc/T47dWKr/tfqwwESopSDECd5slEtphDeZcgUFKUYgDqNE5nt+VbPFYsT18e/lR6sWffufEQKClKMQB1GgW6o6uev01qd98RqE5MSCkIFHzReAq/G4HOV7eh8kc6EahOTEgpCBR80XwTqd+bN5qJb+YfvLu6+hD/f6pNBKoTE1IKAgVfNLS8HZ3Dz/Mjz/jdcqlBEahOTEgpCBR80TKQfnx0teWCSzPSx39MXIpAdWJCSkGg4IvGm0i7GEhflmU+MgqB6sSElIJAwRd7EWj+OjkEqhMTUgoCBV80CPTlYZXH2ws0uSrwHoEKxYSUgkDBF85aXu2tnIvoSPYzAtWJCSkFgYIv3LW8efWJ0Pg18f+KQGViQkpBoOALdy0vHgf6pDQRyUn/C6oIlBSlGIA6bS3v+2z26dvtcpuZmOY1X35AoEIxIaUgUPBFc8s7f5S67sfzg8/2yz6fVH0Zv+IDgYrEhJSCQMEXjS3vQ2zl3NMAACAASURBVH62veXMTMuL6utAlh8mCFQkJqQUBAq+aGp58bn3wT/Erls9Q+QHBEqKUgxAnYaWF9/9eRUdfMYHi7XBSHsGgZKiFANQp6HlnSTjj1KBxuM3/U1Pj0BJ6RizH/ZSDAwJs01EB53xdc9MoNHhqL9zeARKSscYBApeaHwWPlZnJtDdzU9vAQIlRSgGgYIBAu0ONhBNCasYGBKcwncHG4imhFUMDInmm0jPVgKdcxNpzylBFcMmg7BpaBOLbAx9LNDozwxj2m9KUMWwySBsGtpEPPZz/C4W6PKvIwbS7zslqGLYZBA2TW2iMif9No9ybgsCJUUoBoGCQWObiI9BM7aZTGRrECgpQjEIFAxa2sTNm3g+pvGTs/2uTQ0ESopQDAIFA+k2gUBJEYpBoGAg3SYQKClCMQgUDKTbBAIlRSgGgYJBw5NIf5pW+YUnkfaZElQxbDIIm8Zn4avwLPxeU4Iqhk0GYYNAu4MNRFPCKgaGREOb+H6V8/HNaPzqaps3c24HAiVFKAaBgsGGNnE9Gb3az4o0gUBJEYpBoGCwqU3MfT7LiUBJEYpBoGCwqU1Eh6BMZ7fXlKCKYZNB2GxqE8xIv++UoIphk0HYdDgCRaB7TQmqGDYZhM3ma6C80mO/KUEVwyaDsFnbJpZX8YzKXAPda0pQxbDJIGw2D6TnLvx+U4Iqhk0GYbNRoGPGge43Jahi2GQQNg0CfXlY8PjI33NICJQUqRgECgbO28Ty6stsNvt0ZXMnCoGSIhSDQMHAbZu4fFO6GND//SAIlBShGAQKBi7bxM2L2rxOBz3vRyFQUoRiECgYOGwTi0kszcNsWuZHyR2p415LQKCkCMUgUDAw28QyvmZp8qnvRcz4bv74XemDi0nfuUURKClCMQgUDDaPA7WdVnlu/CZe8rNeK4dASdGJQaBg4Eygy9ejUf2EfdHzuVAESopQDAIFg8ZT+NPoZPunt7PZn6P/f2J5Ct80jVPfqZ0QKClCMQgUDJraxGIyeprpMjoPf2q3YASqHRNSSljFwJBoaBOVOZRPzBPxbkSn8MZT9JzC68SElBJWMTAkGtrESdl8kU0tp7M7MWwZXxbtNbUTAiVFKAaBgkHjTaTSebb9jPSRekcPPpc+uHndd2onBEqKUAwCBQN3Ao2vn0bGnL5N7kF9TEfS9xrFhEBJUYpBoGDQcBe+Mv6o72XLMueT2lCovlPjIVBShGIQKBg0tInyCPibvmPfKyxPywodH/U1MQIlRSgGgYJB81347BnMZXwMud0rkZaXs9PpdHo0O7NYDAIlRSgGgYJB4zjQ9IjxMH0C6XPDN/YEAiVFKAaBgkFjm7gozrwfePQnAiVFKQaBgkFLm7j4OXbo/Sc70ufyy+yTxbtBECgpQjEIFAzctYnvV7kyL9KJlcdPuYmkExNSSljFwJBw1iZWA0iXH4r78D2fCkWgpAjFIFAwaGsT35P5l5b27+RcCfQkNudP0+nLWKHMSK8SE1JKWMXAkGhuE+eP0hlAfzw/sL0Kmgs0vqWfnrvHj3IyI71KTEgpYRUDQ6KxTXzIp1COLNjv6fWCXKAnxQQi8TNOzEgvEhNSSljFwJBoahPxQ+wH/zCJ/Bcrz3IgfSbQyoOhTGenExNSSljFwJBoeRLpVSRAw3+9yARamYxk/cwkTS8S6RgWVAcKqRg2GYRNQ5tIT7pTgcYHjb2m8FyBQLVjQkoJqxgYEmabyKaSzwRqPaFycQ20uIoaLYxXeojEhJQSVjEwJMw2sTp0TFxnPR9o/MPYnIvSjSOugerEhJQSVjEwJFwKNH4Y9Pdnf1wdgvJeeKGYkFLCKgaGhMtT+Oo75Ze/TRgHqhMTUkpYxcCQaL6J9Gwl0LntTaR4KtDTl5NCoLFRew4qRaCkCMUgUDBoaBOLbAx9rL1F78cvayQWzQXa97EmBEqKUAwCBYOGNhGP/Ry/iwW6/Oto2xnpS4v9W++nQhEoKUIxCBQMmtpE+fKl9aOcuwCBkiIUg0DBoLFNxMegGdaTiewCBEqKUAwCBYOWNnHzJp6PafzkbL9rUwOBkiIUg0DBQLpNIFBShGIQKBg0tIkPB+/2vx6NIFBShGIQKBi0DqRXAIGSIhSDQMGg9VFOBRAoKUIxCBQMGo9AdyHQylio2lOdnVcOgZKiE4NAwaChTWzx9GYJBKodE1JKWMXAkGhqE+eT0cHbq22XfPMCgQrHhJQSVjEwJBpO4f80/dneeeUF9X2HnLlyCJQUnRgECgaNN5G2OGgsY/9CpXzlECgpOjEIFAwaBPrysMpj61tK297QR6CkCMUgUDBw2yYW253EI1BShGIQKBi4bRNbDolCoKQIxSBQMHDcJq6n03+0/zUCJUUoBoGCgXSbQKCkCMUgUDAotwmhhzhTECgpQjEIFAxaBPr96quX1amCQEkRikGgYNAsUJFjUQRKilAMAgUDBNodbCCaElYxMCQQaHewgWhKWMXAkECg3cEGoilhFQNDAoF2BxuIpoRVDAwJBNodbCCaElYxMCQQaHewgWhKWMXAkECg3cEGoilhFQNDAoF2BxuIpoRVDAwJBNodbCCaElYxMCRqAh2/ncV8nOR/ivj0zdvKIVBSdGIQKBjUBLr1e+B2u3IIlBSdGAQKBgi0O9hANCWsYmBIlNvE8susCU7h95oSVDFsMggb6TaBQEkRikGgYCDdJhAoKUIxCBQMpNsEAiVFKAaBgoF0m0CgpAjFIFAwkG4TCJQUoRgECgbSbQKBkiIUg0DBQLpNIFBShGIQKBhItwkESopQDAIFA+k2gUBJEYpBoGAg3SYQKClCMQgUDKTbBAIlRSgGgYKBdJtAoKQIxSBQMJBuEwiUFKEYBAoG0m0CgZIiFINAwUC6TSBQUoRiECgYOG8Ty6t4ltFPVzaTiiJQUoRiECgYuG0Tl29KM9s/Oev7cwRKilAMAgUDl23i5kXt5SAH7/stAIGSIhSDQMHAYZtYTGJpHk5THsV/GR/3WgICJUUoBoGCgbs2Eb+ibvyu9MHFpO8L6hAoKUIxja9cdME+ioHd4G5nzQ1dxkp91mcRCJQUoRgECgbOdtby9WhUP2FfjEYP+tyNR6CkCMUEVQzsBmc7KzrcNM7Xmz5bBwIlRSgmqGJgNyDQ7gTVgUJKoRjwhctT+HF91BKn8DoxIaVQDPjC3c46MWwZXxZ92GcRCJQUoZigioHd4G5nXU8ig34ufXAT+dM4KF0LAiVFKCaoYmA3ONxZ83hExnj6dhbzMR1J32sUEwIlRSkmqGJgN7jcWeeT2vi28at+C0CgpAjFBFUM7AanO2t5Wlbo+KjvjEwIlBShmKCKgd3gemctL2en0+n0aHZmMZ8dAiVFKCaoYmA3SO8sBEqKUExQxcBukN5ZCJQUoZigioHd4HxnMSO9ZkxIKRQDvnC7s5iRXjYmpBSKAV+43FnMSC8cE1IKxYAvHO4sZqRXjgkphWLAF+52FjPSS8eElEIx4At3O4sZ6aVjQkqhGPCFs53FjPTaMSGlUAz4wtnO6j+h8hZvh6ED3ekUigFfINDuBNWBQkqhGPCFy1N4ZqQXjgkphWLAF+52FjPSS8eElEIx4At3O4sZ6aVjQkqhGPCFw53FjPTKMSGlUAz4wuXOYkZ64ZiQUigGfOF0ZzEjvW5MSCkUA75wvbOYkV40JqQUigFfSO8sBEqKUExQxcBukN5ZCJQUoZigioHdIL2zECgpQjFBFQO7QXpnIVBShGKCKgZ2g/TOQqCkCMUEVQzsBumdhUBJEYoJqhjYDdI7C4GSIhQTVDGwG5ztrHj6+QZ6vdMDgZIiFBNUMbAbEGh3gupAIaVQDPjC3c4yXmqMQJViQkqhGPCFw50VT//Zb/alOgiUFKGYoIqB3eByZzW9V64XCJQUoZigioHd4HRnrX8H0mYQKClCMUEVA7vB7c5abHcSj0BJEYoJqhjYDW53VnQSv80hKAIlRSgmqGJgNzjeWdfT6T/a/xqBkiIUE1QxsBukdxYCJUUoJqhiYDdI7ywESopQTFDFwG6Q3lkIlBShmKCKgd0gvbMQKClCMUEVA7tBemchUFKEYoIqBnaD9M5CoKQIxQRVDOwG6Z2FQEkRigmqGNgN0jsLgZIiFBNUMbAbpHcWAiVFKCaoYmA3SO8sBEqKUExQxcBukN5ZCJQUoZigioHdIL2zECgpQjFBFQO7QXpnIVBShGKCKgZ2g/TOQqCkCMUEVQzsBumdhUBJEYoJqhjYDdI7C4GSIhQTVDGwG6R3FgIlRSgmqGJgN0jvLARKilBMUMXAbpDeWQiUFKGYoIqB3SC9sxAoKUIxQRUDu0F6ZyFQUoRigioGdoP0zkKgpAjFBFUM7AbpnYVASRGKCaoY2A3SOwuBkiIUE1QxsBukdxYCJUUoJqhiYDdI7ywESopQTFDFwG6Q3lkIlBShmKCKgd0gvbMQKClCMUEVA7tBemchUFKEYoIqBnaD9M5CoKQIxQRVDOwG6Z2FQEkRigmqGNgN0jsLgZIiFBNUMbAbpHcWAiVFKCaoYmA3SO8sBEqKUExQxcBukN5ZCJQUoZigioHdIL2zECgpQjFBFQO7QXpnIVBShGL2Vsx+2EsxwSO9GREoKUIxCBQMpDcjAiVFKIZiwEB6MyJQUoRiKAYMpDcjAiVFKIZiwEB6MyJQUoRiKAYMnG/G5dWX2Wz26eqbxW8RKClCMRQDBm434+Wb0l2/J2d9f45ASRGKoRgwcLkZb17UBk4cvO+3AARKilAMxYCBw824mMTSPJymPIr/Mj7utQQESopQDMWAgbvN+ON5JMx3pQ8uIqHe+7XPIhAoKUIxFAMG7jbj3NBlrNRnfRaBQEkRiqEYMHC2GZevR6P6CftiNHrQ5248AiVFKIZiwMDZZowON43z9abP1oFASRGKoRgwQKDdoQOJplCMakr4uDyFH9dHLXEKrxMTUgrFqKaEj7vNeGLYMr4s+rDPIhAoKUIxFAMG7jbj9SQy6OfSBzeRP42D0rUgUFKEYigGDBxuxnkydH76dhbzMR1J32sUEwIlRSmGYsDA5WY8n9Qe5Ry/6rcABEqKUAzFgIHTzbg8LSt0fNR3RiYESopQDMWAgevNuLycnU6n06PZmcV8dgiUFKEYigEDoc24xYuvgmpzIRXDJlONQaC7QWgzItB9xoSUQjGqKeGzn824/DL79LX/zxAoKUIxFAMG7jbj96tcmRfpxMrjp9xE0okJKYViVFPCx9lmXD33vvxQ3IfvN58yAiVFKYZiwMC9QE9ic/40nb6MFcqM9CoxIaVQjGpK+DgX6CLSZnruHj/KyYz0KjEhpVCMakr4OBfoSTGBSDyZCDPSi8SElEIxqinh41qglYnpmc5OJyakFIpRTQkf1wKtzKHMhMo6MSGlUIxqSvgg0O7QgURTKEY1JXz2cA20mAP0eoJAVWJCSqEY1ZTwcSrQ2JyL0o0jroHqxISUQjGqKeHjUqAR939/9sfVISjvhReKCSmFYlRTwsexQFOS8/blbxPGgerEhJRCMaop4eNwMy4vT19OCoHGRu33SiQESopSDMWAgevNmFg0F+jB534/RqCkCMVQDBjsbzMu/9ZTnwiUFKkYigED6c2IQEkRiqEYMJDejAiUFKEYigED6c2IQEkRiqEYMJDejAiUFKEYigED6c2IQEkRiqEYMJDejAiUFKEYigED6c2IQEkRiqEYMJDejAiUFKEYigED6c2IQEkRiqEYMJDejAiUFKEYigED6c2IQEkRiqEYMJDejAiUFKEYigED6c2IQEkRiqEYMJDejAiUFKEYigED6c2IQEkRiqEYMJDejAiUFKEYigED6c2IQEkRiqEYMJDejAiUFKEYigED6c2IQEkRiqEYMJDejAiUFKEYigED6c2IQEkRigmsmP2wj1p8Il0gAiVFKCawYhDoLpAuEIGSIhRDMaIpPpEuEIGSIhRDMaIpPpEuEIGSIhRDMaIpPpEuEIGSIhRDMaIpPpEuEIGSIhRDMaIpPpEuEIGSIhRDMaIpPpEuEIGSIhRDMaIpPpEuEIGSIhRDMaIpPpEuEIGSIhRDMaIpPpEuEIGSIhRDMaIpPpEuEIGSIhRDMaIpPpEuEIGSIhRDMaIpPpEuEIGSIhRDMaIpPpEuEIGSIhRDMaIpPpEuEIGSIhRDMaIpPpEuEIGSIhRDMaIpPpEuEIGSIhRDMaIpPpEuEIGSIhRDMaIpPpEuEIGSIhRDMaIpPpEuEIGSIhRDMRYpob96CYF2hw4kmkIxuikI1CMIlBShGIoRTfF5pQCBdieo1hBSCsXc7RQE2gICJUUohmJEUxBoCwiUFKEYihFNQaAtIFBShGIoRjQFgbaAQEkRiqEY0RQE2gICJUUohmJEUxBoCwiUFKEYihFNQaAtIFBShGIoRjQFgbaAQEkRiqEY0RQE2gICJUUohmJEUxBoCwiUFKEYihFNQaAtIFBShGIoRjQFgbaAQEkRiqEY0ZSgBbq8+jKbzT5dfbP4LQIlRSiGYkRTwhXo5ZvSlH1Pzvr+HIGSIhRDMaIpoQr05kVt1tOD9/0WgEBJEYqhGNGUQAW6mMTSPJymPIr/Mj7utQQESopQDMWIpoQp0B/PI2G+K31wEQn13q99FoFASRGKoRjRlDAFOjd0GSv1WZ9FIFBShGIoRjQlSIEuX49G9RP2xWj0oM/deARKilAMxYimBCnQ6HDTOF9v+qy0KvYv23Pzpj8AGAbWntoWBAoAQ8faU9vi8hR+XB+11PcUHgBAGXfqPjFsGV8WfegsDwBgz7gT6PUkMujn0gc3kT+Ng1IAgMHi8OLBPL42MZ6+ncV8TEfS9xrFBAAgjcurr+eT2pXe8SuHaQAAe8bp7avlaVmh4yNuIAFASLi+/7+8nJ1Op9Oj2Rn2BIDAkJ5QGQBAGQQKAGAJAgUAsASBAgBYgkABACxBoAAAliBQAABLECgAgCUIFADAEgQKAGAJAgUAsASBAgBYgkABACxBoAAAloQi0H29/Q8A9PAnHm/Ju8T37gMAn/hTj7fkXeJxA+6ekIoJqRaKkQWBbgmtQZSQaqEYWRDoltAaRAmpFoqRBYFuCa1BlJBqoRhZEOiW0BpECakWipEFgW4JrUGUkGqhGFkQ6JbQGkQJqRaKkQWBbgmtQZSQaqEYWRDoltAaRAmpFoqRBYFuCa1BlJBqoRhZEOiW0BpECakWipEFgW4JrUGUkGqhGFkQ6JbQGkQJqRaKkQWBbgmtQZSQaqEYWRDoltAaRAmpFoqRBYFuCa1BlJBqoRhZEOiW0BpECakWipEFgW4JrUGUkGqhGFkQ6JbQGkQJqRaKkQWBAgAMDwQKAGAJAgUAsASBAgBYgkABACxBoAAAliBQAABLECgAgCUIFADAEgQKAGAJAgUAsASBAgBYgkABACxBoAAAliBQAABLECgAgCUIFADAEgQKAGAJAgUAsASBAgBYgkABACxBoAAAliBQAABLECgAgCUIFADAEgQKAGAJAgUAsCQAgd68mYxG4yeffa/HFixPD0ej0f1yDQOv6noyOl79ZcC1LM/jPXP46tvqkwEXc2ms+jCL+fH83q/F38wa9lnV8AV6Hm2smPEffK+JNXkJo9HT+kcDrerH81Eh0AHXcp3vmYO8xw63mOWHvJU9yz8aZjHL16OSQM0a9lrV4AW6GK043vxtSUoljB4aHw2yqpPSig+4lpU/R6MH6THogIs5KVY9M+gwi1lGhRQCNWvYb1VDF2h8qHMQHatfvihv1UGRlHB2m9Ywfr/6aMBVLUqtd8C1xKs+fhVfYZlk0hlwMfE/BvFZ7c3rYbey6PiztLpmDXuuaugCnefHBvF2fbbp25IsVsedcQ3JHwdeVdyGVwIdcC3zVRdcZEUMu5ismZ1kqz7IYi6Sk4KVGc0a9lzVwAUabaT0X9PkX9gH39Z/W5OT4lQjq2HgVcXXqP5nXtSAaymtevbHARcTNbN81bN/sYdYzE10WDl68mIlULOGfVc1cIFGxzr5NiptucGSlTPwqqJjgON5LtAB1xJ1wIfVTwZcjCnQIRYzj6+plG4imTXsu6qBC7Q4/a0cyQ2VbO8Pu6rIO89uVwIdcC0L4xRwwMVUT+HjNR9iMfPx02/lu/BmDfuuavgCXbXx+UAawRqyvT/oqqLmHf0jUBboUGtJVjcZU3j/VfrJgItJLkwnN5HeZBcJh1jM93jFqwKt1bDvqgYu0PImMg8YhkbUxpNzjkFXlZ4qrkoYcC1xJfPKONABF5NdPwyhmJJAzRr2XRUC1SEe4JbfhB9sVdn6BiLQn1dDCpMuO+BibtMBTDFP0muEgy0Gge6OwTaCBooBwgOuKr+GH4BAkwGHyVnv9w/ZIw7DLeY2WfmM8avs78MsBoHujsE2ApPlaoDzkKs6qf8bMNxaEoEWz+xULkzcDq2Y1J9Pv2b/GhzfDrgYBLo7BtsIDG5WjyENuSrTm8OtJb6JuxpHmN7QHXAxpdkJztMzncEWg0B3xxDvJDYST4CwmrBisFUVIydDuAt/Ulr1tIwBF9M44GeYxXAXfncMcSxbE8n51eqpicFWVVxmW01aMdhakmpMgQ64mOPSn4dcDONAd8cQn6Zo4MOocrIx2KoaBDrYWqp9cT70YsxT28EWw5NIu2OIz/OazEfVPT3YqhoEOthakvVdTVqRHswMuBjzyGywxZQEyrPw2zLIGWVqRG37XnX27OFXVRzwDLiWeFxu2gPPi4GgAy0mns2umDAzf15jkMWUBNpQA7Mx9SKfTHNYcxpWyJ8/qn408KoKgQ64llg68ap/X11iGXAxJ+VhTMnB6FCLKQvUrGHPVQ1doAOdVbtM9bw3dengqypdchtwLaVdM/gZ6dNJWsvPcg61mLJAmZF+a34b5HtdCpavGwQ6+KrK9ywGXEu+6vnjj0MupmhoD4ZdTEWgDTXstarhC3SgbxZcUT4yKAQ69KoqQ/AGXMv300fRqj8+Kz4ZcDGXL5NVH3oxVYHyVk4AgGGCQAEALEGgAACWIFAAAEsQKACAJQgUAMASBAoAYAkCBQCwBIECAFiCQAEALEGgAACWIFAAAEsQKACAJQgUAMASBAoAYAkCBQCwBIECAFiCQAEALEGgAACWIFAAAEsQKACAJQgUAMASBAoAYAkCBQCwBIECAFiCQAEALEGgAACWIFAAAEsQKACAJQgUAMASBAoAYAkCBQCwBIECAFiCQAEALEGgAACWIFAAAEsQKACAJQgUAMASBAoAYAkCBQCwBIECAFiCQAEALEGgAACWIFAAAEsQKACAJQgUAMASBAoAYAkCBQCwBIECAFiCQAEALEGgAACWIFAAAEsQKACAJQgUBFm+vver73UA2AwChW24ebf1IpavR7Ets/+LP7h4OYp4nC96PqrycOvIlrWuB41Gz/r8vKgA7gwIFOxZfmhRTK+F1AR6/SLX14NvyRd2LdDWte4m0NafI9A7CAIFexZtx2h9qAn0elL4KzXorgXautbdBNr6cwR6B0GgYI8LgZ6MRuOj/3h97/+eRiY9jr8wz/5/V2xa6x/P14oQgUIBAgV7HAg0stf4fXoTaZEdgiJQkAWBgj0OBBqdwUfWTASaCwmBgiwIFPqwPH8UnWI/+Rz/eZFdKDyOz7sffLuI/svjj5P81s8aT30/PYx+Ns5us7cKNKdBoNGy0y9Evxo9jH/08PbmZbTMp19Xa5rcy3/8Llub1RqeFmvdQl2glSUtyj9vLCTeSPHH94++1pcMwYFAoQf5HfJx7I+qQM+Tz//pdXwGnnCy+lON4l5N4trWU/jS9+u2S715m5s0Fmh28ynPvMnv5R98ztYmW8M/9xVodUllgTYXUroNtv3hOYiDQKE7kVoyYk9VBHp/kt4gn+faiL6bH4tWKd/rjr9au4k0z24irRVoLKl4FeIVOk7+9p9el9asvKaZDFdrWDmEbKuylF5bUunnLYWUfrDbSw8gCAKF7sR3yF+lx2T58d+z/D+MHiSHetf5OXzbGXzsl+RE+/JFeuRWE+gyNeH4n1a/qI0uShd/kvwh/d/0mC8+QDyfZGuW3Mv/drs8LX2QrWHPa6DGkvKftxUSre7BWfTxzetRyz8hEA4IFDqTnl6X/lAW6IPVxcbUPvOWM/jFaiBnpL2SOYsriKfZKfDj1HfNAk2OPRfZAWcs0PTj7Mg0+7/ig/Ia9hKouaT8522FnOQHntxUugMgUOhMoYzsrLos0GfFl+L/FNlj0+FXJirjUc70TlXM0zzMFGicE5+UJ7GF5bI1mRfD7bNVq65hd4GaSzJ/Xi1kvjrUhfBBoNAZ42JkWaD5f4lsEhsnctpaS33/8qfJqEWg8V/G/3l1F6Z5GFN6qr867iwdXj6srE9yh77ySS+Bmkuq/dwoJLlKOv7pL5y93wUQKHTGuK9eEmjxX06y47CWe/DJsKD8PnW7QO/9uvyQnaC3jAONz9uLs+uHxacP42Wt0jO5ltawj0AbllT8vLmQ5HJrIlHGMYUPAoXOdBNocg6/5gy+/LD7OoGuzplbBBofgma/qAr0wbfysrLRAPYCrS9p9fOWQm5XF3EZxxQ+CBQ6002gyTl8+xl8Osrn/uNf3v572zXQXKCZF1sEOi8M5eUItK2QmIs3GPRugEChM+uugZbUGp/Dt5/Bz1dj2xtvIqXXHDsINB4JkN87WncNNLvzZSnQhiUtikuzjYVkfP/4ZsQ4puBBoNCZysCdyv2UikCvJ/EDSS3qKB3SLZpO4dO73qlA5+tO4ePz+/wWeTaOKPv4uPkuvJ1AW+/CtxVS0uiGh+ohABAodKYYLVQf0VMRaKSQ//K8zVGFd26eNwk0zUgEej1ZPTFpCjSZqil7ECn55sN8FYullNfZVqCt40BbCykGTCHQ8EGg0J3sSaT4/nhihkXxXFD5jH0+uj9pvQd/kp75pnda4m+1zQd6PlkznV18B+l4deyX3M558vl22fgkchwqSwAAAkFJREFUUrKQqkDXnlm3P4mU/GyxWmJzIfEwptUTStu/fgSkQaDQndJj3vkA9lH2LHxZmMWDQQ0sRiUaBFp+lDxdqDFRfHqOnj09Ga9JFHi/PKCo8Vn48s2gkfWz8MXP2wpZDWNa/QLCBYFCD1YzE6Unqelg9md1gWZaa+FD7pyj19kNo+otmFVGvswGga5OrNOHOeNLspnPDn6trelqNqbVGq7WuoW1szGVft5SSP40f/yLtsNwCAUECn1In7LMn1K/XcZ3mp8aA5xaZ7JLSKbXvB+dFi+yG0bGIKCf44O8w6PsILZBoCerk+OT1Xyg8VR7918Va5rN4tmwSvlat9A2H6jx8+ZCIi7fTEaluUghXBAo7JzWmew60/O98KVxoAD7BIHCzplvPYAcgcIwQKCway4mW988QaAwDBAo7JRF6R5T9UZ1fv3SATYC3de6QdAgUNgpySCf0nOVCBRCBoHCTvnxYjR6mt9BQqAQOAgUAMASBAoAYAkCBQCwBIECAFiCQAEALEGgAACWIFAAAEsQKACAJQgUAMASBAoAYAkCBQCwBIECAFiCQAEALEGgAACWIFAAAEsQKACAJQgUAMASBAoAYAkCBQCwBIECAFiCQAEALEGgAACWIFAAAEsQKACAJQgUAMASBAoAYAkCBQCwBIECAFiCQAEALEGgAACWIFAAAEsQKACAJQgUAMASBAoAYAkCBQCwBIECAFiCQAEALEGgAACWIFAAAEsQKACAJQgUAMASBAoAYAkCBQCw5P8DTjA/k2WfMnQAAAAASUVORK5CYII="/>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7878862" y="1179576"/>
            <a:ext cx="3942069" cy="2509092"/>
          </a:xfrm>
          <a:prstGeom prst="rect">
            <a:avLst/>
          </a:prstGeom>
          <a:ln w="12700">
            <a:solidFill>
              <a:schemeClr val="bg1"/>
            </a:solidFill>
          </a:ln>
        </p:spPr>
      </p:pic>
      <p:pic>
        <p:nvPicPr>
          <p:cNvPr id="10" name="Picture 9"/>
          <p:cNvPicPr>
            <a:picLocks noChangeAspect="1"/>
          </p:cNvPicPr>
          <p:nvPr/>
        </p:nvPicPr>
        <p:blipFill>
          <a:blip r:embed="rId5"/>
          <a:stretch>
            <a:fillRect/>
          </a:stretch>
        </p:blipFill>
        <p:spPr>
          <a:xfrm>
            <a:off x="103324" y="3770123"/>
            <a:ext cx="4572000" cy="2956883"/>
          </a:xfrm>
          <a:prstGeom prst="rect">
            <a:avLst/>
          </a:prstGeom>
          <a:ln w="12700">
            <a:solidFill>
              <a:schemeClr val="bg1"/>
            </a:solidFill>
          </a:ln>
        </p:spPr>
      </p:pic>
      <p:pic>
        <p:nvPicPr>
          <p:cNvPr id="11" name="Picture 10"/>
          <p:cNvPicPr preferRelativeResize="0">
            <a:picLocks/>
          </p:cNvPicPr>
          <p:nvPr/>
        </p:nvPicPr>
        <p:blipFill>
          <a:blip r:embed="rId6"/>
          <a:stretch>
            <a:fillRect/>
          </a:stretch>
        </p:blipFill>
        <p:spPr>
          <a:xfrm>
            <a:off x="7248931" y="3770122"/>
            <a:ext cx="4572000" cy="2956883"/>
          </a:xfrm>
          <a:prstGeom prst="rect">
            <a:avLst/>
          </a:prstGeom>
          <a:ln w="12700">
            <a:solidFill>
              <a:schemeClr val="bg1"/>
            </a:solidFill>
          </a:ln>
        </p:spPr>
      </p:pic>
      <p:sp>
        <p:nvSpPr>
          <p:cNvPr id="12" name="Title 1"/>
          <p:cNvSpPr txBox="1">
            <a:spLocks/>
          </p:cNvSpPr>
          <p:nvPr/>
        </p:nvSpPr>
        <p:spPr>
          <a:xfrm>
            <a:off x="72954" y="97394"/>
            <a:ext cx="7680396" cy="5503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Geographical Analysis</a:t>
            </a:r>
          </a:p>
        </p:txBody>
      </p:sp>
    </p:spTree>
    <p:extLst>
      <p:ext uri="{BB962C8B-B14F-4D97-AF65-F5344CB8AC3E}">
        <p14:creationId xmlns:p14="http://schemas.microsoft.com/office/powerpoint/2010/main" val="38344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5324" y="51585"/>
            <a:ext cx="2150580" cy="1105272"/>
          </a:xfrm>
        </p:spPr>
        <p:txBody>
          <a:bodyPr/>
          <a:lstStyle/>
          <a:p>
            <a:r>
              <a:rPr lang="en-US" sz="2400" dirty="0" smtClean="0"/>
              <a:t>Europe &amp; Central Asia</a:t>
            </a:r>
            <a:endParaRPr lang="en-US" sz="2400" dirty="0"/>
          </a:p>
        </p:txBody>
      </p:sp>
      <p:pic>
        <p:nvPicPr>
          <p:cNvPr id="5" name="Picture 4"/>
          <p:cNvPicPr>
            <a:picLocks noChangeAspect="1"/>
          </p:cNvPicPr>
          <p:nvPr/>
        </p:nvPicPr>
        <p:blipFill>
          <a:blip r:embed="rId3"/>
          <a:stretch>
            <a:fillRect/>
          </a:stretch>
        </p:blipFill>
        <p:spPr>
          <a:xfrm>
            <a:off x="8474561" y="1595814"/>
            <a:ext cx="3604056" cy="2286000"/>
          </a:xfrm>
          <a:prstGeom prst="rect">
            <a:avLst/>
          </a:prstGeom>
          <a:ln w="12700">
            <a:solidFill>
              <a:schemeClr val="bg1"/>
            </a:solidFill>
          </a:ln>
        </p:spPr>
      </p:pic>
      <p:pic>
        <p:nvPicPr>
          <p:cNvPr id="6" name="Picture 5"/>
          <p:cNvPicPr>
            <a:picLocks noChangeAspect="1"/>
          </p:cNvPicPr>
          <p:nvPr/>
        </p:nvPicPr>
        <p:blipFill>
          <a:blip r:embed="rId4"/>
          <a:stretch>
            <a:fillRect/>
          </a:stretch>
        </p:blipFill>
        <p:spPr>
          <a:xfrm>
            <a:off x="8474561" y="4460022"/>
            <a:ext cx="3604056" cy="2264628"/>
          </a:xfrm>
          <a:prstGeom prst="rect">
            <a:avLst/>
          </a:prstGeom>
          <a:ln w="12700">
            <a:solidFill>
              <a:schemeClr val="bg1"/>
            </a:solidFill>
          </a:ln>
        </p:spPr>
      </p:pic>
      <p:sp>
        <p:nvSpPr>
          <p:cNvPr id="7" name="TextBox 6"/>
          <p:cNvSpPr txBox="1"/>
          <p:nvPr/>
        </p:nvSpPr>
        <p:spPr>
          <a:xfrm>
            <a:off x="9482550" y="1156857"/>
            <a:ext cx="1888435" cy="369332"/>
          </a:xfrm>
          <a:prstGeom prst="rect">
            <a:avLst/>
          </a:prstGeom>
          <a:noFill/>
        </p:spPr>
        <p:txBody>
          <a:bodyPr wrap="square" rtlCol="0">
            <a:spAutoFit/>
          </a:bodyPr>
          <a:lstStyle/>
          <a:p>
            <a:r>
              <a:rPr lang="en-US" dirty="0" smtClean="0"/>
              <a:t>Import Totals</a:t>
            </a:r>
            <a:endParaRPr lang="en-US" dirty="0"/>
          </a:p>
        </p:txBody>
      </p:sp>
      <p:sp>
        <p:nvSpPr>
          <p:cNvPr id="8" name="TextBox 7"/>
          <p:cNvSpPr txBox="1"/>
          <p:nvPr/>
        </p:nvSpPr>
        <p:spPr>
          <a:xfrm>
            <a:off x="9482550" y="3951439"/>
            <a:ext cx="1888435" cy="369332"/>
          </a:xfrm>
          <a:prstGeom prst="rect">
            <a:avLst/>
          </a:prstGeom>
          <a:noFill/>
        </p:spPr>
        <p:txBody>
          <a:bodyPr wrap="square" rtlCol="0">
            <a:spAutoFit/>
          </a:bodyPr>
          <a:lstStyle/>
          <a:p>
            <a:r>
              <a:rPr lang="en-US" dirty="0" smtClean="0"/>
              <a:t>Export Totals</a:t>
            </a:r>
            <a:endParaRPr lang="en-US" dirty="0"/>
          </a:p>
        </p:txBody>
      </p:sp>
      <p:pic>
        <p:nvPicPr>
          <p:cNvPr id="9" name="Picture 8"/>
          <p:cNvPicPr>
            <a:picLocks noChangeAspect="1"/>
          </p:cNvPicPr>
          <p:nvPr/>
        </p:nvPicPr>
        <p:blipFill>
          <a:blip r:embed="rId5"/>
          <a:stretch>
            <a:fillRect/>
          </a:stretch>
        </p:blipFill>
        <p:spPr>
          <a:xfrm>
            <a:off x="149155" y="113675"/>
            <a:ext cx="7947096" cy="4297026"/>
          </a:xfrm>
          <a:prstGeom prst="rect">
            <a:avLst/>
          </a:prstGeom>
          <a:ln w="12700">
            <a:solidFill>
              <a:schemeClr val="bg1"/>
            </a:solidFill>
          </a:ln>
        </p:spPr>
      </p:pic>
      <p:pic>
        <p:nvPicPr>
          <p:cNvPr id="3" name="Picture 2"/>
          <p:cNvPicPr>
            <a:picLocks noChangeAspect="1"/>
          </p:cNvPicPr>
          <p:nvPr/>
        </p:nvPicPr>
        <p:blipFill rotWithShape="1">
          <a:blip r:embed="rId6"/>
          <a:srcRect b="29213"/>
          <a:stretch/>
        </p:blipFill>
        <p:spPr>
          <a:xfrm>
            <a:off x="149155" y="4581525"/>
            <a:ext cx="7947096" cy="2143125"/>
          </a:xfrm>
          <a:prstGeom prst="rect">
            <a:avLst/>
          </a:prstGeom>
          <a:ln w="12700">
            <a:solidFill>
              <a:schemeClr val="bg1"/>
            </a:solidFill>
          </a:ln>
        </p:spPr>
      </p:pic>
    </p:spTree>
    <p:extLst>
      <p:ext uri="{BB962C8B-B14F-4D97-AF65-F5344CB8AC3E}">
        <p14:creationId xmlns:p14="http://schemas.microsoft.com/office/powerpoint/2010/main" val="1286653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6481" y="127309"/>
            <a:ext cx="1983869" cy="759856"/>
          </a:xfrm>
        </p:spPr>
        <p:txBody>
          <a:bodyPr/>
          <a:lstStyle/>
          <a:p>
            <a:r>
              <a:rPr lang="en-US" sz="2000" dirty="0" smtClean="0"/>
              <a:t>North America</a:t>
            </a:r>
            <a:endParaRPr lang="en-US" sz="2000" dirty="0"/>
          </a:p>
        </p:txBody>
      </p:sp>
      <p:sp>
        <p:nvSpPr>
          <p:cNvPr id="8" name="TextBox 7"/>
          <p:cNvSpPr txBox="1"/>
          <p:nvPr/>
        </p:nvSpPr>
        <p:spPr>
          <a:xfrm>
            <a:off x="9095362" y="1105849"/>
            <a:ext cx="1888435" cy="369332"/>
          </a:xfrm>
          <a:prstGeom prst="rect">
            <a:avLst/>
          </a:prstGeom>
          <a:noFill/>
        </p:spPr>
        <p:txBody>
          <a:bodyPr wrap="square" rtlCol="0">
            <a:spAutoFit/>
          </a:bodyPr>
          <a:lstStyle/>
          <a:p>
            <a:r>
              <a:rPr lang="en-US" dirty="0" smtClean="0"/>
              <a:t>Import Totals</a:t>
            </a:r>
            <a:endParaRPr lang="en-US" dirty="0"/>
          </a:p>
        </p:txBody>
      </p:sp>
      <p:sp>
        <p:nvSpPr>
          <p:cNvPr id="10" name="TextBox 9"/>
          <p:cNvSpPr txBox="1"/>
          <p:nvPr/>
        </p:nvSpPr>
        <p:spPr>
          <a:xfrm>
            <a:off x="9126236" y="3894579"/>
            <a:ext cx="1888435" cy="369332"/>
          </a:xfrm>
          <a:prstGeom prst="rect">
            <a:avLst/>
          </a:prstGeom>
          <a:noFill/>
        </p:spPr>
        <p:txBody>
          <a:bodyPr wrap="square" rtlCol="0">
            <a:spAutoFit/>
          </a:bodyPr>
          <a:lstStyle/>
          <a:p>
            <a:r>
              <a:rPr lang="en-US" dirty="0" smtClean="0"/>
              <a:t>Export Totals</a:t>
            </a:r>
            <a:endParaRPr lang="en-US" dirty="0"/>
          </a:p>
        </p:txBody>
      </p:sp>
      <p:pic>
        <p:nvPicPr>
          <p:cNvPr id="3" name="Picture 2"/>
          <p:cNvPicPr>
            <a:picLocks noChangeAspect="1"/>
          </p:cNvPicPr>
          <p:nvPr/>
        </p:nvPicPr>
        <p:blipFill>
          <a:blip r:embed="rId3"/>
          <a:stretch>
            <a:fillRect/>
          </a:stretch>
        </p:blipFill>
        <p:spPr>
          <a:xfrm>
            <a:off x="8448511" y="1525012"/>
            <a:ext cx="3222142" cy="2301530"/>
          </a:xfrm>
          <a:prstGeom prst="rect">
            <a:avLst/>
          </a:prstGeom>
        </p:spPr>
      </p:pic>
      <p:pic>
        <p:nvPicPr>
          <p:cNvPr id="4" name="Picture 3"/>
          <p:cNvPicPr>
            <a:picLocks noChangeAspect="1"/>
          </p:cNvPicPr>
          <p:nvPr/>
        </p:nvPicPr>
        <p:blipFill>
          <a:blip r:embed="rId4"/>
          <a:stretch>
            <a:fillRect/>
          </a:stretch>
        </p:blipFill>
        <p:spPr>
          <a:xfrm>
            <a:off x="8470253" y="4263911"/>
            <a:ext cx="3200400" cy="2286000"/>
          </a:xfrm>
          <a:prstGeom prst="rect">
            <a:avLst/>
          </a:prstGeom>
        </p:spPr>
      </p:pic>
      <p:pic>
        <p:nvPicPr>
          <p:cNvPr id="7" name="Picture 6"/>
          <p:cNvPicPr>
            <a:picLocks noChangeAspect="1"/>
          </p:cNvPicPr>
          <p:nvPr/>
        </p:nvPicPr>
        <p:blipFill>
          <a:blip r:embed="rId5"/>
          <a:stretch>
            <a:fillRect/>
          </a:stretch>
        </p:blipFill>
        <p:spPr>
          <a:xfrm>
            <a:off x="149155" y="77755"/>
            <a:ext cx="8128070" cy="4291805"/>
          </a:xfrm>
          <a:prstGeom prst="rect">
            <a:avLst/>
          </a:prstGeom>
        </p:spPr>
      </p:pic>
      <p:pic>
        <p:nvPicPr>
          <p:cNvPr id="5" name="Picture 4"/>
          <p:cNvPicPr>
            <a:picLocks noChangeAspect="1"/>
          </p:cNvPicPr>
          <p:nvPr/>
        </p:nvPicPr>
        <p:blipFill rotWithShape="1">
          <a:blip r:embed="rId6"/>
          <a:srcRect t="1" b="5311"/>
          <a:stretch/>
        </p:blipFill>
        <p:spPr>
          <a:xfrm>
            <a:off x="149155" y="4419600"/>
            <a:ext cx="8128070" cy="2130311"/>
          </a:xfrm>
          <a:prstGeom prst="rect">
            <a:avLst/>
          </a:prstGeom>
        </p:spPr>
      </p:pic>
    </p:spTree>
    <p:extLst>
      <p:ext uri="{BB962C8B-B14F-4D97-AF65-F5344CB8AC3E}">
        <p14:creationId xmlns:p14="http://schemas.microsoft.com/office/powerpoint/2010/main" val="225500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550" y="345993"/>
            <a:ext cx="1790700" cy="759856"/>
          </a:xfrm>
        </p:spPr>
        <p:txBody>
          <a:bodyPr/>
          <a:lstStyle/>
          <a:p>
            <a:r>
              <a:rPr lang="en-US" sz="2400" dirty="0"/>
              <a:t>South Asia</a:t>
            </a:r>
          </a:p>
        </p:txBody>
      </p:sp>
      <p:pic>
        <p:nvPicPr>
          <p:cNvPr id="6" name="Picture 5"/>
          <p:cNvPicPr>
            <a:picLocks noChangeAspect="1"/>
          </p:cNvPicPr>
          <p:nvPr/>
        </p:nvPicPr>
        <p:blipFill>
          <a:blip r:embed="rId3"/>
          <a:stretch>
            <a:fillRect/>
          </a:stretch>
        </p:blipFill>
        <p:spPr>
          <a:xfrm>
            <a:off x="8439379" y="1475181"/>
            <a:ext cx="3200400" cy="2286000"/>
          </a:xfrm>
          <a:prstGeom prst="rect">
            <a:avLst/>
          </a:prstGeom>
        </p:spPr>
      </p:pic>
      <p:sp>
        <p:nvSpPr>
          <p:cNvPr id="8" name="TextBox 7"/>
          <p:cNvSpPr txBox="1"/>
          <p:nvPr/>
        </p:nvSpPr>
        <p:spPr>
          <a:xfrm>
            <a:off x="9095362" y="1105849"/>
            <a:ext cx="1888435" cy="369332"/>
          </a:xfrm>
          <a:prstGeom prst="rect">
            <a:avLst/>
          </a:prstGeom>
          <a:noFill/>
        </p:spPr>
        <p:txBody>
          <a:bodyPr wrap="square" rtlCol="0">
            <a:spAutoFit/>
          </a:bodyPr>
          <a:lstStyle/>
          <a:p>
            <a:r>
              <a:rPr lang="en-US" dirty="0" smtClean="0"/>
              <a:t>Import Totals</a:t>
            </a:r>
            <a:endParaRPr lang="en-US" dirty="0"/>
          </a:p>
        </p:txBody>
      </p:sp>
      <p:pic>
        <p:nvPicPr>
          <p:cNvPr id="9" name="Picture 8"/>
          <p:cNvPicPr>
            <a:picLocks noChangeAspect="1"/>
          </p:cNvPicPr>
          <p:nvPr/>
        </p:nvPicPr>
        <p:blipFill>
          <a:blip r:embed="rId4"/>
          <a:stretch>
            <a:fillRect/>
          </a:stretch>
        </p:blipFill>
        <p:spPr>
          <a:xfrm>
            <a:off x="8470253" y="4331948"/>
            <a:ext cx="3200400" cy="2286000"/>
          </a:xfrm>
          <a:prstGeom prst="rect">
            <a:avLst/>
          </a:prstGeom>
        </p:spPr>
      </p:pic>
      <p:sp>
        <p:nvSpPr>
          <p:cNvPr id="10" name="TextBox 9"/>
          <p:cNvSpPr txBox="1"/>
          <p:nvPr/>
        </p:nvSpPr>
        <p:spPr>
          <a:xfrm>
            <a:off x="9126236" y="3894579"/>
            <a:ext cx="1888435" cy="369332"/>
          </a:xfrm>
          <a:prstGeom prst="rect">
            <a:avLst/>
          </a:prstGeom>
          <a:noFill/>
        </p:spPr>
        <p:txBody>
          <a:bodyPr wrap="square" rtlCol="0">
            <a:spAutoFit/>
          </a:bodyPr>
          <a:lstStyle/>
          <a:p>
            <a:r>
              <a:rPr lang="en-US" dirty="0" smtClean="0"/>
              <a:t>Export Totals</a:t>
            </a:r>
            <a:endParaRPr lang="en-US" dirty="0"/>
          </a:p>
        </p:txBody>
      </p:sp>
      <p:pic>
        <p:nvPicPr>
          <p:cNvPr id="11" name="Picture 10"/>
          <p:cNvPicPr>
            <a:picLocks noChangeAspect="1"/>
          </p:cNvPicPr>
          <p:nvPr/>
        </p:nvPicPr>
        <p:blipFill>
          <a:blip r:embed="rId5"/>
          <a:stretch>
            <a:fillRect/>
          </a:stretch>
        </p:blipFill>
        <p:spPr>
          <a:xfrm>
            <a:off x="93661" y="142875"/>
            <a:ext cx="8250238" cy="4223586"/>
          </a:xfrm>
          <a:prstGeom prst="rect">
            <a:avLst/>
          </a:prstGeom>
        </p:spPr>
      </p:pic>
      <p:pic>
        <p:nvPicPr>
          <p:cNvPr id="3" name="Picture 2"/>
          <p:cNvPicPr>
            <a:picLocks noChangeAspect="1"/>
          </p:cNvPicPr>
          <p:nvPr/>
        </p:nvPicPr>
        <p:blipFill rotWithShape="1">
          <a:blip r:embed="rId6"/>
          <a:srcRect b="7896"/>
          <a:stretch/>
        </p:blipFill>
        <p:spPr>
          <a:xfrm>
            <a:off x="93660" y="4429124"/>
            <a:ext cx="8250239" cy="2188823"/>
          </a:xfrm>
          <a:prstGeom prst="rect">
            <a:avLst/>
          </a:prstGeom>
        </p:spPr>
      </p:pic>
    </p:spTree>
    <p:extLst>
      <p:ext uri="{BB962C8B-B14F-4D97-AF65-F5344CB8AC3E}">
        <p14:creationId xmlns:p14="http://schemas.microsoft.com/office/powerpoint/2010/main" val="342594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954" y="97394"/>
            <a:ext cx="7680396" cy="550306"/>
          </a:xfrm>
        </p:spPr>
        <p:txBody>
          <a:bodyPr/>
          <a:lstStyle/>
          <a:p>
            <a:r>
              <a:rPr lang="en-US" sz="2800" dirty="0" smtClean="0"/>
              <a:t>Income Analysis – Location and population</a:t>
            </a:r>
            <a:endParaRPr lang="en-US" sz="2800" dirty="0"/>
          </a:p>
        </p:txBody>
      </p:sp>
      <p:pic>
        <p:nvPicPr>
          <p:cNvPr id="5" name="Picture 4"/>
          <p:cNvPicPr>
            <a:picLocks noChangeAspect="1"/>
          </p:cNvPicPr>
          <p:nvPr/>
        </p:nvPicPr>
        <p:blipFill>
          <a:blip r:embed="rId3"/>
          <a:stretch>
            <a:fillRect/>
          </a:stretch>
        </p:blipFill>
        <p:spPr>
          <a:xfrm>
            <a:off x="584267" y="646705"/>
            <a:ext cx="4855464" cy="3089840"/>
          </a:xfrm>
          <a:prstGeom prst="rect">
            <a:avLst/>
          </a:prstGeom>
        </p:spPr>
      </p:pic>
      <p:pic>
        <p:nvPicPr>
          <p:cNvPr id="7" name="Picture 6"/>
          <p:cNvPicPr>
            <a:picLocks noChangeAspect="1"/>
          </p:cNvPicPr>
          <p:nvPr/>
        </p:nvPicPr>
        <p:blipFill>
          <a:blip r:embed="rId4"/>
          <a:stretch>
            <a:fillRect/>
          </a:stretch>
        </p:blipFill>
        <p:spPr>
          <a:xfrm>
            <a:off x="5523388" y="647700"/>
            <a:ext cx="4853899" cy="3088845"/>
          </a:xfrm>
          <a:prstGeom prst="rect">
            <a:avLst/>
          </a:prstGeom>
        </p:spPr>
      </p:pic>
      <p:pic>
        <p:nvPicPr>
          <p:cNvPr id="8" name="Picture 7"/>
          <p:cNvPicPr>
            <a:picLocks noChangeAspect="1"/>
          </p:cNvPicPr>
          <p:nvPr/>
        </p:nvPicPr>
        <p:blipFill>
          <a:blip r:embed="rId5"/>
          <a:stretch>
            <a:fillRect/>
          </a:stretch>
        </p:blipFill>
        <p:spPr>
          <a:xfrm>
            <a:off x="584267" y="3792406"/>
            <a:ext cx="4855464" cy="2851744"/>
          </a:xfrm>
          <a:prstGeom prst="rect">
            <a:avLst/>
          </a:prstGeom>
        </p:spPr>
      </p:pic>
      <p:pic>
        <p:nvPicPr>
          <p:cNvPr id="9" name="Picture 8"/>
          <p:cNvPicPr>
            <a:picLocks noChangeAspect="1"/>
          </p:cNvPicPr>
          <p:nvPr/>
        </p:nvPicPr>
        <p:blipFill>
          <a:blip r:embed="rId6"/>
          <a:stretch>
            <a:fillRect/>
          </a:stretch>
        </p:blipFill>
        <p:spPr>
          <a:xfrm>
            <a:off x="5523388" y="3792406"/>
            <a:ext cx="4853900" cy="2851744"/>
          </a:xfrm>
          <a:prstGeom prst="rect">
            <a:avLst/>
          </a:prstGeom>
        </p:spPr>
      </p:pic>
      <p:sp>
        <p:nvSpPr>
          <p:cNvPr id="10" name="TextBox 9"/>
          <p:cNvSpPr txBox="1"/>
          <p:nvPr/>
        </p:nvSpPr>
        <p:spPr>
          <a:xfrm>
            <a:off x="10566165" y="49381"/>
            <a:ext cx="1709937" cy="646331"/>
          </a:xfrm>
          <a:prstGeom prst="rect">
            <a:avLst/>
          </a:prstGeom>
          <a:noFill/>
        </p:spPr>
        <p:txBody>
          <a:bodyPr wrap="square" rtlCol="0">
            <a:spAutoFit/>
          </a:bodyPr>
          <a:lstStyle/>
          <a:p>
            <a:r>
              <a:rPr lang="en-US" dirty="0" smtClean="0"/>
              <a:t>Population/ % value</a:t>
            </a:r>
            <a:endParaRPr lang="en-US" dirty="0"/>
          </a:p>
        </p:txBody>
      </p:sp>
      <p:sp>
        <p:nvSpPr>
          <p:cNvPr id="11" name="TextBox 10"/>
          <p:cNvSpPr txBox="1"/>
          <p:nvPr/>
        </p:nvSpPr>
        <p:spPr>
          <a:xfrm>
            <a:off x="10460945" y="5105400"/>
            <a:ext cx="1471813" cy="1200329"/>
          </a:xfrm>
          <a:prstGeom prst="rect">
            <a:avLst/>
          </a:prstGeom>
          <a:noFill/>
        </p:spPr>
        <p:txBody>
          <a:bodyPr wrap="square" rtlCol="0">
            <a:spAutoFit/>
          </a:bodyPr>
          <a:lstStyle/>
          <a:p>
            <a:r>
              <a:rPr lang="en-US" sz="1200" dirty="0"/>
              <a:t>Note: </a:t>
            </a:r>
            <a:r>
              <a:rPr lang="en-US" sz="1200" dirty="0" smtClean="0"/>
              <a:t>scale </a:t>
            </a:r>
            <a:r>
              <a:rPr lang="en-US" sz="1200" dirty="0"/>
              <a:t>of the High </a:t>
            </a:r>
            <a:r>
              <a:rPr lang="en-US" sz="1200" dirty="0" smtClean="0"/>
              <a:t>income changed from 30,000 to 130,000 </a:t>
            </a:r>
            <a:r>
              <a:rPr lang="en-US" sz="1200" dirty="0"/>
              <a:t>In order to show all the </a:t>
            </a:r>
            <a:r>
              <a:rPr lang="en-US" sz="1200" dirty="0" smtClean="0"/>
              <a:t>data.</a:t>
            </a:r>
            <a:endParaRPr lang="en-US" sz="1200" dirty="0"/>
          </a:p>
        </p:txBody>
      </p:sp>
      <p:sp>
        <p:nvSpPr>
          <p:cNvPr id="14" name="TextBox 13"/>
          <p:cNvSpPr txBox="1"/>
          <p:nvPr/>
        </p:nvSpPr>
        <p:spPr>
          <a:xfrm>
            <a:off x="10377287" y="1331862"/>
            <a:ext cx="1898815" cy="2308324"/>
          </a:xfrm>
          <a:prstGeom prst="rect">
            <a:avLst/>
          </a:prstGeom>
          <a:noFill/>
        </p:spPr>
        <p:txBody>
          <a:bodyPr wrap="square" rtlCol="0">
            <a:spAutoFit/>
          </a:bodyPr>
          <a:lstStyle/>
          <a:p>
            <a:r>
              <a:rPr lang="en-US" dirty="0"/>
              <a:t>The income groups are: </a:t>
            </a:r>
            <a:endParaRPr lang="en-US" dirty="0" smtClean="0"/>
          </a:p>
          <a:p>
            <a:r>
              <a:rPr lang="en-US" dirty="0" smtClean="0"/>
              <a:t>* </a:t>
            </a:r>
            <a:r>
              <a:rPr lang="en-US" dirty="0"/>
              <a:t>Low income</a:t>
            </a:r>
            <a:br>
              <a:rPr lang="en-US" dirty="0"/>
            </a:br>
            <a:r>
              <a:rPr lang="en-US" dirty="0"/>
              <a:t>* Lower </a:t>
            </a:r>
            <a:r>
              <a:rPr lang="en-US" dirty="0" smtClean="0"/>
              <a:t>middle </a:t>
            </a:r>
            <a:r>
              <a:rPr lang="en-US" dirty="0"/>
              <a:t>income</a:t>
            </a:r>
            <a:br>
              <a:rPr lang="en-US" dirty="0"/>
            </a:br>
            <a:r>
              <a:rPr lang="en-US" dirty="0"/>
              <a:t>* Upper </a:t>
            </a:r>
            <a:r>
              <a:rPr lang="en-US" dirty="0" smtClean="0"/>
              <a:t>middle </a:t>
            </a:r>
            <a:r>
              <a:rPr lang="en-US" dirty="0"/>
              <a:t>income</a:t>
            </a:r>
            <a:br>
              <a:rPr lang="en-US" dirty="0"/>
            </a:br>
            <a:r>
              <a:rPr lang="en-US" dirty="0"/>
              <a:t>* High income</a:t>
            </a:r>
          </a:p>
        </p:txBody>
      </p:sp>
    </p:spTree>
    <p:extLst>
      <p:ext uri="{BB962C8B-B14F-4D97-AF65-F5344CB8AC3E}">
        <p14:creationId xmlns:p14="http://schemas.microsoft.com/office/powerpoint/2010/main" val="210542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B578C3EEDA6B4CB8AB2A3946D04FE3" ma:contentTypeVersion="11" ma:contentTypeDescription="Create a new document." ma:contentTypeScope="" ma:versionID="caaf396464416427607cc75fc8a5bfad">
  <xsd:schema xmlns:xsd="http://www.w3.org/2001/XMLSchema" xmlns:xs="http://www.w3.org/2001/XMLSchema" xmlns:p="http://schemas.microsoft.com/office/2006/metadata/properties" xmlns:ns3="b7c1d3b2-bb05-4bdd-a4ab-666bc2dbd741" xmlns:ns4="01c8e101-90a8-4fce-8113-69acbc0bfd70" targetNamespace="http://schemas.microsoft.com/office/2006/metadata/properties" ma:root="true" ma:fieldsID="8005d9b3c3c71af22fce65ac34900cdf" ns3:_="" ns4:_="">
    <xsd:import namespace="b7c1d3b2-bb05-4bdd-a4ab-666bc2dbd741"/>
    <xsd:import namespace="01c8e101-90a8-4fce-8113-69acbc0bfd7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1d3b2-bb05-4bdd-a4ab-666bc2dbd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1c8e101-90a8-4fce-8113-69acbc0bfd7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A22BE9-2410-440A-A566-5E55C0B591E7}">
  <ds:schemaRefs>
    <ds:schemaRef ds:uri="http://schemas.microsoft.com/sharepoint/v3/contenttype/forms"/>
  </ds:schemaRefs>
</ds:datastoreItem>
</file>

<file path=customXml/itemProps2.xml><?xml version="1.0" encoding="utf-8"?>
<ds:datastoreItem xmlns:ds="http://schemas.openxmlformats.org/officeDocument/2006/customXml" ds:itemID="{32A23C27-33C9-48F7-A461-56232A48F4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1d3b2-bb05-4bdd-a4ab-666bc2dbd741"/>
    <ds:schemaRef ds:uri="01c8e101-90a8-4fce-8113-69acbc0bf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7B9A35-AF60-45C3-9819-63FD843C8E86}">
  <ds:schemaRefs>
    <ds:schemaRef ds:uri="http://www.w3.org/XML/1998/namespace"/>
    <ds:schemaRef ds:uri="http://purl.org/dc/elements/1.1/"/>
    <ds:schemaRef ds:uri="http://schemas.microsoft.com/office/infopath/2007/PartnerControls"/>
    <ds:schemaRef ds:uri="http://purl.org/dc/terms/"/>
    <ds:schemaRef ds:uri="http://schemas.openxmlformats.org/package/2006/metadata/core-properties"/>
    <ds:schemaRef ds:uri="01c8e101-90a8-4fce-8113-69acbc0bfd70"/>
    <ds:schemaRef ds:uri="http://schemas.microsoft.com/office/2006/documentManagement/types"/>
    <ds:schemaRef ds:uri="b7c1d3b2-bb05-4bdd-a4ab-666bc2dbd74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2578</TotalTime>
  <Words>1521</Words>
  <Application>Microsoft Office PowerPoint</Application>
  <PresentationFormat>Widescreen</PresentationFormat>
  <Paragraphs>158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World Bank Service Indicators Project</vt:lpstr>
      <vt:lpstr>Research question</vt:lpstr>
      <vt:lpstr>PowerPoint Presentation</vt:lpstr>
      <vt:lpstr>PowerPoint Presentation</vt:lpstr>
      <vt:lpstr>PowerPoint Presentation</vt:lpstr>
      <vt:lpstr>Europe &amp; Central Asia</vt:lpstr>
      <vt:lpstr>North America</vt:lpstr>
      <vt:lpstr>South Asia</vt:lpstr>
      <vt:lpstr>Income Analysis – Location and population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Bank Service Indicators Project</dc:title>
  <dc:creator>John Kellogg</dc:creator>
  <cp:lastModifiedBy>John Kellogg</cp:lastModifiedBy>
  <cp:revision>34</cp:revision>
  <dcterms:created xsi:type="dcterms:W3CDTF">2019-12-09T18:54:44Z</dcterms:created>
  <dcterms:modified xsi:type="dcterms:W3CDTF">2019-12-11T23:51:00Z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0x0101000AB578C3EEDA6B4CB8AB2A3946D04FE3</vt:lpwstr>
  </property>
</Properties>
</file>