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98" r:id="rId5"/>
    <p:sldId id="301" r:id="rId6"/>
    <p:sldId id="302" r:id="rId7"/>
    <p:sldId id="303" r:id="rId8"/>
    <p:sldId id="304" r:id="rId9"/>
    <p:sldId id="305" r:id="rId10"/>
    <p:sldId id="306" r:id="rId11"/>
    <p:sldId id="307" r:id="rId12"/>
    <p:sldId id="308"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9292" autoAdjust="0"/>
  </p:normalViewPr>
  <p:slideViewPr>
    <p:cSldViewPr snapToGrid="0">
      <p:cViewPr varScale="1">
        <p:scale>
          <a:sx n="145" d="100"/>
          <a:sy n="145" d="100"/>
        </p:scale>
        <p:origin x="204"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332F4-41A8-46AE-8417-F65F7BD65E76}"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A56EB-F03A-4902-9517-2E75C2B8E4CB}" type="slidenum">
              <a:rPr lang="en-US" smtClean="0"/>
              <a:t>‹#›</a:t>
            </a:fld>
            <a:endParaRPr lang="en-US"/>
          </a:p>
        </p:txBody>
      </p:sp>
    </p:spTree>
    <p:extLst>
      <p:ext uri="{BB962C8B-B14F-4D97-AF65-F5344CB8AC3E}">
        <p14:creationId xmlns:p14="http://schemas.microsoft.com/office/powerpoint/2010/main" val="1807820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If someone can track the reception of a speech, the future speeches can be geared to fill in any gap.  The language of the next speeches can be altered to effectively drive the US citizenry toward acceptance and approval of the officeholder.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Some advisors questioned weather the poll questionees already had responses on the President before the poll was started and any question asked.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13A56EB-F03A-4902-9517-2E75C2B8E4CB}" type="slidenum">
              <a:rPr lang="en-US" smtClean="0"/>
              <a:t>2</a:t>
            </a:fld>
            <a:endParaRPr lang="en-US"/>
          </a:p>
        </p:txBody>
      </p:sp>
    </p:spTree>
    <p:extLst>
      <p:ext uri="{BB962C8B-B14F-4D97-AF65-F5344CB8AC3E}">
        <p14:creationId xmlns:p14="http://schemas.microsoft.com/office/powerpoint/2010/main" val="426634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Have others done it before 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John Paul Miranda and Rex </a:t>
            </a:r>
            <a:r>
              <a:rPr lang="en-US" sz="1200" kern="1200" dirty="0" err="1">
                <a:solidFill>
                  <a:schemeClr val="tx1"/>
                </a:solidFill>
                <a:effectLst/>
                <a:latin typeface="+mn-lt"/>
                <a:ea typeface="+mn-ea"/>
                <a:cs typeface="+mn-cs"/>
              </a:rPr>
              <a:t>Bringula</a:t>
            </a:r>
            <a:r>
              <a:rPr lang="en-US" sz="1200" kern="1200" dirty="0">
                <a:solidFill>
                  <a:schemeClr val="tx1"/>
                </a:solidFill>
                <a:effectLst/>
                <a:latin typeface="+mn-lt"/>
                <a:ea typeface="+mn-ea"/>
                <a:cs typeface="+mn-cs"/>
              </a:rPr>
              <a:t> in 2020 (Miranda &amp; </a:t>
            </a:r>
            <a:r>
              <a:rPr lang="en-US" sz="1200" kern="1200" dirty="0" err="1">
                <a:solidFill>
                  <a:schemeClr val="tx1"/>
                </a:solidFill>
                <a:effectLst/>
                <a:latin typeface="+mn-lt"/>
                <a:ea typeface="+mn-ea"/>
                <a:cs typeface="+mn-cs"/>
              </a:rPr>
              <a:t>Bringula</a:t>
            </a:r>
            <a:r>
              <a:rPr lang="en-US" sz="1200" kern="1200" dirty="0">
                <a:solidFill>
                  <a:schemeClr val="tx1"/>
                </a:solidFill>
                <a:effectLst/>
                <a:latin typeface="+mn-lt"/>
                <a:ea typeface="+mn-ea"/>
                <a:cs typeface="+mn-cs"/>
              </a:rPr>
              <a:t>, 2021) used the State of Nation Address (SONA) of the past 13 Philippine presidents to get the general sentiment of the addresses during specific periods of Philippine governments.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Their findings showed the positive and negative sentiments followed the general state of the period.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For instance, the speeches with the lowest sentiment scores were during the martial law periods around 1974.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Valence Aware Dictionary for Sentiment Reasoning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Text can have 20% Positive, 77% Neutral, and 3% Negative words leading us to summarize the text as more positive than negative.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Always have a neutral value as it would be very difficult to effectively communicate while only using positive and negative words</a:t>
            </a:r>
          </a:p>
          <a:p>
            <a:endParaRPr lang="en-US" dirty="0"/>
          </a:p>
        </p:txBody>
      </p:sp>
      <p:sp>
        <p:nvSpPr>
          <p:cNvPr id="4" name="Slide Number Placeholder 3"/>
          <p:cNvSpPr>
            <a:spLocks noGrp="1"/>
          </p:cNvSpPr>
          <p:nvPr>
            <p:ph type="sldNum" sz="quarter" idx="5"/>
          </p:nvPr>
        </p:nvSpPr>
        <p:spPr/>
        <p:txBody>
          <a:bodyPr/>
          <a:lstStyle/>
          <a:p>
            <a:fld id="{813A56EB-F03A-4902-9517-2E75C2B8E4CB}" type="slidenum">
              <a:rPr lang="en-US" smtClean="0"/>
              <a:t>3</a:t>
            </a:fld>
            <a:endParaRPr lang="en-US"/>
          </a:p>
        </p:txBody>
      </p:sp>
    </p:spTree>
    <p:extLst>
      <p:ext uri="{BB962C8B-B14F-4D97-AF65-F5344CB8AC3E}">
        <p14:creationId xmlns:p14="http://schemas.microsoft.com/office/powerpoint/2010/main" val="39597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Schubert, Stewart, and Curran (Schubert, Stewart, &amp; Curran, 2002) studied the dramatic jump in approval after W’s speech to congress the day of the attack. The effect does not last long. </a:t>
            </a:r>
          </a:p>
          <a:p>
            <a:pPr marL="171450" indent="-171450">
              <a:buFont typeface="Arial" panose="020B0604020202020204" pitchFamily="34" charset="0"/>
              <a:buChar char="•"/>
            </a:pPr>
            <a:r>
              <a:rPr lang="en-US" sz="1800" dirty="0">
                <a:effectLst/>
                <a:latin typeface="Calibri" panose="020F0502020204030204" pitchFamily="34" charset="0"/>
                <a:cs typeface="Times New Roman" panose="02020603050405020304" pitchFamily="18" charset="0"/>
              </a:rPr>
              <a:t>Start the Carter speech patterns</a:t>
            </a:r>
            <a:endParaRPr lang="en-US" dirty="0"/>
          </a:p>
        </p:txBody>
      </p:sp>
      <p:sp>
        <p:nvSpPr>
          <p:cNvPr id="4" name="Slide Number Placeholder 3"/>
          <p:cNvSpPr>
            <a:spLocks noGrp="1"/>
          </p:cNvSpPr>
          <p:nvPr>
            <p:ph type="sldNum" sz="quarter" idx="5"/>
          </p:nvPr>
        </p:nvSpPr>
        <p:spPr/>
        <p:txBody>
          <a:bodyPr/>
          <a:lstStyle/>
          <a:p>
            <a:fld id="{813A56EB-F03A-4902-9517-2E75C2B8E4CB}" type="slidenum">
              <a:rPr lang="en-US" smtClean="0"/>
              <a:t>5</a:t>
            </a:fld>
            <a:endParaRPr lang="en-US"/>
          </a:p>
        </p:txBody>
      </p:sp>
    </p:spTree>
    <p:extLst>
      <p:ext uri="{BB962C8B-B14F-4D97-AF65-F5344CB8AC3E}">
        <p14:creationId xmlns:p14="http://schemas.microsoft.com/office/powerpoint/2010/main" val="214497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1977/09/07 – Panama Canal Speech</a:t>
            </a:r>
          </a:p>
          <a:p>
            <a:pPr marL="171450" indent="-171450">
              <a:buFont typeface="Arial" panose="020B0604020202020204" pitchFamily="34" charset="0"/>
              <a:buChar char="•"/>
            </a:pPr>
            <a:r>
              <a:rPr lang="en-US" dirty="0"/>
              <a:t>1979/07/15 – Malaise Speech “ Crisis of Confidence” Speech</a:t>
            </a:r>
          </a:p>
        </p:txBody>
      </p:sp>
      <p:sp>
        <p:nvSpPr>
          <p:cNvPr id="4" name="Slide Number Placeholder 3"/>
          <p:cNvSpPr>
            <a:spLocks noGrp="1"/>
          </p:cNvSpPr>
          <p:nvPr>
            <p:ph type="sldNum" sz="quarter" idx="5"/>
          </p:nvPr>
        </p:nvSpPr>
        <p:spPr/>
        <p:txBody>
          <a:bodyPr/>
          <a:lstStyle/>
          <a:p>
            <a:fld id="{813A56EB-F03A-4902-9517-2E75C2B8E4CB}" type="slidenum">
              <a:rPr lang="en-US" smtClean="0"/>
              <a:t>6</a:t>
            </a:fld>
            <a:endParaRPr lang="en-US"/>
          </a:p>
        </p:txBody>
      </p:sp>
    </p:spTree>
    <p:extLst>
      <p:ext uri="{BB962C8B-B14F-4D97-AF65-F5344CB8AC3E}">
        <p14:creationId xmlns:p14="http://schemas.microsoft.com/office/powerpoint/2010/main" val="331587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Syria 2013-09-10 – Extremely high Negative and low Polarity, one of the lowest subjectivity</a:t>
            </a:r>
          </a:p>
        </p:txBody>
      </p:sp>
      <p:sp>
        <p:nvSpPr>
          <p:cNvPr id="4" name="Slide Number Placeholder 3"/>
          <p:cNvSpPr>
            <a:spLocks noGrp="1"/>
          </p:cNvSpPr>
          <p:nvPr>
            <p:ph type="sldNum" sz="quarter" idx="5"/>
          </p:nvPr>
        </p:nvSpPr>
        <p:spPr/>
        <p:txBody>
          <a:bodyPr/>
          <a:lstStyle/>
          <a:p>
            <a:fld id="{813A56EB-F03A-4902-9517-2E75C2B8E4CB}" type="slidenum">
              <a:rPr lang="en-US" smtClean="0"/>
              <a:t>7</a:t>
            </a:fld>
            <a:endParaRPr lang="en-US"/>
          </a:p>
        </p:txBody>
      </p:sp>
    </p:spTree>
    <p:extLst>
      <p:ext uri="{BB962C8B-B14F-4D97-AF65-F5344CB8AC3E}">
        <p14:creationId xmlns:p14="http://schemas.microsoft.com/office/powerpoint/2010/main" val="71516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Every president sampled when approval had sustained downward trends, the Neutral and Approving/Disapproving coefficient had large correlation.</a:t>
            </a:r>
          </a:p>
          <a:p>
            <a:pPr marL="171450" indent="-171450">
              <a:buFont typeface="Arial" panose="020B0604020202020204" pitchFamily="34" charset="0"/>
              <a:buChar char="•"/>
            </a:pPr>
            <a:r>
              <a:rPr lang="en-US" dirty="0"/>
              <a:t>Most cases, Positive sentiment had effects as well, however, it was not always in the same direction.</a:t>
            </a:r>
          </a:p>
        </p:txBody>
      </p:sp>
      <p:sp>
        <p:nvSpPr>
          <p:cNvPr id="4" name="Slide Number Placeholder 3"/>
          <p:cNvSpPr>
            <a:spLocks noGrp="1"/>
          </p:cNvSpPr>
          <p:nvPr>
            <p:ph type="sldNum" sz="quarter" idx="5"/>
          </p:nvPr>
        </p:nvSpPr>
        <p:spPr/>
        <p:txBody>
          <a:bodyPr/>
          <a:lstStyle/>
          <a:p>
            <a:fld id="{813A56EB-F03A-4902-9517-2E75C2B8E4CB}" type="slidenum">
              <a:rPr lang="en-US" smtClean="0"/>
              <a:t>9</a:t>
            </a:fld>
            <a:endParaRPr lang="en-US"/>
          </a:p>
        </p:txBody>
      </p:sp>
    </p:spTree>
    <p:extLst>
      <p:ext uri="{BB962C8B-B14F-4D97-AF65-F5344CB8AC3E}">
        <p14:creationId xmlns:p14="http://schemas.microsoft.com/office/powerpoint/2010/main" val="89885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marL="0" marR="0">
              <a:spcBef>
                <a:spcPts val="0"/>
              </a:spcBef>
              <a:spcAft>
                <a:spcPts val="0"/>
              </a:spcAft>
              <a:tabLst>
                <a:tab pos="2971800" algn="ctr"/>
                <a:tab pos="5943600" algn="r"/>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Presidential Speeches and Job Performance: Don’t be Neutral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John Kellogg</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D3ED-8B60-4D21-AA7E-FDF03AE69038}"/>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09849D26-E9AC-4975-9008-44CB32052B98}"/>
              </a:ext>
            </a:extLst>
          </p:cNvPr>
          <p:cNvSpPr>
            <a:spLocks noGrp="1"/>
          </p:cNvSpPr>
          <p:nvPr>
            <p:ph type="body" sz="half" idx="2"/>
          </p:nvPr>
        </p:nvSpPr>
        <p:spPr/>
        <p:txBody>
          <a:bodyPr/>
          <a:lstStyle/>
          <a:p>
            <a:r>
              <a:rPr lang="en-US" dirty="0"/>
              <a:t>Next steps</a:t>
            </a:r>
          </a:p>
          <a:p>
            <a:r>
              <a:rPr lang="en-US" dirty="0"/>
              <a:t>Final Thoughts</a:t>
            </a:r>
          </a:p>
          <a:p>
            <a:r>
              <a:rPr lang="en-US" dirty="0"/>
              <a:t>Additional Areas of research</a:t>
            </a:r>
          </a:p>
        </p:txBody>
      </p:sp>
      <p:sp>
        <p:nvSpPr>
          <p:cNvPr id="7" name="TextBox 6">
            <a:extLst>
              <a:ext uri="{FF2B5EF4-FFF2-40B4-BE49-F238E27FC236}">
                <a16:creationId xmlns:a16="http://schemas.microsoft.com/office/drawing/2014/main" id="{44AF326C-3726-4C38-8252-6ED42A9DA34C}"/>
              </a:ext>
            </a:extLst>
          </p:cNvPr>
          <p:cNvSpPr txBox="1"/>
          <p:nvPr/>
        </p:nvSpPr>
        <p:spPr>
          <a:xfrm>
            <a:off x="4828209" y="220870"/>
            <a:ext cx="7138504" cy="6156942"/>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Can we determine if the words of the president effect the people of the nation?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Arial" panose="020B0604020202020204" pitchFamily="34" charset="0"/>
              <a:buChar char="•"/>
            </a:pPr>
            <a:r>
              <a:rPr lang="en-US" sz="1200" dirty="0">
                <a:latin typeface="Calibri" panose="020F0502020204030204" pitchFamily="34" charset="0"/>
                <a:cs typeface="Times New Roman" panose="02020603050405020304" pitchFamily="18" charset="0"/>
              </a:rPr>
              <a:t>Yes, we can see correlation between the approval numbers and specific areas of the 5 key speech indicators</a:t>
            </a:r>
          </a:p>
          <a:p>
            <a:pPr marL="342900" indent="-342900">
              <a:lnSpc>
                <a:spcPct val="107000"/>
              </a:lnSpc>
              <a:spcAft>
                <a:spcPts val="800"/>
              </a:spcAft>
              <a:buFont typeface="Arial" panose="020B0604020202020204" pitchFamily="34" charset="0"/>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If we can detect the effect of the words, can we track any useable trends for future presidents, speechwriters, or researchers?</a:t>
            </a:r>
          </a:p>
          <a:p>
            <a:pPr marL="800100" lvl="1" indent="-34290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Yes, we created a model to easily determine the value of speech content.</a:t>
            </a:r>
          </a:p>
          <a:p>
            <a:pPr marL="800100" lvl="1" indent="-34290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As to trends, If the approval numbers are in constant downward trends:</a:t>
            </a:r>
          </a:p>
          <a:p>
            <a:pPr marL="342900" indent="-342900">
              <a:lnSpc>
                <a:spcPct val="107000"/>
              </a:lnSpc>
              <a:spcAft>
                <a:spcPts val="800"/>
              </a:spcAft>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Times New Roman" panose="02020603050405020304" pitchFamily="18" charset="0"/>
              </a:rPr>
              <a:t>Final Thoughts</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Use more emotional words.  </a:t>
            </a:r>
          </a:p>
          <a:p>
            <a:pPr marL="800100" lvl="1" indent="-342900">
              <a:lnSpc>
                <a:spcPct val="107000"/>
              </a:lnSpc>
              <a:spcAft>
                <a:spcPts val="800"/>
              </a:spcAft>
              <a:buFont typeface="Arial" panose="020B0604020202020204" pitchFamily="34" charset="0"/>
              <a:buChar char="•"/>
            </a:pPr>
            <a:r>
              <a:rPr lang="en-US" sz="1200" dirty="0">
                <a:latin typeface="Calibri" panose="020F0502020204030204" pitchFamily="34" charset="0"/>
                <a:ea typeface="Calibri" panose="020F0502020204030204" pitchFamily="34" charset="0"/>
                <a:cs typeface="Times New Roman" panose="02020603050405020304" pitchFamily="18" charset="0"/>
              </a:rPr>
              <a:t>Neutrality is a rut, and a rut could be a grave with both ends kicked out.</a:t>
            </a:r>
          </a:p>
          <a:p>
            <a:pPr marL="1257300" lvl="2" indent="-34290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If the speech is full of what I refer to as zero sum words (Neutral), the reception of the speech may not be what you expect.</a:t>
            </a:r>
          </a:p>
          <a:p>
            <a:pPr marL="285750" marR="0" indent="-285750">
              <a:lnSpc>
                <a:spcPct val="107000"/>
              </a:lnSpc>
              <a:spcBef>
                <a:spcPts val="0"/>
              </a:spcBef>
              <a:spcAft>
                <a:spcPts val="800"/>
              </a:spcAft>
              <a:buFont typeface="Arial" panose="020B0604020202020204" pitchFamily="34" charset="0"/>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Areas of additional research:</a:t>
            </a:r>
          </a:p>
          <a:p>
            <a:pPr marL="742950" lvl="1" indent="-28575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Create a specific sentiment library geared to public speakers, does the new engine change this research?</a:t>
            </a:r>
          </a:p>
          <a:p>
            <a:pPr marL="1200150" lvl="2" indent="-285750">
              <a:lnSpc>
                <a:spcPct val="107000"/>
              </a:lnSpc>
              <a:spcAft>
                <a:spcPts val="800"/>
              </a:spcAft>
              <a:buFont typeface="Arial" panose="020B0604020202020204" pitchFamily="34" charset="0"/>
              <a:buChar char="•"/>
            </a:pPr>
            <a:r>
              <a:rPr lang="en-US" sz="1200" dirty="0">
                <a:latin typeface="Calibri" panose="020F0502020204030204" pitchFamily="34" charset="0"/>
                <a:ea typeface="Calibri" panose="020F0502020204030204" pitchFamily="34" charset="0"/>
                <a:cs typeface="Times New Roman" panose="02020603050405020304" pitchFamily="18" charset="0"/>
              </a:rPr>
              <a:t>Can a prediction model be possible with the new library.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Determine if the Neutral/Approving ratio is still highly correlated in other scenarios such as when the Approval number has a large curve analysis could be:</a:t>
            </a:r>
          </a:p>
          <a:p>
            <a:pPr marL="1200150" lvl="2" indent="-28575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From the peak of Approval to the base of the valley and from the base of the valley to the next peak </a:t>
            </a:r>
            <a:endParaRPr lang="en-US" sz="1200" dirty="0">
              <a:latin typeface="Calibri" panose="020F0502020204030204" pitchFamily="34" charset="0"/>
              <a:cs typeface="Times New Roman" panose="02020603050405020304" pitchFamily="18" charset="0"/>
            </a:endParaRPr>
          </a:p>
          <a:p>
            <a:pPr marL="342900" indent="-342900">
              <a:lnSpc>
                <a:spcPct val="107000"/>
              </a:lnSpc>
              <a:spcAft>
                <a:spcPts val="800"/>
              </a:spcAft>
              <a:buFontTx/>
              <a:buAutoNum type="arabicParenR"/>
            </a:pPr>
            <a:endParaRPr lang="en-US" dirty="0">
              <a:latin typeface="Calibri" panose="020F0502020204030204" pitchFamily="34" charset="0"/>
              <a:cs typeface="Times New Roman" panose="02020603050405020304" pitchFamily="18" charset="0"/>
            </a:endParaRPr>
          </a:p>
          <a:p>
            <a:endParaRPr lang="en-US" dirty="0"/>
          </a:p>
        </p:txBody>
      </p:sp>
      <p:pic>
        <p:nvPicPr>
          <p:cNvPr id="8" name="Picture 7" descr="Chart&#10;&#10;Description automatically generated">
            <a:extLst>
              <a:ext uri="{FF2B5EF4-FFF2-40B4-BE49-F238E27FC236}">
                <a16:creationId xmlns:a16="http://schemas.microsoft.com/office/drawing/2014/main" id="{0BE4BB02-C22D-4520-8493-2256312D02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423" y="126593"/>
            <a:ext cx="2274012" cy="2166033"/>
          </a:xfrm>
          <a:prstGeom prst="rect">
            <a:avLst/>
          </a:prstGeom>
        </p:spPr>
      </p:pic>
      <p:pic>
        <p:nvPicPr>
          <p:cNvPr id="9" name="Picture 8" descr="Chart, line chart&#10;&#10;Description automatically generated">
            <a:extLst>
              <a:ext uri="{FF2B5EF4-FFF2-40B4-BE49-F238E27FC236}">
                <a16:creationId xmlns:a16="http://schemas.microsoft.com/office/drawing/2014/main" id="{49320A25-0671-4B70-B16C-5BABB6B791EB}"/>
              </a:ext>
            </a:extLst>
          </p:cNvPr>
          <p:cNvPicPr>
            <a:picLocks noChangeAspect="1"/>
          </p:cNvPicPr>
          <p:nvPr/>
        </p:nvPicPr>
        <p:blipFill>
          <a:blip r:embed="rId3"/>
          <a:stretch>
            <a:fillRect/>
          </a:stretch>
        </p:blipFill>
        <p:spPr>
          <a:xfrm>
            <a:off x="334883" y="4897196"/>
            <a:ext cx="3741313" cy="1600200"/>
          </a:xfrm>
          <a:prstGeom prst="rect">
            <a:avLst/>
          </a:prstGeom>
        </p:spPr>
      </p:pic>
      <p:cxnSp>
        <p:nvCxnSpPr>
          <p:cNvPr id="11" name="Straight Arrow Connector 10">
            <a:extLst>
              <a:ext uri="{FF2B5EF4-FFF2-40B4-BE49-F238E27FC236}">
                <a16:creationId xmlns:a16="http://schemas.microsoft.com/office/drawing/2014/main" id="{7972C205-8D56-4FC8-B4A8-8B8A90D042D9}"/>
              </a:ext>
            </a:extLst>
          </p:cNvPr>
          <p:cNvCxnSpPr>
            <a:cxnSpLocks/>
          </p:cNvCxnSpPr>
          <p:nvPr/>
        </p:nvCxnSpPr>
        <p:spPr>
          <a:xfrm>
            <a:off x="2205539" y="5187378"/>
            <a:ext cx="1742416" cy="7237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Chart, line chart&#10;&#10;Description automatically generated">
            <a:extLst>
              <a:ext uri="{FF2B5EF4-FFF2-40B4-BE49-F238E27FC236}">
                <a16:creationId xmlns:a16="http://schemas.microsoft.com/office/drawing/2014/main" id="{2C759F36-C8EF-4BE8-B664-878EB84BF124}"/>
              </a:ext>
            </a:extLst>
          </p:cNvPr>
          <p:cNvPicPr>
            <a:picLocks noChangeAspect="1"/>
          </p:cNvPicPr>
          <p:nvPr/>
        </p:nvPicPr>
        <p:blipFill>
          <a:blip r:embed="rId4"/>
          <a:stretch>
            <a:fillRect/>
          </a:stretch>
        </p:blipFill>
        <p:spPr>
          <a:xfrm>
            <a:off x="8870979" y="5549238"/>
            <a:ext cx="3179691" cy="1293434"/>
          </a:xfrm>
          <a:prstGeom prst="rect">
            <a:avLst/>
          </a:prstGeom>
        </p:spPr>
      </p:pic>
      <p:cxnSp>
        <p:nvCxnSpPr>
          <p:cNvPr id="15" name="Straight Connector 14">
            <a:extLst>
              <a:ext uri="{FF2B5EF4-FFF2-40B4-BE49-F238E27FC236}">
                <a16:creationId xmlns:a16="http://schemas.microsoft.com/office/drawing/2014/main" id="{270A2F7E-37CC-4DDF-B580-1E668B6C395D}"/>
              </a:ext>
            </a:extLst>
          </p:cNvPr>
          <p:cNvCxnSpPr/>
          <p:nvPr/>
        </p:nvCxnSpPr>
        <p:spPr>
          <a:xfrm>
            <a:off x="9217671" y="5867761"/>
            <a:ext cx="0" cy="823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379C820-DC3C-4322-A1D9-509E91AA5EB2}"/>
              </a:ext>
            </a:extLst>
          </p:cNvPr>
          <p:cNvCxnSpPr/>
          <p:nvPr/>
        </p:nvCxnSpPr>
        <p:spPr>
          <a:xfrm>
            <a:off x="9986461" y="5789755"/>
            <a:ext cx="0" cy="90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944B1E-2038-47B7-B059-76B7E7CD9F90}"/>
              </a:ext>
            </a:extLst>
          </p:cNvPr>
          <p:cNvCxnSpPr/>
          <p:nvPr/>
        </p:nvCxnSpPr>
        <p:spPr>
          <a:xfrm>
            <a:off x="9261009" y="6279458"/>
            <a:ext cx="667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62C760F-41A6-40D9-9CC0-E21B4D6B382F}"/>
              </a:ext>
            </a:extLst>
          </p:cNvPr>
          <p:cNvCxnSpPr/>
          <p:nvPr/>
        </p:nvCxnSpPr>
        <p:spPr>
          <a:xfrm>
            <a:off x="10045399" y="6279458"/>
            <a:ext cx="797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69B30B-5017-4D45-A46D-D1D5B902BD65}"/>
              </a:ext>
            </a:extLst>
          </p:cNvPr>
          <p:cNvCxnSpPr/>
          <p:nvPr/>
        </p:nvCxnSpPr>
        <p:spPr>
          <a:xfrm>
            <a:off x="10877460" y="5697296"/>
            <a:ext cx="0" cy="99385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9A6ACB4-D2CC-4848-B9A3-57263AD8F8DF}"/>
              </a:ext>
            </a:extLst>
          </p:cNvPr>
          <p:cNvSpPr txBox="1"/>
          <p:nvPr/>
        </p:nvSpPr>
        <p:spPr>
          <a:xfrm>
            <a:off x="9428720" y="5809340"/>
            <a:ext cx="34669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2174F07E-6016-406E-8A0C-12BC72A31A69}"/>
              </a:ext>
            </a:extLst>
          </p:cNvPr>
          <p:cNvSpPr txBox="1"/>
          <p:nvPr/>
        </p:nvSpPr>
        <p:spPr>
          <a:xfrm>
            <a:off x="10290468" y="5809340"/>
            <a:ext cx="303788"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96847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6B52-7211-4399-9544-AE7AF422DDF7}"/>
              </a:ext>
            </a:extLst>
          </p:cNvPr>
          <p:cNvSpPr>
            <a:spLocks noGrp="1"/>
          </p:cNvSpPr>
          <p:nvPr>
            <p:ph type="title"/>
          </p:nvPr>
        </p:nvSpPr>
        <p:spPr/>
        <p:txBody>
          <a:bodyPr/>
          <a:lstStyle/>
          <a:p>
            <a:r>
              <a:rPr lang="en-US" dirty="0"/>
              <a:t>Overview and Purpose</a:t>
            </a:r>
          </a:p>
        </p:txBody>
      </p:sp>
      <p:sp>
        <p:nvSpPr>
          <p:cNvPr id="4" name="TextBox 3">
            <a:extLst>
              <a:ext uri="{FF2B5EF4-FFF2-40B4-BE49-F238E27FC236}">
                <a16:creationId xmlns:a16="http://schemas.microsoft.com/office/drawing/2014/main" id="{8865003A-AC42-4D2A-93D3-667A4B207086}"/>
              </a:ext>
            </a:extLst>
          </p:cNvPr>
          <p:cNvSpPr txBox="1"/>
          <p:nvPr/>
        </p:nvSpPr>
        <p:spPr>
          <a:xfrm>
            <a:off x="1175657" y="2000992"/>
            <a:ext cx="9980023"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words of the United States President often shape or demonstrate the path of the office holder.</a:t>
            </a:r>
            <a:endParaRPr lang="en-US" dirty="0"/>
          </a:p>
        </p:txBody>
      </p:sp>
      <p:sp>
        <p:nvSpPr>
          <p:cNvPr id="5" name="TextBox 4">
            <a:extLst>
              <a:ext uri="{FF2B5EF4-FFF2-40B4-BE49-F238E27FC236}">
                <a16:creationId xmlns:a16="http://schemas.microsoft.com/office/drawing/2014/main" id="{1E9C8BF9-6EB6-4735-BC19-C1465974F272}"/>
              </a:ext>
            </a:extLst>
          </p:cNvPr>
          <p:cNvSpPr txBox="1"/>
          <p:nvPr/>
        </p:nvSpPr>
        <p:spPr>
          <a:xfrm>
            <a:off x="1341912" y="2523506"/>
            <a:ext cx="5254831"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Can we determine if the words of the president effect the people of the nation?</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can detect the effect of the words, can we track any useable trends for future presidents, speechwriters or researchers?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4ED7F49-9356-43DB-9D71-79831965A96B}"/>
              </a:ext>
            </a:extLst>
          </p:cNvPr>
          <p:cNvSpPr txBox="1"/>
          <p:nvPr/>
        </p:nvSpPr>
        <p:spPr>
          <a:xfrm>
            <a:off x="7196447" y="2523506"/>
            <a:ext cx="4114800" cy="2308324"/>
          </a:xfrm>
          <a:prstGeom prst="rect">
            <a:avLst/>
          </a:prstGeom>
          <a:noFill/>
        </p:spPr>
        <p:txBody>
          <a:bodyPr wrap="square" rtlCol="0">
            <a:spAutoFit/>
          </a:bodyPr>
          <a:lstStyle/>
          <a:p>
            <a:r>
              <a:rPr lang="en-US" dirty="0"/>
              <a:t>A word on President Donald Trump:</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felt it would be difficult to keep the biasness out of the project both in ourselves and the data.</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Gallup Inc.’s attempts to keep their studies unbiased</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last president included in this study is President Barack Obama.</a:t>
            </a:r>
            <a:endParaRPr lang="en-US" dirty="0"/>
          </a:p>
        </p:txBody>
      </p:sp>
    </p:spTree>
    <p:extLst>
      <p:ext uri="{BB962C8B-B14F-4D97-AF65-F5344CB8AC3E}">
        <p14:creationId xmlns:p14="http://schemas.microsoft.com/office/powerpoint/2010/main" val="26633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D846-8757-4D19-B3DF-D242849DE43A}"/>
              </a:ext>
            </a:extLst>
          </p:cNvPr>
          <p:cNvSpPr>
            <a:spLocks noGrp="1"/>
          </p:cNvSpPr>
          <p:nvPr>
            <p:ph type="title"/>
          </p:nvPr>
        </p:nvSpPr>
        <p:spPr/>
        <p:txBody>
          <a:bodyPr/>
          <a:lstStyle/>
          <a:p>
            <a:r>
              <a:rPr lang="en-US" dirty="0"/>
              <a:t>Model and Process</a:t>
            </a:r>
            <a:endParaRPr lang="en-US" sz="2800" dirty="0"/>
          </a:p>
        </p:txBody>
      </p:sp>
      <p:sp>
        <p:nvSpPr>
          <p:cNvPr id="3" name="TextBox 2">
            <a:extLst>
              <a:ext uri="{FF2B5EF4-FFF2-40B4-BE49-F238E27FC236}">
                <a16:creationId xmlns:a16="http://schemas.microsoft.com/office/drawing/2014/main" id="{EE1A575A-74F5-4DAD-8EAE-6367B1D2D339}"/>
              </a:ext>
            </a:extLst>
          </p:cNvPr>
          <p:cNvSpPr txBox="1"/>
          <p:nvPr/>
        </p:nvSpPr>
        <p:spPr>
          <a:xfrm>
            <a:off x="246214" y="1972590"/>
            <a:ext cx="512588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Multiple international studies put international presidential speeches through SA</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Miranda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Bringula</a:t>
            </a:r>
            <a:r>
              <a:rPr lang="en-US" sz="1800" dirty="0">
                <a:effectLst/>
                <a:latin typeface="Calibri" panose="020F0502020204030204" pitchFamily="34" charset="0"/>
                <a:ea typeface="Calibri" panose="020F0502020204030204" pitchFamily="34" charset="0"/>
                <a:cs typeface="Times New Roman" panose="02020603050405020304" pitchFamily="18" charset="0"/>
              </a:rPr>
              <a:t> - State of Nation Address (SONA) of the past 13 Philippine presidents.</a:t>
            </a:r>
            <a:r>
              <a:rPr lang="en-US" dirty="0"/>
              <a:t> </a:t>
            </a:r>
          </a:p>
          <a:p>
            <a:pPr marL="285750" indent="-285750">
              <a:buFont typeface="Arial" panose="020B0604020202020204" pitchFamily="34" charset="0"/>
              <a:buChar char="•"/>
            </a:pPr>
            <a:r>
              <a:rPr lang="en-US" dirty="0"/>
              <a:t>VADER, </a:t>
            </a:r>
            <a:r>
              <a:rPr lang="en-US" dirty="0" err="1"/>
              <a:t>TextBlob</a:t>
            </a:r>
            <a:r>
              <a:rPr lang="en-US" dirty="0"/>
              <a:t> and Twitter</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C3C724C6-B9E1-48B5-B588-1468122829C0}"/>
              </a:ext>
            </a:extLst>
          </p:cNvPr>
          <p:cNvSpPr txBox="1"/>
          <p:nvPr/>
        </p:nvSpPr>
        <p:spPr>
          <a:xfrm>
            <a:off x="246214" y="3550980"/>
            <a:ext cx="6477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5 key values per text set: Positive, Negative, Neutral, Polarity, and Subjectivity.</a:t>
            </a:r>
          </a:p>
          <a:p>
            <a:pPr marL="285750" indent="-285750">
              <a:buFont typeface="Arial" panose="020B0604020202020204" pitchFamily="34" charset="0"/>
              <a:buChar char="•"/>
            </a:pPr>
            <a:r>
              <a:rPr lang="en-US" dirty="0"/>
              <a:t>Positive, Neutral and Negative scores percentage ratio of words</a:t>
            </a:r>
          </a:p>
          <a:p>
            <a:pPr marL="285750" indent="-285750">
              <a:buFont typeface="Arial" panose="020B0604020202020204" pitchFamily="34" charset="0"/>
              <a:buChar char="•"/>
            </a:pPr>
            <a:r>
              <a:rPr lang="en-US" dirty="0"/>
              <a:t>Polarity is a single value score which lies between [-1,1]</a:t>
            </a:r>
          </a:p>
          <a:p>
            <a:pPr marL="742950" lvl="1" indent="-285750">
              <a:buFont typeface="Arial" panose="020B0604020202020204" pitchFamily="34" charset="0"/>
              <a:buChar char="•"/>
            </a:pPr>
            <a:r>
              <a:rPr lang="en-US" dirty="0"/>
              <a:t>-1 indicates a highly negative sentiment</a:t>
            </a:r>
          </a:p>
          <a:p>
            <a:pPr marL="742950" lvl="1" indent="-285750">
              <a:buFont typeface="Arial" panose="020B0604020202020204" pitchFamily="34" charset="0"/>
              <a:buChar char="•"/>
            </a:pPr>
            <a:r>
              <a:rPr lang="en-US" dirty="0"/>
              <a:t>1 indicates a highly positive sentiment</a:t>
            </a:r>
          </a:p>
          <a:p>
            <a:pPr marL="285750" indent="-285750">
              <a:buFont typeface="Arial" panose="020B0604020202020204" pitchFamily="34" charset="0"/>
              <a:buChar char="•"/>
            </a:pPr>
            <a:r>
              <a:rPr lang="en-US" dirty="0"/>
              <a:t>Subjectivity is a single value score which lies between [0,1]</a:t>
            </a:r>
          </a:p>
          <a:p>
            <a:pPr marL="742950" lvl="1" indent="-285750">
              <a:buFont typeface="Arial" panose="020B0604020202020204" pitchFamily="34" charset="0"/>
              <a:buChar char="•"/>
            </a:pPr>
            <a:r>
              <a:rPr lang="en-US" dirty="0"/>
              <a:t>The closer to zero the more subjective</a:t>
            </a:r>
          </a:p>
          <a:p>
            <a:pPr marL="742950" lvl="1" indent="-285750">
              <a:buFont typeface="Arial" panose="020B0604020202020204" pitchFamily="34" charset="0"/>
              <a:buChar char="•"/>
            </a:pPr>
            <a:r>
              <a:rPr lang="en-US" dirty="0"/>
              <a:t>The closer to 1 the more objective</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27DDE43-2D81-4FB2-9FE2-2B482710C140}"/>
              </a:ext>
            </a:extLst>
          </p:cNvPr>
          <p:cNvSpPr txBox="1"/>
          <p:nvPr/>
        </p:nvSpPr>
        <p:spPr>
          <a:xfrm>
            <a:off x="7301146" y="1875799"/>
            <a:ext cx="4890854" cy="2862322"/>
          </a:xfrm>
          <a:prstGeom prst="rect">
            <a:avLst/>
          </a:prstGeom>
          <a:noFill/>
        </p:spPr>
        <p:txBody>
          <a:bodyPr wrap="square" rtlCol="0">
            <a:spAutoFit/>
          </a:bodyPr>
          <a:lstStyle/>
          <a:p>
            <a:r>
              <a:rPr lang="en-US" dirty="0"/>
              <a:t>Data:</a:t>
            </a:r>
          </a:p>
          <a:p>
            <a:pPr marL="285750" indent="-285750">
              <a:buFont typeface="Arial" panose="020B0604020202020204" pitchFamily="34" charset="0"/>
              <a:buChar char="•"/>
            </a:pPr>
            <a:r>
              <a:rPr lang="en-US" dirty="0"/>
              <a:t>Gallup Inc. – Job Approval Numbers</a:t>
            </a:r>
          </a:p>
          <a:p>
            <a:pPr marL="742950" lvl="1" indent="-285750">
              <a:buFont typeface="Arial" panose="020B0604020202020204" pitchFamily="34" charset="0"/>
              <a:buChar char="•"/>
            </a:pPr>
            <a:r>
              <a:rPr lang="en-US" dirty="0"/>
              <a:t>Clearly defined published polling process</a:t>
            </a:r>
          </a:p>
          <a:p>
            <a:pPr marL="742950" lvl="1" indent="-285750">
              <a:buFont typeface="Arial" panose="020B0604020202020204" pitchFamily="34" charset="0"/>
              <a:buChar char="•"/>
            </a:pPr>
            <a:r>
              <a:rPr lang="en-US" dirty="0"/>
              <a:t>Created Rolling average to track change in approval numbers</a:t>
            </a:r>
          </a:p>
          <a:p>
            <a:pPr marL="285750" indent="-285750">
              <a:buFont typeface="Arial" panose="020B0604020202020204" pitchFamily="34" charset="0"/>
              <a:buChar char="•"/>
            </a:pPr>
            <a:r>
              <a:rPr lang="en-US" dirty="0"/>
              <a:t>Miller Center at the University of Virginia</a:t>
            </a:r>
          </a:p>
          <a:p>
            <a:pPr marL="742950" lvl="1" indent="-285750">
              <a:buFont typeface="Arial" panose="020B0604020202020204" pitchFamily="34" charset="0"/>
              <a:buChar char="•"/>
            </a:pPr>
            <a:r>
              <a:rPr lang="en-US" dirty="0"/>
              <a:t>Repository of Speeches</a:t>
            </a:r>
          </a:p>
          <a:p>
            <a:pPr marL="285750" indent="-285750">
              <a:buFont typeface="Arial" panose="020B0604020202020204" pitchFamily="34" charset="0"/>
              <a:buChar char="•"/>
            </a:pPr>
            <a:r>
              <a:rPr lang="en-US" dirty="0"/>
              <a:t>Roadblocks</a:t>
            </a:r>
          </a:p>
          <a:p>
            <a:pPr marL="742950" lvl="1" indent="-285750">
              <a:buFont typeface="Arial" panose="020B0604020202020204" pitchFamily="34" charset="0"/>
              <a:buChar char="•"/>
            </a:pPr>
            <a:r>
              <a:rPr lang="en-US" dirty="0"/>
              <a:t>Earlier Gallup Polls</a:t>
            </a:r>
          </a:p>
          <a:p>
            <a:pPr marL="742950" lvl="1" indent="-285750">
              <a:buFont typeface="Arial" panose="020B0604020202020204" pitchFamily="34" charset="0"/>
              <a:buChar char="•"/>
            </a:pPr>
            <a:r>
              <a:rPr lang="en-US" dirty="0"/>
              <a:t>Matching Process</a:t>
            </a:r>
          </a:p>
        </p:txBody>
      </p:sp>
    </p:spTree>
    <p:extLst>
      <p:ext uri="{BB962C8B-B14F-4D97-AF65-F5344CB8AC3E}">
        <p14:creationId xmlns:p14="http://schemas.microsoft.com/office/powerpoint/2010/main" val="4935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5DE27C-6DFE-471F-920A-1235CA6F2CA4}"/>
              </a:ext>
            </a:extLst>
          </p:cNvPr>
          <p:cNvSpPr txBox="1"/>
          <p:nvPr/>
        </p:nvSpPr>
        <p:spPr>
          <a:xfrm>
            <a:off x="22495" y="1603666"/>
            <a:ext cx="3444272" cy="2693045"/>
          </a:xfrm>
          <a:prstGeom prst="rect">
            <a:avLst/>
          </a:prstGeom>
          <a:noFill/>
        </p:spPr>
        <p:txBody>
          <a:bodyPr wrap="square" rtlCol="0">
            <a:spAutoFit/>
          </a:bodyPr>
          <a:lstStyle/>
          <a:p>
            <a:pPr marL="285750" indent="-285750">
              <a:spcAft>
                <a:spcPts val="600"/>
              </a:spcAft>
              <a:buFont typeface="Calibri" panose="020F0502020204030204" pitchFamily="34" charset="0"/>
              <a:buChar char="•"/>
            </a:pPr>
            <a:r>
              <a:rPr lang="en-US" dirty="0">
                <a:solidFill>
                  <a:schemeClr val="tx1">
                    <a:lumMod val="75000"/>
                    <a:lumOff val="25000"/>
                  </a:schemeClr>
                </a:solidFill>
              </a:rPr>
              <a:t>12 Presidents</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Median 22 speeches per Term</a:t>
            </a:r>
          </a:p>
          <a:p>
            <a:pPr marL="285750" indent="-285750">
              <a:spcAft>
                <a:spcPts val="600"/>
              </a:spcAft>
              <a:buFont typeface="Calibri" panose="020F0502020204030204" pitchFamily="34" charset="0"/>
              <a:buChar char="•"/>
            </a:pPr>
            <a:r>
              <a:rPr lang="en-US" dirty="0">
                <a:solidFill>
                  <a:schemeClr val="tx1">
                    <a:lumMod val="75000"/>
                    <a:lumOff val="25000"/>
                  </a:schemeClr>
                </a:solidFill>
              </a:rPr>
              <a:t>Note:</a:t>
            </a:r>
          </a:p>
          <a:p>
            <a:pPr marL="742950" lvl="1" indent="-285750">
              <a:spcAft>
                <a:spcPts val="600"/>
              </a:spcAft>
              <a:buFont typeface="Calibri" panose="020F0502020204030204" pitchFamily="34" charset="0"/>
              <a:buChar char="•"/>
            </a:pPr>
            <a:r>
              <a:rPr lang="en-US" dirty="0">
                <a:solidFill>
                  <a:schemeClr val="tx1">
                    <a:lumMod val="75000"/>
                    <a:lumOff val="25000"/>
                  </a:schemeClr>
                </a:solidFill>
              </a:rPr>
              <a:t>Carter Negative/Neutral/Positive</a:t>
            </a:r>
          </a:p>
          <a:p>
            <a:pPr marL="742950" lvl="1" indent="-285750">
              <a:spcAft>
                <a:spcPts val="600"/>
              </a:spcAft>
              <a:buFont typeface="Calibri" panose="020F0502020204030204" pitchFamily="34" charset="0"/>
              <a:buChar char="•"/>
            </a:pPr>
            <a:r>
              <a:rPr lang="en-US" dirty="0">
                <a:solidFill>
                  <a:schemeClr val="tx1">
                    <a:lumMod val="75000"/>
                    <a:lumOff val="25000"/>
                  </a:schemeClr>
                </a:solidFill>
              </a:rPr>
              <a:t>Obama Negative/Neutral/Positive</a:t>
            </a:r>
          </a:p>
          <a:p>
            <a:endParaRPr lang="en-US" dirty="0"/>
          </a:p>
        </p:txBody>
      </p:sp>
      <p:pic>
        <p:nvPicPr>
          <p:cNvPr id="5" name="Picture 4">
            <a:extLst>
              <a:ext uri="{FF2B5EF4-FFF2-40B4-BE49-F238E27FC236}">
                <a16:creationId xmlns:a16="http://schemas.microsoft.com/office/drawing/2014/main" id="{AC801623-8B63-439F-947A-BE649C00D504}"/>
              </a:ext>
            </a:extLst>
          </p:cNvPr>
          <p:cNvPicPr>
            <a:picLocks noChangeAspect="1"/>
          </p:cNvPicPr>
          <p:nvPr/>
        </p:nvPicPr>
        <p:blipFill>
          <a:blip r:embed="rId2"/>
          <a:stretch>
            <a:fillRect/>
          </a:stretch>
        </p:blipFill>
        <p:spPr>
          <a:xfrm>
            <a:off x="3813969" y="3802375"/>
            <a:ext cx="5642520" cy="2703576"/>
          </a:xfrm>
          <a:prstGeom prst="rect">
            <a:avLst/>
          </a:prstGeom>
        </p:spPr>
      </p:pic>
      <p:sp>
        <p:nvSpPr>
          <p:cNvPr id="6" name="TextBox 5">
            <a:extLst>
              <a:ext uri="{FF2B5EF4-FFF2-40B4-BE49-F238E27FC236}">
                <a16:creationId xmlns:a16="http://schemas.microsoft.com/office/drawing/2014/main" id="{36361AF0-CF91-4D81-B7A4-B4217AD4B891}"/>
              </a:ext>
            </a:extLst>
          </p:cNvPr>
          <p:cNvSpPr txBox="1"/>
          <p:nvPr/>
        </p:nvSpPr>
        <p:spPr>
          <a:xfrm>
            <a:off x="32157" y="66527"/>
            <a:ext cx="1689301" cy="461665"/>
          </a:xfrm>
          <a:prstGeom prst="rect">
            <a:avLst/>
          </a:prstGeom>
          <a:noFill/>
        </p:spPr>
        <p:txBody>
          <a:bodyPr wrap="square" rtlCol="0">
            <a:spAutoFit/>
          </a:bodyPr>
          <a:lstStyle/>
          <a:p>
            <a:r>
              <a:rPr lang="en-US" sz="2400" dirty="0"/>
              <a:t>Analysis</a:t>
            </a:r>
          </a:p>
        </p:txBody>
      </p:sp>
      <p:pic>
        <p:nvPicPr>
          <p:cNvPr id="12" name="Picture 11">
            <a:extLst>
              <a:ext uri="{FF2B5EF4-FFF2-40B4-BE49-F238E27FC236}">
                <a16:creationId xmlns:a16="http://schemas.microsoft.com/office/drawing/2014/main" id="{CB3B6DF6-DBDC-4733-AB07-837D1745AD44}"/>
              </a:ext>
            </a:extLst>
          </p:cNvPr>
          <p:cNvPicPr>
            <a:picLocks noChangeAspect="1"/>
          </p:cNvPicPr>
          <p:nvPr/>
        </p:nvPicPr>
        <p:blipFill>
          <a:blip r:embed="rId3"/>
          <a:stretch>
            <a:fillRect/>
          </a:stretch>
        </p:blipFill>
        <p:spPr>
          <a:xfrm>
            <a:off x="3664191" y="132788"/>
            <a:ext cx="5942076" cy="3784092"/>
          </a:xfrm>
          <a:prstGeom prst="rect">
            <a:avLst/>
          </a:prstGeom>
        </p:spPr>
      </p:pic>
      <p:cxnSp>
        <p:nvCxnSpPr>
          <p:cNvPr id="13" name="Straight Connector 12">
            <a:extLst>
              <a:ext uri="{FF2B5EF4-FFF2-40B4-BE49-F238E27FC236}">
                <a16:creationId xmlns:a16="http://schemas.microsoft.com/office/drawing/2014/main" id="{4153C663-E561-44BA-887B-78409E7F817A}"/>
              </a:ext>
            </a:extLst>
          </p:cNvPr>
          <p:cNvCxnSpPr/>
          <p:nvPr/>
        </p:nvCxnSpPr>
        <p:spPr>
          <a:xfrm>
            <a:off x="-1" y="496150"/>
            <a:ext cx="3466768"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BC6BF4-E36C-4517-B054-121A39C78961}"/>
              </a:ext>
            </a:extLst>
          </p:cNvPr>
          <p:cNvSpPr txBox="1"/>
          <p:nvPr/>
        </p:nvSpPr>
        <p:spPr>
          <a:xfrm>
            <a:off x="-678" y="511931"/>
            <a:ext cx="3444272" cy="369332"/>
          </a:xfrm>
          <a:prstGeom prst="rect">
            <a:avLst/>
          </a:prstGeom>
          <a:noFill/>
        </p:spPr>
        <p:txBody>
          <a:bodyPr wrap="square" rtlCol="0">
            <a:spAutoFit/>
          </a:bodyPr>
          <a:lstStyle/>
          <a:p>
            <a:r>
              <a:rPr lang="en-US" dirty="0"/>
              <a:t>General Speech Numbers</a:t>
            </a:r>
          </a:p>
        </p:txBody>
      </p:sp>
    </p:spTree>
    <p:extLst>
      <p:ext uri="{BB962C8B-B14F-4D97-AF65-F5344CB8AC3E}">
        <p14:creationId xmlns:p14="http://schemas.microsoft.com/office/powerpoint/2010/main" val="163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BFF95-3316-45C6-B5EE-8297A6609B8D}"/>
              </a:ext>
            </a:extLst>
          </p:cNvPr>
          <p:cNvSpPr txBox="1"/>
          <p:nvPr/>
        </p:nvSpPr>
        <p:spPr>
          <a:xfrm>
            <a:off x="0" y="46649"/>
            <a:ext cx="1597860" cy="461665"/>
          </a:xfrm>
          <a:prstGeom prst="rect">
            <a:avLst/>
          </a:prstGeom>
          <a:noFill/>
        </p:spPr>
        <p:txBody>
          <a:bodyPr wrap="square" rtlCol="0">
            <a:spAutoFit/>
          </a:bodyPr>
          <a:lstStyle/>
          <a:p>
            <a:r>
              <a:rPr lang="en-US" sz="2400" dirty="0"/>
              <a:t>Analysis</a:t>
            </a:r>
          </a:p>
        </p:txBody>
      </p:sp>
      <p:pic>
        <p:nvPicPr>
          <p:cNvPr id="5" name="Picture 4" descr="Chart&#10;&#10;Description automatically generated">
            <a:extLst>
              <a:ext uri="{FF2B5EF4-FFF2-40B4-BE49-F238E27FC236}">
                <a16:creationId xmlns:a16="http://schemas.microsoft.com/office/drawing/2014/main" id="{A77DE229-59DE-41CA-9E5E-ADF65E329FEF}"/>
              </a:ext>
            </a:extLst>
          </p:cNvPr>
          <p:cNvPicPr>
            <a:picLocks noChangeAspect="1"/>
          </p:cNvPicPr>
          <p:nvPr/>
        </p:nvPicPr>
        <p:blipFill>
          <a:blip r:embed="rId3"/>
          <a:stretch>
            <a:fillRect/>
          </a:stretch>
        </p:blipFill>
        <p:spPr>
          <a:xfrm>
            <a:off x="3963429" y="0"/>
            <a:ext cx="8228571" cy="3914286"/>
          </a:xfrm>
          <a:prstGeom prst="rect">
            <a:avLst/>
          </a:prstGeom>
        </p:spPr>
      </p:pic>
      <p:sp>
        <p:nvSpPr>
          <p:cNvPr id="7" name="TextBox 6">
            <a:extLst>
              <a:ext uri="{FF2B5EF4-FFF2-40B4-BE49-F238E27FC236}">
                <a16:creationId xmlns:a16="http://schemas.microsoft.com/office/drawing/2014/main" id="{5BF7E105-F4D3-42A4-BE85-24510DF27BCA}"/>
              </a:ext>
            </a:extLst>
          </p:cNvPr>
          <p:cNvSpPr txBox="1"/>
          <p:nvPr/>
        </p:nvSpPr>
        <p:spPr>
          <a:xfrm>
            <a:off x="80682" y="1667435"/>
            <a:ext cx="359036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Major Event Theory (</a:t>
            </a:r>
            <a:r>
              <a:rPr lang="en-US" sz="1800" dirty="0">
                <a:effectLst/>
                <a:latin typeface="Calibri" panose="020F0502020204030204" pitchFamily="34" charset="0"/>
                <a:ea typeface="Calibri" panose="020F0502020204030204" pitchFamily="34" charset="0"/>
                <a:cs typeface="Times New Roman" panose="02020603050405020304" pitchFamily="18" charset="0"/>
              </a:rPr>
              <a:t>Schubert, Stewart, and Curran)</a:t>
            </a:r>
            <a:endParaRPr lang="en-US" dirty="0"/>
          </a:p>
          <a:p>
            <a:pPr marL="742950" lvl="1" indent="-285750">
              <a:buFont typeface="Arial" panose="020B0604020202020204" pitchFamily="34" charset="0"/>
              <a:buChar char="•"/>
            </a:pPr>
            <a:r>
              <a:rPr lang="en-US" dirty="0"/>
              <a:t>Blue Box: Reagan’s First Press Conference</a:t>
            </a:r>
          </a:p>
          <a:p>
            <a:pPr marL="742950" lvl="1" indent="-285750">
              <a:buFont typeface="Arial" panose="020B0604020202020204" pitchFamily="34" charset="0"/>
              <a:buChar char="•"/>
            </a:pPr>
            <a:r>
              <a:rPr lang="en-US" dirty="0"/>
              <a:t>Green Box: H.W Bush Inaugural Address</a:t>
            </a:r>
          </a:p>
          <a:p>
            <a:pPr marL="742950" lvl="1" indent="-285750">
              <a:buFont typeface="Arial" panose="020B0604020202020204" pitchFamily="34" charset="0"/>
              <a:buChar char="•"/>
            </a:pPr>
            <a:r>
              <a:rPr lang="en-US" dirty="0"/>
              <a:t>Purple Box: W. Bush on 9/11</a:t>
            </a:r>
          </a:p>
          <a:p>
            <a:pPr marL="742950" lvl="1" indent="-285750">
              <a:buFont typeface="Arial" panose="020B0604020202020204" pitchFamily="34" charset="0"/>
              <a:buChar char="•"/>
            </a:pPr>
            <a:r>
              <a:rPr lang="en-US" dirty="0"/>
              <a:t>Red Box: Obama Inaugural</a:t>
            </a:r>
          </a:p>
          <a:p>
            <a:pPr marL="285750" indent="-285750">
              <a:buFont typeface="Arial" panose="020B0604020202020204" pitchFamily="34" charset="0"/>
              <a:buChar char="•"/>
            </a:pPr>
            <a:r>
              <a:rPr lang="en-US" dirty="0"/>
              <a:t>Carter deemed the Median President</a:t>
            </a:r>
          </a:p>
          <a:p>
            <a:pPr marL="285750" indent="-285750">
              <a:buFont typeface="Arial" panose="020B0604020202020204" pitchFamily="34" charset="0"/>
              <a:buChar char="•"/>
            </a:pPr>
            <a:endParaRPr lang="en-US" dirty="0"/>
          </a:p>
        </p:txBody>
      </p:sp>
      <p:cxnSp>
        <p:nvCxnSpPr>
          <p:cNvPr id="8" name="Straight Connector 7">
            <a:extLst>
              <a:ext uri="{FF2B5EF4-FFF2-40B4-BE49-F238E27FC236}">
                <a16:creationId xmlns:a16="http://schemas.microsoft.com/office/drawing/2014/main" id="{2AB3DFCA-223F-43F7-8AF7-707862CED45B}"/>
              </a:ext>
            </a:extLst>
          </p:cNvPr>
          <p:cNvCxnSpPr/>
          <p:nvPr/>
        </p:nvCxnSpPr>
        <p:spPr>
          <a:xfrm>
            <a:off x="-1" y="496150"/>
            <a:ext cx="3466768"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A6AB8E1-4F93-4CD1-9FB4-CCE1546504E7}"/>
              </a:ext>
            </a:extLst>
          </p:cNvPr>
          <p:cNvSpPr txBox="1"/>
          <p:nvPr/>
        </p:nvSpPr>
        <p:spPr>
          <a:xfrm>
            <a:off x="0" y="512526"/>
            <a:ext cx="3116911" cy="369332"/>
          </a:xfrm>
          <a:prstGeom prst="rect">
            <a:avLst/>
          </a:prstGeom>
          <a:noFill/>
        </p:spPr>
        <p:txBody>
          <a:bodyPr wrap="square" rtlCol="0">
            <a:spAutoFit/>
          </a:bodyPr>
          <a:lstStyle/>
          <a:p>
            <a:r>
              <a:rPr lang="en-US" dirty="0"/>
              <a:t>Key Events Theory</a:t>
            </a:r>
          </a:p>
        </p:txBody>
      </p:sp>
      <p:pic>
        <p:nvPicPr>
          <p:cNvPr id="11" name="Picture 10">
            <a:extLst>
              <a:ext uri="{FF2B5EF4-FFF2-40B4-BE49-F238E27FC236}">
                <a16:creationId xmlns:a16="http://schemas.microsoft.com/office/drawing/2014/main" id="{58D75076-65AF-4985-A8ED-F6AA7FE724EF}"/>
              </a:ext>
            </a:extLst>
          </p:cNvPr>
          <p:cNvPicPr>
            <a:picLocks noChangeAspect="1"/>
          </p:cNvPicPr>
          <p:nvPr/>
        </p:nvPicPr>
        <p:blipFill>
          <a:blip r:embed="rId4"/>
          <a:stretch>
            <a:fillRect/>
          </a:stretch>
        </p:blipFill>
        <p:spPr>
          <a:xfrm>
            <a:off x="5537714" y="4415176"/>
            <a:ext cx="5080000" cy="1485900"/>
          </a:xfrm>
          <a:prstGeom prst="rect">
            <a:avLst/>
          </a:prstGeom>
        </p:spPr>
      </p:pic>
    </p:spTree>
    <p:extLst>
      <p:ext uri="{BB962C8B-B14F-4D97-AF65-F5344CB8AC3E}">
        <p14:creationId xmlns:p14="http://schemas.microsoft.com/office/powerpoint/2010/main" val="291671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E56F103-37FE-4E8F-B5FA-F754CB2FBCC8}"/>
              </a:ext>
            </a:extLst>
          </p:cNvPr>
          <p:cNvPicPr>
            <a:picLocks noChangeAspect="1"/>
          </p:cNvPicPr>
          <p:nvPr/>
        </p:nvPicPr>
        <p:blipFill>
          <a:blip r:embed="rId3"/>
          <a:stretch>
            <a:fillRect/>
          </a:stretch>
        </p:blipFill>
        <p:spPr>
          <a:xfrm>
            <a:off x="1974630" y="592371"/>
            <a:ext cx="4753053" cy="2814762"/>
          </a:xfrm>
          <a:prstGeom prst="rect">
            <a:avLst/>
          </a:prstGeom>
        </p:spPr>
      </p:pic>
      <p:pic>
        <p:nvPicPr>
          <p:cNvPr id="4" name="Picture 3" descr="Chart, bar chart&#10;&#10;Description automatically generated">
            <a:extLst>
              <a:ext uri="{FF2B5EF4-FFF2-40B4-BE49-F238E27FC236}">
                <a16:creationId xmlns:a16="http://schemas.microsoft.com/office/drawing/2014/main" id="{30CF9473-F412-449B-BC1A-447902581A17}"/>
              </a:ext>
            </a:extLst>
          </p:cNvPr>
          <p:cNvPicPr>
            <a:picLocks noChangeAspect="1"/>
          </p:cNvPicPr>
          <p:nvPr/>
        </p:nvPicPr>
        <p:blipFill>
          <a:blip r:embed="rId4"/>
          <a:stretch>
            <a:fillRect/>
          </a:stretch>
        </p:blipFill>
        <p:spPr>
          <a:xfrm>
            <a:off x="6781318" y="298173"/>
            <a:ext cx="5405283" cy="2854520"/>
          </a:xfrm>
          <a:prstGeom prst="rect">
            <a:avLst/>
          </a:prstGeom>
        </p:spPr>
      </p:pic>
      <p:sp>
        <p:nvSpPr>
          <p:cNvPr id="2" name="TextBox 1">
            <a:extLst>
              <a:ext uri="{FF2B5EF4-FFF2-40B4-BE49-F238E27FC236}">
                <a16:creationId xmlns:a16="http://schemas.microsoft.com/office/drawing/2014/main" id="{D9F8CC89-2931-45B9-A389-FAB16CD8A826}"/>
              </a:ext>
            </a:extLst>
          </p:cNvPr>
          <p:cNvSpPr txBox="1"/>
          <p:nvPr/>
        </p:nvSpPr>
        <p:spPr>
          <a:xfrm>
            <a:off x="-1" y="0"/>
            <a:ext cx="1928191" cy="461665"/>
          </a:xfrm>
          <a:prstGeom prst="rect">
            <a:avLst/>
          </a:prstGeom>
          <a:noFill/>
        </p:spPr>
        <p:txBody>
          <a:bodyPr wrap="square" rtlCol="0">
            <a:spAutoFit/>
          </a:bodyPr>
          <a:lstStyle/>
          <a:p>
            <a:r>
              <a:rPr lang="en-US" sz="2400" dirty="0"/>
              <a:t>Jimmy Carter</a:t>
            </a:r>
          </a:p>
        </p:txBody>
      </p:sp>
      <p:pic>
        <p:nvPicPr>
          <p:cNvPr id="5" name="Picture 4" descr="Chart, line chart&#10;&#10;Description automatically generated">
            <a:extLst>
              <a:ext uri="{FF2B5EF4-FFF2-40B4-BE49-F238E27FC236}">
                <a16:creationId xmlns:a16="http://schemas.microsoft.com/office/drawing/2014/main" id="{B886758B-1152-4D7F-9B7E-2FC0F7BFB6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92015" y="3152693"/>
            <a:ext cx="5299985" cy="3192448"/>
          </a:xfrm>
          <a:prstGeom prst="rect">
            <a:avLst/>
          </a:prstGeom>
          <a:noFill/>
          <a:ln>
            <a:noFill/>
          </a:ln>
        </p:spPr>
      </p:pic>
      <p:pic>
        <p:nvPicPr>
          <p:cNvPr id="6" name="Picture 5" descr="Chart, line chart&#10;&#10;Description automatically generated">
            <a:extLst>
              <a:ext uri="{FF2B5EF4-FFF2-40B4-BE49-F238E27FC236}">
                <a16:creationId xmlns:a16="http://schemas.microsoft.com/office/drawing/2014/main" id="{A9B6CEFE-CEB0-4957-B4F1-3B73D0EEC5F6}"/>
              </a:ext>
            </a:extLst>
          </p:cNvPr>
          <p:cNvPicPr>
            <a:picLocks noChangeAspect="1"/>
          </p:cNvPicPr>
          <p:nvPr/>
        </p:nvPicPr>
        <p:blipFill>
          <a:blip r:embed="rId6"/>
          <a:stretch>
            <a:fillRect/>
          </a:stretch>
        </p:blipFill>
        <p:spPr>
          <a:xfrm>
            <a:off x="1962682" y="3601943"/>
            <a:ext cx="4764400" cy="2663686"/>
          </a:xfrm>
          <a:prstGeom prst="rect">
            <a:avLst/>
          </a:prstGeom>
        </p:spPr>
      </p:pic>
      <p:sp>
        <p:nvSpPr>
          <p:cNvPr id="7" name="TextBox 6">
            <a:extLst>
              <a:ext uri="{FF2B5EF4-FFF2-40B4-BE49-F238E27FC236}">
                <a16:creationId xmlns:a16="http://schemas.microsoft.com/office/drawing/2014/main" id="{CACB9A27-67C2-4A75-B825-A316DA18ECC6}"/>
              </a:ext>
            </a:extLst>
          </p:cNvPr>
          <p:cNvSpPr txBox="1"/>
          <p:nvPr/>
        </p:nvSpPr>
        <p:spPr>
          <a:xfrm>
            <a:off x="41018" y="1813865"/>
            <a:ext cx="1979875"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Mirror Effect</a:t>
            </a:r>
          </a:p>
          <a:p>
            <a:pPr marL="285750" indent="-285750">
              <a:buFont typeface="Arial" panose="020B0604020202020204" pitchFamily="34" charset="0"/>
              <a:buChar char="•"/>
            </a:pPr>
            <a:r>
              <a:rPr lang="en-US" sz="1400" dirty="0"/>
              <a:t>Sept 7, 1977</a:t>
            </a:r>
          </a:p>
          <a:p>
            <a:pPr marL="742950" lvl="1" indent="-285750">
              <a:buFont typeface="Arial" panose="020B0604020202020204" pitchFamily="34" charset="0"/>
              <a:buChar char="•"/>
            </a:pPr>
            <a:r>
              <a:rPr lang="en-US" sz="1400" dirty="0"/>
              <a:t>Panama Canal Speech</a:t>
            </a:r>
          </a:p>
          <a:p>
            <a:pPr marL="285750" indent="-285750">
              <a:buFont typeface="Arial" panose="020B0604020202020204" pitchFamily="34" charset="0"/>
              <a:buChar char="•"/>
            </a:pPr>
            <a:r>
              <a:rPr lang="en-US" sz="1400" dirty="0"/>
              <a:t>Heavy outliers in all 5 indicators</a:t>
            </a:r>
          </a:p>
          <a:p>
            <a:pPr marL="285750" indent="-285750">
              <a:buFont typeface="Arial" panose="020B0604020202020204" pitchFamily="34" charset="0"/>
              <a:buChar char="•"/>
            </a:pPr>
            <a:r>
              <a:rPr lang="en-US" sz="1400" u="sng" dirty="0"/>
              <a:t>Unsure</a:t>
            </a:r>
            <a:r>
              <a:rPr lang="en-US" sz="1400" dirty="0"/>
              <a:t> goes up - Polarity and Subjectivity drop </a:t>
            </a:r>
          </a:p>
          <a:p>
            <a:pPr marL="285750" indent="-285750">
              <a:buFont typeface="Arial" panose="020B0604020202020204" pitchFamily="34" charset="0"/>
              <a:buChar char="•"/>
            </a:pPr>
            <a:r>
              <a:rPr lang="en-US" sz="1400" dirty="0"/>
              <a:t>Not enough Correlation with Positive, Neutral, and Negative</a:t>
            </a:r>
          </a:p>
        </p:txBody>
      </p:sp>
      <p:cxnSp>
        <p:nvCxnSpPr>
          <p:cNvPr id="8" name="Straight Connector 7">
            <a:extLst>
              <a:ext uri="{FF2B5EF4-FFF2-40B4-BE49-F238E27FC236}">
                <a16:creationId xmlns:a16="http://schemas.microsoft.com/office/drawing/2014/main" id="{FB7DBC9D-3359-43D5-9693-083B162BED28}"/>
              </a:ext>
            </a:extLst>
          </p:cNvPr>
          <p:cNvCxnSpPr/>
          <p:nvPr/>
        </p:nvCxnSpPr>
        <p:spPr>
          <a:xfrm>
            <a:off x="-1" y="496150"/>
            <a:ext cx="3466768" cy="0"/>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C4BE4D8C-17D7-4F6C-A3B9-FC32F4DC1EDA}"/>
              </a:ext>
            </a:extLst>
          </p:cNvPr>
          <p:cNvSpPr/>
          <p:nvPr/>
        </p:nvSpPr>
        <p:spPr>
          <a:xfrm>
            <a:off x="3276960" y="4177638"/>
            <a:ext cx="354637" cy="10964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A67EA2-1AFC-4AA8-B018-8CC52171CA57}"/>
              </a:ext>
            </a:extLst>
          </p:cNvPr>
          <p:cNvSpPr/>
          <p:nvPr/>
        </p:nvSpPr>
        <p:spPr>
          <a:xfrm>
            <a:off x="8166730" y="728909"/>
            <a:ext cx="268687" cy="2061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47DA893-C2E2-493D-BCBF-88875CCE7033}"/>
              </a:ext>
            </a:extLst>
          </p:cNvPr>
          <p:cNvSpPr/>
          <p:nvPr/>
        </p:nvSpPr>
        <p:spPr>
          <a:xfrm>
            <a:off x="3029220" y="953403"/>
            <a:ext cx="160345" cy="2335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74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63BF42-E2D6-4552-9492-FF9B0B269CF1}"/>
              </a:ext>
            </a:extLst>
          </p:cNvPr>
          <p:cNvSpPr txBox="1"/>
          <p:nvPr/>
        </p:nvSpPr>
        <p:spPr>
          <a:xfrm>
            <a:off x="-1" y="0"/>
            <a:ext cx="2445027" cy="461665"/>
          </a:xfrm>
          <a:prstGeom prst="rect">
            <a:avLst/>
          </a:prstGeom>
          <a:noFill/>
        </p:spPr>
        <p:txBody>
          <a:bodyPr wrap="square" rtlCol="0">
            <a:spAutoFit/>
          </a:bodyPr>
          <a:lstStyle/>
          <a:p>
            <a:r>
              <a:rPr lang="en-US" sz="2400" dirty="0"/>
              <a:t>Barack Obama</a:t>
            </a:r>
          </a:p>
        </p:txBody>
      </p:sp>
      <p:pic>
        <p:nvPicPr>
          <p:cNvPr id="4" name="Picture 3" descr="Chart, line chart&#10;&#10;Description automatically generated">
            <a:extLst>
              <a:ext uri="{FF2B5EF4-FFF2-40B4-BE49-F238E27FC236}">
                <a16:creationId xmlns:a16="http://schemas.microsoft.com/office/drawing/2014/main" id="{8304DF69-36C3-4724-94E3-95AF21016DB6}"/>
              </a:ext>
            </a:extLst>
          </p:cNvPr>
          <p:cNvPicPr>
            <a:picLocks noChangeAspect="1"/>
          </p:cNvPicPr>
          <p:nvPr/>
        </p:nvPicPr>
        <p:blipFill>
          <a:blip r:embed="rId3"/>
          <a:stretch>
            <a:fillRect/>
          </a:stretch>
        </p:blipFill>
        <p:spPr>
          <a:xfrm>
            <a:off x="0" y="1410751"/>
            <a:ext cx="5816379" cy="3200251"/>
          </a:xfrm>
          <a:prstGeom prst="rect">
            <a:avLst/>
          </a:prstGeom>
        </p:spPr>
      </p:pic>
      <p:pic>
        <p:nvPicPr>
          <p:cNvPr id="5" name="Picture 4" descr="Chart, bar chart&#10;&#10;Description automatically generated">
            <a:extLst>
              <a:ext uri="{FF2B5EF4-FFF2-40B4-BE49-F238E27FC236}">
                <a16:creationId xmlns:a16="http://schemas.microsoft.com/office/drawing/2014/main" id="{42B0AEEE-DB71-4210-AA83-7EFAE03AF908}"/>
              </a:ext>
            </a:extLst>
          </p:cNvPr>
          <p:cNvPicPr>
            <a:picLocks noChangeAspect="1"/>
          </p:cNvPicPr>
          <p:nvPr/>
        </p:nvPicPr>
        <p:blipFill>
          <a:blip r:embed="rId4"/>
          <a:stretch>
            <a:fillRect/>
          </a:stretch>
        </p:blipFill>
        <p:spPr>
          <a:xfrm>
            <a:off x="6096001" y="0"/>
            <a:ext cx="6096000" cy="3010877"/>
          </a:xfrm>
          <a:prstGeom prst="rect">
            <a:avLst/>
          </a:prstGeom>
        </p:spPr>
      </p:pic>
      <p:pic>
        <p:nvPicPr>
          <p:cNvPr id="6" name="Picture 5" descr="Chart, line chart&#10;&#10;Description automatically generated">
            <a:extLst>
              <a:ext uri="{FF2B5EF4-FFF2-40B4-BE49-F238E27FC236}">
                <a16:creationId xmlns:a16="http://schemas.microsoft.com/office/drawing/2014/main" id="{A16779B7-2B86-4F97-8CE3-666ED58FAC14}"/>
              </a:ext>
            </a:extLst>
          </p:cNvPr>
          <p:cNvPicPr>
            <a:picLocks noChangeAspect="1"/>
          </p:cNvPicPr>
          <p:nvPr/>
        </p:nvPicPr>
        <p:blipFill>
          <a:blip r:embed="rId5"/>
          <a:stretch>
            <a:fillRect/>
          </a:stretch>
        </p:blipFill>
        <p:spPr>
          <a:xfrm>
            <a:off x="6096000" y="3082432"/>
            <a:ext cx="5771260" cy="3000316"/>
          </a:xfrm>
          <a:prstGeom prst="rect">
            <a:avLst/>
          </a:prstGeom>
        </p:spPr>
      </p:pic>
      <p:sp>
        <p:nvSpPr>
          <p:cNvPr id="9" name="TextBox 8">
            <a:extLst>
              <a:ext uri="{FF2B5EF4-FFF2-40B4-BE49-F238E27FC236}">
                <a16:creationId xmlns:a16="http://schemas.microsoft.com/office/drawing/2014/main" id="{E9CDEE8A-FE3B-432F-A3BA-3424C9ED05DE}"/>
              </a:ext>
            </a:extLst>
          </p:cNvPr>
          <p:cNvSpPr txBox="1"/>
          <p:nvPr/>
        </p:nvSpPr>
        <p:spPr>
          <a:xfrm>
            <a:off x="222637" y="4704269"/>
            <a:ext cx="50888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Approval/Disapproval Mirroring</a:t>
            </a:r>
          </a:p>
          <a:p>
            <a:pPr marL="285750" indent="-285750">
              <a:buFont typeface="Arial" panose="020B0604020202020204" pitchFamily="34" charset="0"/>
              <a:buChar char="•"/>
            </a:pPr>
            <a:r>
              <a:rPr lang="en-US" dirty="0"/>
              <a:t>Approving initial drop but mostly steady after</a:t>
            </a:r>
          </a:p>
          <a:p>
            <a:pPr marL="285750" indent="-285750">
              <a:buFont typeface="Arial" panose="020B0604020202020204" pitchFamily="34" charset="0"/>
              <a:buChar char="•"/>
            </a:pPr>
            <a:r>
              <a:rPr lang="en-US" dirty="0"/>
              <a:t>The Address concerning Syria (2013-09-10)</a:t>
            </a:r>
          </a:p>
        </p:txBody>
      </p:sp>
      <p:cxnSp>
        <p:nvCxnSpPr>
          <p:cNvPr id="11" name="Straight Connector 10">
            <a:extLst>
              <a:ext uri="{FF2B5EF4-FFF2-40B4-BE49-F238E27FC236}">
                <a16:creationId xmlns:a16="http://schemas.microsoft.com/office/drawing/2014/main" id="{A07C2DB4-FB04-4455-B56A-C32157089018}"/>
              </a:ext>
            </a:extLst>
          </p:cNvPr>
          <p:cNvCxnSpPr/>
          <p:nvPr/>
        </p:nvCxnSpPr>
        <p:spPr>
          <a:xfrm>
            <a:off x="-1" y="496150"/>
            <a:ext cx="3466768" cy="0"/>
          </a:xfrm>
          <a:prstGeom prst="line">
            <a:avLst/>
          </a:prstGeom>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CA97F7D0-8D1A-4F3C-961A-3715FFF39351}"/>
              </a:ext>
            </a:extLst>
          </p:cNvPr>
          <p:cNvSpPr/>
          <p:nvPr/>
        </p:nvSpPr>
        <p:spPr>
          <a:xfrm>
            <a:off x="10457096" y="415235"/>
            <a:ext cx="333690" cy="231029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1410B8F-7E95-45A2-9BE2-EC04071C275B}"/>
              </a:ext>
            </a:extLst>
          </p:cNvPr>
          <p:cNvSpPr/>
          <p:nvPr/>
        </p:nvSpPr>
        <p:spPr>
          <a:xfrm>
            <a:off x="10513433" y="3696603"/>
            <a:ext cx="221016" cy="16294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ECACD62-55C4-4C1C-BB65-783C2535781C}"/>
              </a:ext>
            </a:extLst>
          </p:cNvPr>
          <p:cNvSpPr/>
          <p:nvPr/>
        </p:nvSpPr>
        <p:spPr>
          <a:xfrm>
            <a:off x="3432251" y="1853791"/>
            <a:ext cx="182013" cy="2314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82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ky, different&#10;&#10;Description automatically generated">
            <a:extLst>
              <a:ext uri="{FF2B5EF4-FFF2-40B4-BE49-F238E27FC236}">
                <a16:creationId xmlns:a16="http://schemas.microsoft.com/office/drawing/2014/main" id="{7E8570EF-8AD2-471E-9B1F-1A405AE8386F}"/>
              </a:ext>
            </a:extLst>
          </p:cNvPr>
          <p:cNvPicPr>
            <a:picLocks noChangeAspect="1"/>
          </p:cNvPicPr>
          <p:nvPr/>
        </p:nvPicPr>
        <p:blipFill>
          <a:blip r:embed="rId2"/>
          <a:stretch>
            <a:fillRect/>
          </a:stretch>
        </p:blipFill>
        <p:spPr>
          <a:xfrm>
            <a:off x="38431" y="454103"/>
            <a:ext cx="5098546" cy="2750274"/>
          </a:xfrm>
          <a:prstGeom prst="rect">
            <a:avLst/>
          </a:prstGeom>
        </p:spPr>
      </p:pic>
      <p:pic>
        <p:nvPicPr>
          <p:cNvPr id="3" name="Picture 2" descr="A picture containing text, sky, day&#10;&#10;Description automatically generated">
            <a:extLst>
              <a:ext uri="{FF2B5EF4-FFF2-40B4-BE49-F238E27FC236}">
                <a16:creationId xmlns:a16="http://schemas.microsoft.com/office/drawing/2014/main" id="{5D79A10F-FD61-4C3C-BA56-8A65B1E9FB78}"/>
              </a:ext>
            </a:extLst>
          </p:cNvPr>
          <p:cNvPicPr>
            <a:picLocks noChangeAspect="1"/>
          </p:cNvPicPr>
          <p:nvPr/>
        </p:nvPicPr>
        <p:blipFill>
          <a:blip r:embed="rId3"/>
          <a:stretch>
            <a:fillRect/>
          </a:stretch>
        </p:blipFill>
        <p:spPr>
          <a:xfrm>
            <a:off x="6096000" y="633325"/>
            <a:ext cx="5387589" cy="2795675"/>
          </a:xfrm>
          <a:prstGeom prst="rect">
            <a:avLst/>
          </a:prstGeom>
        </p:spPr>
      </p:pic>
      <p:sp>
        <p:nvSpPr>
          <p:cNvPr id="4" name="TextBox 3">
            <a:extLst>
              <a:ext uri="{FF2B5EF4-FFF2-40B4-BE49-F238E27FC236}">
                <a16:creationId xmlns:a16="http://schemas.microsoft.com/office/drawing/2014/main" id="{B5FC1329-6C2A-4375-94A2-1386934D907B}"/>
              </a:ext>
            </a:extLst>
          </p:cNvPr>
          <p:cNvSpPr txBox="1"/>
          <p:nvPr/>
        </p:nvSpPr>
        <p:spPr>
          <a:xfrm>
            <a:off x="-1" y="0"/>
            <a:ext cx="2778982" cy="461665"/>
          </a:xfrm>
          <a:prstGeom prst="rect">
            <a:avLst/>
          </a:prstGeom>
          <a:noFill/>
        </p:spPr>
        <p:txBody>
          <a:bodyPr wrap="square" rtlCol="0">
            <a:spAutoFit/>
          </a:bodyPr>
          <a:lstStyle/>
          <a:p>
            <a:r>
              <a:rPr lang="en-US" sz="2400" dirty="0"/>
              <a:t>Barack Obama</a:t>
            </a:r>
          </a:p>
        </p:txBody>
      </p:sp>
      <p:pic>
        <p:nvPicPr>
          <p:cNvPr id="5" name="Picture 4" descr="Timeline&#10;&#10;Description automatically generated with medium confidence">
            <a:extLst>
              <a:ext uri="{FF2B5EF4-FFF2-40B4-BE49-F238E27FC236}">
                <a16:creationId xmlns:a16="http://schemas.microsoft.com/office/drawing/2014/main" id="{83714864-1861-4F0E-ADD2-BFADF5DA051A}"/>
              </a:ext>
            </a:extLst>
          </p:cNvPr>
          <p:cNvPicPr>
            <a:picLocks noChangeAspect="1"/>
          </p:cNvPicPr>
          <p:nvPr/>
        </p:nvPicPr>
        <p:blipFill>
          <a:blip r:embed="rId4"/>
          <a:stretch>
            <a:fillRect/>
          </a:stretch>
        </p:blipFill>
        <p:spPr>
          <a:xfrm>
            <a:off x="0" y="3204377"/>
            <a:ext cx="5943600" cy="3068320"/>
          </a:xfrm>
          <a:prstGeom prst="rect">
            <a:avLst/>
          </a:prstGeom>
        </p:spPr>
      </p:pic>
      <p:sp>
        <p:nvSpPr>
          <p:cNvPr id="6" name="TextBox 5">
            <a:extLst>
              <a:ext uri="{FF2B5EF4-FFF2-40B4-BE49-F238E27FC236}">
                <a16:creationId xmlns:a16="http://schemas.microsoft.com/office/drawing/2014/main" id="{D7720A13-8262-42E2-A29F-12987569DD56}"/>
              </a:ext>
            </a:extLst>
          </p:cNvPr>
          <p:cNvSpPr txBox="1"/>
          <p:nvPr/>
        </p:nvSpPr>
        <p:spPr>
          <a:xfrm>
            <a:off x="6665843" y="3662017"/>
            <a:ext cx="51153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Definite directionality in the Unsure Change vs Polarity and Negativity.  </a:t>
            </a:r>
          </a:p>
          <a:p>
            <a:pPr marL="285750" indent="-285750">
              <a:buFont typeface="Arial" panose="020B0604020202020204" pitchFamily="34" charset="0"/>
              <a:buChar char="•"/>
            </a:pPr>
            <a:r>
              <a:rPr lang="en-US" dirty="0"/>
              <a:t>Other 3 indicators like Subjectivity </a:t>
            </a:r>
          </a:p>
        </p:txBody>
      </p:sp>
      <p:cxnSp>
        <p:nvCxnSpPr>
          <p:cNvPr id="7" name="Straight Connector 6">
            <a:extLst>
              <a:ext uri="{FF2B5EF4-FFF2-40B4-BE49-F238E27FC236}">
                <a16:creationId xmlns:a16="http://schemas.microsoft.com/office/drawing/2014/main" id="{06F8ADE7-E929-41D9-9513-8BF9164EA167}"/>
              </a:ext>
            </a:extLst>
          </p:cNvPr>
          <p:cNvCxnSpPr/>
          <p:nvPr/>
        </p:nvCxnSpPr>
        <p:spPr>
          <a:xfrm>
            <a:off x="-1" y="496150"/>
            <a:ext cx="346676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14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BC490361-E2D9-4E78-ACDA-14D8437DC55A}"/>
              </a:ext>
            </a:extLst>
          </p:cNvPr>
          <p:cNvPicPr>
            <a:picLocks noChangeAspect="1"/>
          </p:cNvPicPr>
          <p:nvPr/>
        </p:nvPicPr>
        <p:blipFill>
          <a:blip r:embed="rId3"/>
          <a:stretch>
            <a:fillRect/>
          </a:stretch>
        </p:blipFill>
        <p:spPr>
          <a:xfrm>
            <a:off x="0" y="0"/>
            <a:ext cx="3274910" cy="2971800"/>
          </a:xfrm>
          <a:prstGeom prst="rect">
            <a:avLst/>
          </a:prstGeom>
        </p:spPr>
      </p:pic>
      <p:pic>
        <p:nvPicPr>
          <p:cNvPr id="4" name="Picture 3" descr="Chart&#10;&#10;Description automatically generated">
            <a:extLst>
              <a:ext uri="{FF2B5EF4-FFF2-40B4-BE49-F238E27FC236}">
                <a16:creationId xmlns:a16="http://schemas.microsoft.com/office/drawing/2014/main" id="{ACB7A011-5B76-4D39-9FF7-99471A544AD8}"/>
              </a:ext>
            </a:extLst>
          </p:cNvPr>
          <p:cNvPicPr>
            <a:picLocks noChangeAspect="1"/>
          </p:cNvPicPr>
          <p:nvPr/>
        </p:nvPicPr>
        <p:blipFill>
          <a:blip r:embed="rId4"/>
          <a:stretch>
            <a:fillRect/>
          </a:stretch>
        </p:blipFill>
        <p:spPr>
          <a:xfrm>
            <a:off x="8942111" y="0"/>
            <a:ext cx="3249889" cy="2971800"/>
          </a:xfrm>
          <a:prstGeom prst="rect">
            <a:avLst/>
          </a:prstGeom>
        </p:spPr>
      </p:pic>
      <p:pic>
        <p:nvPicPr>
          <p:cNvPr id="5" name="Picture 4" descr="Chart&#10;&#10;Description automatically generated">
            <a:extLst>
              <a:ext uri="{FF2B5EF4-FFF2-40B4-BE49-F238E27FC236}">
                <a16:creationId xmlns:a16="http://schemas.microsoft.com/office/drawing/2014/main" id="{2CD62F80-FD95-4DC4-B862-AA10EA3A4E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962" y="3377793"/>
            <a:ext cx="3119948" cy="2971800"/>
          </a:xfrm>
          <a:prstGeom prst="rect">
            <a:avLst/>
          </a:prstGeom>
        </p:spPr>
      </p:pic>
      <p:pic>
        <p:nvPicPr>
          <p:cNvPr id="14" name="Picture 13">
            <a:extLst>
              <a:ext uri="{FF2B5EF4-FFF2-40B4-BE49-F238E27FC236}">
                <a16:creationId xmlns:a16="http://schemas.microsoft.com/office/drawing/2014/main" id="{C1EE2C4B-C09A-4C34-A9E9-98C494104470}"/>
              </a:ext>
            </a:extLst>
          </p:cNvPr>
          <p:cNvPicPr>
            <a:picLocks noChangeAspect="1"/>
          </p:cNvPicPr>
          <p:nvPr/>
        </p:nvPicPr>
        <p:blipFill>
          <a:blip r:embed="rId6"/>
          <a:stretch>
            <a:fillRect/>
          </a:stretch>
        </p:blipFill>
        <p:spPr>
          <a:xfrm>
            <a:off x="8942111" y="3377793"/>
            <a:ext cx="3254829" cy="2971800"/>
          </a:xfrm>
          <a:prstGeom prst="rect">
            <a:avLst/>
          </a:prstGeom>
        </p:spPr>
      </p:pic>
      <p:pic>
        <p:nvPicPr>
          <p:cNvPr id="16" name="Picture 15" descr="Chart, line chart&#10;&#10;Description automatically generated">
            <a:extLst>
              <a:ext uri="{FF2B5EF4-FFF2-40B4-BE49-F238E27FC236}">
                <a16:creationId xmlns:a16="http://schemas.microsoft.com/office/drawing/2014/main" id="{E029A96E-9150-4BE3-8813-DA3B875BD0CD}"/>
              </a:ext>
            </a:extLst>
          </p:cNvPr>
          <p:cNvPicPr>
            <a:picLocks noChangeAspect="1"/>
          </p:cNvPicPr>
          <p:nvPr/>
        </p:nvPicPr>
        <p:blipFill>
          <a:blip r:embed="rId7"/>
          <a:stretch>
            <a:fillRect/>
          </a:stretch>
        </p:blipFill>
        <p:spPr>
          <a:xfrm>
            <a:off x="3312100" y="0"/>
            <a:ext cx="4107520" cy="1600200"/>
          </a:xfrm>
          <a:prstGeom prst="rect">
            <a:avLst/>
          </a:prstGeom>
        </p:spPr>
      </p:pic>
      <p:pic>
        <p:nvPicPr>
          <p:cNvPr id="18" name="Picture 17" descr="Chart, line chart&#10;&#10;Description automatically generated">
            <a:extLst>
              <a:ext uri="{FF2B5EF4-FFF2-40B4-BE49-F238E27FC236}">
                <a16:creationId xmlns:a16="http://schemas.microsoft.com/office/drawing/2014/main" id="{90BDF3BF-DCA2-4B4E-8B42-00AEF3ABBF36}"/>
              </a:ext>
            </a:extLst>
          </p:cNvPr>
          <p:cNvPicPr>
            <a:picLocks noChangeAspect="1"/>
          </p:cNvPicPr>
          <p:nvPr/>
        </p:nvPicPr>
        <p:blipFill>
          <a:blip r:embed="rId8"/>
          <a:stretch>
            <a:fillRect/>
          </a:stretch>
        </p:blipFill>
        <p:spPr>
          <a:xfrm>
            <a:off x="4881069" y="1524478"/>
            <a:ext cx="3884696" cy="1600200"/>
          </a:xfrm>
          <a:prstGeom prst="rect">
            <a:avLst/>
          </a:prstGeom>
        </p:spPr>
      </p:pic>
      <p:pic>
        <p:nvPicPr>
          <p:cNvPr id="20" name="Picture 19" descr="Chart, line chart&#10;&#10;Description automatically generated">
            <a:extLst>
              <a:ext uri="{FF2B5EF4-FFF2-40B4-BE49-F238E27FC236}">
                <a16:creationId xmlns:a16="http://schemas.microsoft.com/office/drawing/2014/main" id="{4635D538-6667-4705-BEAE-E9668B9C3F46}"/>
              </a:ext>
            </a:extLst>
          </p:cNvPr>
          <p:cNvPicPr>
            <a:picLocks noChangeAspect="1"/>
          </p:cNvPicPr>
          <p:nvPr/>
        </p:nvPicPr>
        <p:blipFill>
          <a:blip r:embed="rId9"/>
          <a:stretch>
            <a:fillRect/>
          </a:stretch>
        </p:blipFill>
        <p:spPr>
          <a:xfrm>
            <a:off x="4831941" y="3141065"/>
            <a:ext cx="3933824" cy="1600200"/>
          </a:xfrm>
          <a:prstGeom prst="rect">
            <a:avLst/>
          </a:prstGeom>
        </p:spPr>
      </p:pic>
      <p:pic>
        <p:nvPicPr>
          <p:cNvPr id="22" name="Picture 21" descr="Chart, line chart&#10;&#10;Description automatically generated">
            <a:extLst>
              <a:ext uri="{FF2B5EF4-FFF2-40B4-BE49-F238E27FC236}">
                <a16:creationId xmlns:a16="http://schemas.microsoft.com/office/drawing/2014/main" id="{278D63E0-7CC9-425C-BD6D-644323C0A53A}"/>
              </a:ext>
            </a:extLst>
          </p:cNvPr>
          <p:cNvPicPr>
            <a:picLocks noChangeAspect="1"/>
          </p:cNvPicPr>
          <p:nvPr/>
        </p:nvPicPr>
        <p:blipFill>
          <a:blip r:embed="rId10"/>
          <a:stretch>
            <a:fillRect/>
          </a:stretch>
        </p:blipFill>
        <p:spPr>
          <a:xfrm>
            <a:off x="3312100" y="4774039"/>
            <a:ext cx="3741313" cy="1600200"/>
          </a:xfrm>
          <a:prstGeom prst="rect">
            <a:avLst/>
          </a:prstGeom>
        </p:spPr>
      </p:pic>
      <p:cxnSp>
        <p:nvCxnSpPr>
          <p:cNvPr id="24" name="Straight Arrow Connector 23">
            <a:extLst>
              <a:ext uri="{FF2B5EF4-FFF2-40B4-BE49-F238E27FC236}">
                <a16:creationId xmlns:a16="http://schemas.microsoft.com/office/drawing/2014/main" id="{B1ECDD24-0812-4E17-A49F-BC07FDD5282E}"/>
              </a:ext>
            </a:extLst>
          </p:cNvPr>
          <p:cNvCxnSpPr/>
          <p:nvPr/>
        </p:nvCxnSpPr>
        <p:spPr>
          <a:xfrm>
            <a:off x="4099632" y="628379"/>
            <a:ext cx="2838541" cy="476702"/>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8A3E13D1-1240-473A-B719-B11542223E64}"/>
              </a:ext>
            </a:extLst>
          </p:cNvPr>
          <p:cNvCxnSpPr/>
          <p:nvPr/>
        </p:nvCxnSpPr>
        <p:spPr>
          <a:xfrm>
            <a:off x="5477733" y="2465846"/>
            <a:ext cx="316356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662E7C-D5AA-4ACA-A239-9743B4CA0A34}"/>
              </a:ext>
            </a:extLst>
          </p:cNvPr>
          <p:cNvCxnSpPr>
            <a:cxnSpLocks/>
          </p:cNvCxnSpPr>
          <p:nvPr/>
        </p:nvCxnSpPr>
        <p:spPr>
          <a:xfrm>
            <a:off x="4989127" y="5197653"/>
            <a:ext cx="2005757" cy="626771"/>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8710EC12-915C-4CBA-9291-0FBFF04999F9}"/>
              </a:ext>
            </a:extLst>
          </p:cNvPr>
          <p:cNvCxnSpPr>
            <a:cxnSpLocks/>
          </p:cNvCxnSpPr>
          <p:nvPr/>
        </p:nvCxnSpPr>
        <p:spPr>
          <a:xfrm>
            <a:off x="5695138" y="4048350"/>
            <a:ext cx="2946159"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D21F58C9-4AA2-4A3D-8C30-9D106054D6EA}"/>
              </a:ext>
            </a:extLst>
          </p:cNvPr>
          <p:cNvSpPr/>
          <p:nvPr/>
        </p:nvSpPr>
        <p:spPr>
          <a:xfrm>
            <a:off x="2296834" y="2392174"/>
            <a:ext cx="511371" cy="650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7E3C1EF-246F-4551-B85D-100F34B64986}"/>
              </a:ext>
            </a:extLst>
          </p:cNvPr>
          <p:cNvSpPr/>
          <p:nvPr/>
        </p:nvSpPr>
        <p:spPr>
          <a:xfrm>
            <a:off x="2296833" y="5760142"/>
            <a:ext cx="511371" cy="650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A7ADD0D-1F38-417D-9BF4-6DBCF944E7F9}"/>
              </a:ext>
            </a:extLst>
          </p:cNvPr>
          <p:cNvSpPr/>
          <p:nvPr/>
        </p:nvSpPr>
        <p:spPr>
          <a:xfrm>
            <a:off x="11224874" y="2378342"/>
            <a:ext cx="511371" cy="650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52299-0B47-4348-8339-4A16CB59207E}"/>
              </a:ext>
            </a:extLst>
          </p:cNvPr>
          <p:cNvSpPr/>
          <p:nvPr/>
        </p:nvSpPr>
        <p:spPr>
          <a:xfrm>
            <a:off x="11224874" y="5760142"/>
            <a:ext cx="511371" cy="650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01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{1B9B9CC0-FA93-468D-8D2C-E5F972A860F3}tf22712842_win32</Template>
  <TotalTime>1429</TotalTime>
  <Words>994</Words>
  <Application>Microsoft Office PowerPoint</Application>
  <PresentationFormat>Widescreen</PresentationFormat>
  <Paragraphs>102</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Presidential Speeches and Job Performance: Don’t be Neutral</vt:lpstr>
      <vt:lpstr>Overview and Purpose</vt:lpstr>
      <vt:lpstr>Model and Process</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Presidential Speeches and Job Performance: Don’t be Neutral</dc:title>
  <dc:creator>John Kellogg</dc:creator>
  <cp:lastModifiedBy>John Kellogg</cp:lastModifiedBy>
  <cp:revision>4</cp:revision>
  <dcterms:created xsi:type="dcterms:W3CDTF">2021-12-04T21:12:37Z</dcterms:created>
  <dcterms:modified xsi:type="dcterms:W3CDTF">2021-12-05T21:01:53Z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