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320" r:id="rId4"/>
    <p:sldId id="321" r:id="rId5"/>
    <p:sldId id="322" r:id="rId6"/>
    <p:sldId id="32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82" r:id="rId17"/>
    <p:sldId id="283" r:id="rId18"/>
    <p:sldId id="284" r:id="rId19"/>
    <p:sldId id="285" r:id="rId20"/>
    <p:sldId id="286" r:id="rId21"/>
    <p:sldId id="288" r:id="rId22"/>
    <p:sldId id="324" r:id="rId23"/>
    <p:sldId id="302" r:id="rId24"/>
    <p:sldId id="325" r:id="rId25"/>
    <p:sldId id="293" r:id="rId26"/>
    <p:sldId id="326" r:id="rId27"/>
    <p:sldId id="306" r:id="rId28"/>
    <p:sldId id="307" r:id="rId29"/>
    <p:sldId id="314" r:id="rId30"/>
    <p:sldId id="315" r:id="rId31"/>
    <p:sldId id="316" r:id="rId32"/>
    <p:sldId id="318" r:id="rId33"/>
    <p:sldId id="319" r:id="rId34"/>
  </p:sldIdLst>
  <p:sldSz cx="9144000" cy="5143500" type="screen16x9"/>
  <p:notesSz cx="6858000" cy="9144000"/>
  <p:embeddedFontLst>
    <p:embeddedFont>
      <p:font typeface="Lato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86205B-4067-4672-8103-B405E717CDE6}">
  <a:tblStyle styleId="{9286205B-4067-4672-8103-B405E717C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8"/>
  </p:normalViewPr>
  <p:slideViewPr>
    <p:cSldViewPr snapToGrid="0" snapToObjects="1">
      <p:cViewPr varScale="1">
        <p:scale>
          <a:sx n="123" d="100"/>
          <a:sy n="123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Point out that splitting this up is one of the key insights into actually doing reasonable type inference. Reasoning about both causes state explosion.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 out that splitting this up is one of the key insights into actually doing reasonable type inference. Reasoning about both causes state explosion.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Note that this is a benefit of the approach – the 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8773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Shape 4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5463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Shape 4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3402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Shape 5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plume-lib is quite well-tested (1/6th of LoC are tests)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couple of things to point out on this slide: false positive rate is WAY lower than Java’s existing type system; annotation burden is reasonable (~1 anno / 32 loc); about 1/7 of warnings are true positives (low, but not outrageous in production code).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Shape 5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how to present this info….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2962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Shape 6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Shape 6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how to present this info….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Shape 6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sure how to present this info….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Shape 6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362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784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13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ato"/>
              <a:buNone/>
              <a:defRPr sz="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heckerframework.org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Lightweight Verification of Array Indexing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Martin Kellogg*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 dirty="0" err="1">
                <a:latin typeface="Lato"/>
                <a:ea typeface="Lato"/>
                <a:cs typeface="Lato"/>
                <a:sym typeface="Lato"/>
              </a:rPr>
              <a:t>Vlastimil</a:t>
            </a:r>
            <a:r>
              <a:rPr lang="en" dirty="0">
                <a:latin typeface="Lato"/>
                <a:ea typeface="Lato"/>
                <a:cs typeface="Lato"/>
                <a:sym typeface="Lato"/>
              </a:rPr>
              <a:t> Dort**, Suzanne Millstein*, Michael D. Ernst*</a:t>
            </a:r>
            <a:endParaRPr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105000" y="4589175"/>
            <a:ext cx="8727300" cy="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   University of Washington, Seattle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**  Charles University, Prague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Problems with </a:t>
            </a:r>
            <a:r>
              <a:rPr lang="en-US" sz="3200" dirty="0"/>
              <a:t>complex analyses</a:t>
            </a:r>
            <a:endParaRPr sz="3200" dirty="0"/>
          </a:p>
        </p:txBody>
      </p:sp>
      <p:sp>
        <p:nvSpPr>
          <p:cNvPr id="179" name="Shape 179"/>
          <p:cNvSpPr txBox="1"/>
          <p:nvPr/>
        </p:nvSpPr>
        <p:spPr>
          <a:xfrm>
            <a:off x="898050" y="1276200"/>
            <a:ext cx="80868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false positives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SzPts val="2400"/>
              <a:buChar char="●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bounds checking is hard → </a:t>
            </a: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complex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endParaRPr sz="2400" b="1" dirty="0">
              <a:solidFill>
                <a:srgbClr val="FF00FF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Char char="●"/>
            </a:pP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complex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harder to implement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harder to implement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more false positives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annotation burden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Char char="●"/>
            </a:pP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complex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analysis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complex annotations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complex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b="1" dirty="0">
                <a:solidFill>
                  <a:srgbClr val="FF00FF"/>
                </a:solidFill>
                <a:latin typeface="Lato"/>
                <a:ea typeface="Lato"/>
                <a:cs typeface="Lato"/>
                <a:sym typeface="Lato"/>
              </a:rPr>
              <a:t>analyses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 are hard to predict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69800" y="2365800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/>
              <a:t>Fundamental problem is complex analyses!</a:t>
            </a:r>
            <a:endParaRPr sz="3200" b="1"/>
          </a:p>
        </p:txBody>
      </p:sp>
      <p:sp>
        <p:nvSpPr>
          <p:cNvPr id="186" name="Shape 186"/>
          <p:cNvSpPr txBox="1"/>
          <p:nvPr/>
        </p:nvSpPr>
        <p:spPr>
          <a:xfrm>
            <a:off x="232050" y="1798625"/>
            <a:ext cx="21786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Insight: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Shape 1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Cooperating simple </a:t>
            </a:r>
            <a:r>
              <a:rPr lang="en-US" sz="3200" dirty="0"/>
              <a:t>analyses</a:t>
            </a:r>
            <a:endParaRPr sz="3200" dirty="0"/>
          </a:p>
        </p:txBody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Solve all three problems:</a:t>
            </a: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721900" y="1624275"/>
            <a:ext cx="3802800" cy="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Cooperating simple </a:t>
            </a:r>
            <a:r>
              <a:rPr lang="en-US" sz="3200" dirty="0"/>
              <a:t>analyses</a:t>
            </a:r>
            <a:endParaRPr sz="3200" dirty="0"/>
          </a:p>
        </p:txBody>
      </p:sp>
      <p:sp>
        <p:nvSpPr>
          <p:cNvPr id="201" name="Shape 20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Solve all three problems:</a:t>
            </a:r>
            <a:endParaRPr sz="2400" dirty="0">
              <a:solidFill>
                <a:srgbClr val="000000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en" sz="2400" b="1" dirty="0">
                <a:solidFill>
                  <a:schemeClr val="dk1"/>
                </a:solidFill>
              </a:rPr>
              <a:t>simpler implementation </a:t>
            </a:r>
            <a:r>
              <a:rPr lang="en" sz="2400" dirty="0"/>
              <a:t>→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fewer false positives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721900" y="1624275"/>
            <a:ext cx="3802800" cy="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Cooperating simple </a:t>
            </a:r>
            <a:r>
              <a:rPr lang="en-US" sz="3200" dirty="0"/>
              <a:t>analyses</a:t>
            </a:r>
            <a:endParaRPr sz="3200" dirty="0"/>
          </a:p>
        </p:txBody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Solve all three problems:</a:t>
            </a:r>
            <a:endParaRPr sz="2400" dirty="0">
              <a:solidFill>
                <a:srgbClr val="000000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en" sz="2400" b="1" dirty="0">
                <a:solidFill>
                  <a:schemeClr val="dk1"/>
                </a:solidFill>
              </a:rPr>
              <a:t>simpler implementation </a:t>
            </a:r>
            <a:r>
              <a:rPr lang="en" sz="2400" dirty="0"/>
              <a:t>→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fewer false positives</a:t>
            </a:r>
            <a:endParaRPr sz="2400" b="1" dirty="0">
              <a:solidFill>
                <a:schemeClr val="dk1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en" sz="2400" b="1" dirty="0">
                <a:solidFill>
                  <a:schemeClr val="dk1"/>
                </a:solidFill>
              </a:rPr>
              <a:t>simpler abstraction</a:t>
            </a:r>
            <a:r>
              <a:rPr lang="en-US" sz="2400" b="1" dirty="0">
                <a:solidFill>
                  <a:schemeClr val="dk1"/>
                </a:solidFill>
              </a:rPr>
              <a:t>s</a:t>
            </a:r>
            <a:r>
              <a:rPr lang="en" sz="2400" b="1" dirty="0">
                <a:solidFill>
                  <a:schemeClr val="dk1"/>
                </a:solidFill>
              </a:rPr>
              <a:t> </a:t>
            </a:r>
            <a:r>
              <a:rPr lang="en" sz="2400" dirty="0"/>
              <a:t>→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easier to write annotations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10" name="Shape 210"/>
          <p:cNvSpPr txBox="1"/>
          <p:nvPr/>
        </p:nvSpPr>
        <p:spPr>
          <a:xfrm>
            <a:off x="721900" y="1624275"/>
            <a:ext cx="3802800" cy="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Cooperating simple </a:t>
            </a:r>
            <a:r>
              <a:rPr lang="en-US" sz="3200" dirty="0"/>
              <a:t>analyses</a:t>
            </a:r>
            <a:endParaRPr sz="3200" dirty="0"/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5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Solve all three problems:</a:t>
            </a:r>
            <a:endParaRPr sz="2400" dirty="0">
              <a:solidFill>
                <a:srgbClr val="000000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en" sz="2400" b="1" dirty="0">
                <a:solidFill>
                  <a:schemeClr val="dk1"/>
                </a:solidFill>
              </a:rPr>
              <a:t>simpler implementation </a:t>
            </a:r>
            <a:r>
              <a:rPr lang="en" sz="2400" dirty="0"/>
              <a:t>→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fewer false positives</a:t>
            </a:r>
            <a:endParaRPr sz="2400" b="1" dirty="0">
              <a:solidFill>
                <a:schemeClr val="dk1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en" sz="2400" b="1" dirty="0">
                <a:solidFill>
                  <a:schemeClr val="dk1"/>
                </a:solidFill>
              </a:rPr>
              <a:t>simpler abstraction</a:t>
            </a:r>
            <a:r>
              <a:rPr lang="en-US" sz="2400" b="1" dirty="0">
                <a:solidFill>
                  <a:schemeClr val="dk1"/>
                </a:solidFill>
              </a:rPr>
              <a:t>s</a:t>
            </a:r>
            <a:r>
              <a:rPr lang="en" sz="2400" b="1" dirty="0">
                <a:solidFill>
                  <a:schemeClr val="dk1"/>
                </a:solidFill>
              </a:rPr>
              <a:t> </a:t>
            </a:r>
            <a:r>
              <a:rPr lang="en" sz="2400" dirty="0"/>
              <a:t>→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easier to write annotations</a:t>
            </a:r>
            <a:endParaRPr sz="2400" b="1" dirty="0">
              <a:solidFill>
                <a:schemeClr val="dk1"/>
              </a:solidFill>
            </a:endParaRPr>
          </a:p>
          <a:p>
            <a:pPr lvl="0" indent="-381000">
              <a:buClr>
                <a:schemeClr val="dk1"/>
              </a:buClr>
              <a:buSzPts val="2400"/>
            </a:pPr>
            <a:r>
              <a:rPr lang="en" sz="2400" b="1" dirty="0">
                <a:solidFill>
                  <a:schemeClr val="dk1"/>
                </a:solidFill>
              </a:rPr>
              <a:t>simpler analysis </a:t>
            </a:r>
            <a:r>
              <a:rPr lang="en" sz="2400" dirty="0"/>
              <a:t>→</a:t>
            </a:r>
            <a:r>
              <a:rPr lang="en" sz="2400" dirty="0">
                <a:solidFill>
                  <a:schemeClr val="dk1"/>
                </a:solidFill>
              </a:rPr>
              <a:t> </a:t>
            </a:r>
            <a:r>
              <a:rPr lang="en" sz="2400" b="1" dirty="0">
                <a:solidFill>
                  <a:schemeClr val="dk1"/>
                </a:solidFill>
              </a:rPr>
              <a:t>simpler to predict</a:t>
            </a:r>
            <a:endParaRPr sz="2400" dirty="0">
              <a:solidFill>
                <a:srgbClr val="000000"/>
              </a:solidFill>
            </a:endParaRPr>
          </a:p>
        </p:txBody>
      </p:sp>
      <p:sp>
        <p:nvSpPr>
          <p:cNvPr id="218" name="Shape 218"/>
          <p:cNvSpPr txBox="1"/>
          <p:nvPr/>
        </p:nvSpPr>
        <p:spPr>
          <a:xfrm>
            <a:off x="721900" y="1624275"/>
            <a:ext cx="3802800" cy="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Proving an array access safe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T[] </a:t>
            </a:r>
            <a:r>
              <a:rPr lang="en" sz="32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…;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2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…;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a[i] ...</a:t>
            </a:r>
            <a:endParaRPr sz="3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need to show that: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is an index for</a:t>
            </a:r>
            <a:r>
              <a:rPr lang="en" sz="2400">
                <a:solidFill>
                  <a:srgbClr val="000000"/>
                </a:solidFill>
              </a:rPr>
              <a:t> 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3" name="Shape 2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Proving an array access safe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T[] </a:t>
            </a:r>
            <a:r>
              <a:rPr lang="en" sz="32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…;</a:t>
            </a:r>
            <a:endParaRPr sz="3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200" b="1" dirty="0" err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…;</a:t>
            </a:r>
            <a:endParaRPr sz="3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... a[</a:t>
            </a:r>
            <a:r>
              <a:rPr lang="en" sz="32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32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...</a:t>
            </a:r>
            <a:endParaRPr sz="32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We need to show that:</a:t>
            </a:r>
            <a:endParaRPr sz="24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lang="en" sz="2400" strike="sngStrike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 strike="sngStrik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is an index for</a:t>
            </a:r>
            <a:r>
              <a:rPr lang="en" sz="2400" strike="sngStrike" dirty="0">
                <a:solidFill>
                  <a:srgbClr val="000000"/>
                </a:solidFill>
              </a:rPr>
              <a:t> </a:t>
            </a:r>
            <a:r>
              <a:rPr lang="en" sz="2400" strike="sngStrik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 strike="sng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≥ 0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a.length</a:t>
            </a:r>
            <a:endParaRPr sz="2400" strike="sngStrike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Proving an array access safe</a:t>
            </a:r>
            <a:endParaRPr sz="3200"/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T[] </a:t>
            </a:r>
            <a:r>
              <a:rPr lang="en" sz="3200" b="1" dirty="0">
                <a:solidFill>
                  <a:srgbClr val="98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</a:t>
            </a:r>
            <a:r>
              <a:rPr lang="en" sz="32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…;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b="1" dirty="0" err="1">
                <a:solidFill>
                  <a:srgbClr val="0000FF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int</a:t>
            </a:r>
            <a:r>
              <a:rPr lang="en" sz="32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</a:t>
            </a:r>
            <a:r>
              <a:rPr lang="en" sz="3200" b="1" dirty="0" err="1">
                <a:solidFill>
                  <a:srgbClr val="98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" sz="32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 = …;</a:t>
            </a:r>
            <a:endParaRPr sz="3200" dirty="0">
              <a:solidFill>
                <a:schemeClr val="dk1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57200" lvl="0" indent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... a[</a:t>
            </a:r>
            <a:r>
              <a:rPr lang="en" sz="32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" sz="3200" dirty="0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] ...</a:t>
            </a:r>
            <a:endParaRPr sz="3200" dirty="0">
              <a:solidFill>
                <a:srgbClr val="000000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</a:rPr>
              <a:t>We need to show that:</a:t>
            </a:r>
            <a:endParaRPr sz="2400" dirty="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lang="en" sz="2400" strike="sngStrike" dirty="0" err="1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" sz="2400" strike="sngStrike" dirty="0">
                <a:solidFill>
                  <a:srgbClr val="000000"/>
                </a:solidFill>
              </a:rPr>
              <a:t> is an index for </a:t>
            </a:r>
            <a:r>
              <a:rPr lang="en" sz="2400" strike="sngStrike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</a:t>
            </a:r>
            <a:endParaRPr sz="2400" dirty="0">
              <a:solidFill>
                <a:srgbClr val="000000"/>
              </a:solidFill>
              <a:latin typeface="Consolas" panose="020B0609020204030204" pitchFamily="49" charset="0"/>
              <a:ea typeface="Courier New"/>
              <a:cs typeface="Consolas" panose="020B0609020204030204" pitchFamily="49" charset="0"/>
              <a:sym typeface="Courier New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Char char="●"/>
            </a:pPr>
            <a:r>
              <a:rPr lang="en" sz="2400" dirty="0" err="1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≥ </a:t>
            </a:r>
            <a:r>
              <a:rPr lang="en" sz="2400" dirty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0      </a:t>
            </a:r>
            <a:r>
              <a:rPr lang="en" sz="2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2400" dirty="0">
                <a:solidFill>
                  <a:srgbClr val="000000"/>
                </a:solidFill>
              </a:rPr>
              <a:t>A lower bound on </a:t>
            </a:r>
            <a:r>
              <a:rPr lang="en" sz="24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●"/>
            </a:pPr>
            <a:r>
              <a:rPr lang="en" sz="24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i</a:t>
            </a:r>
            <a:r>
              <a:rPr lang="en" sz="24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" sz="2400" dirty="0" err="1">
                <a:solidFill>
                  <a:schemeClr val="dk1"/>
                </a:solidFill>
                <a:latin typeface="Consolas" panose="020B0609020204030204" pitchFamily="49" charset="0"/>
                <a:ea typeface="Courier New"/>
                <a:cs typeface="Consolas" panose="020B0609020204030204" pitchFamily="49" charset="0"/>
                <a:sym typeface="Courier New"/>
              </a:rPr>
              <a:t>a.length</a:t>
            </a:r>
            <a:r>
              <a:rPr lang="en" sz="2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lang="en" sz="2400" dirty="0">
                <a:solidFill>
                  <a:schemeClr val="dk1"/>
                </a:solidFill>
              </a:rPr>
              <a:t>An upper bound on </a:t>
            </a:r>
            <a:r>
              <a:rPr lang="en" sz="2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4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00"/>
              </a:solidFill>
            </a:endParaRPr>
          </a:p>
        </p:txBody>
      </p:sp>
      <p:cxnSp>
        <p:nvCxnSpPr>
          <p:cNvPr id="297" name="Shape 297"/>
          <p:cNvCxnSpPr/>
          <p:nvPr/>
        </p:nvCxnSpPr>
        <p:spPr>
          <a:xfrm rot="10800000">
            <a:off x="2264750" y="4388500"/>
            <a:ext cx="2981100" cy="12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Shape 298"/>
          <p:cNvCxnSpPr/>
          <p:nvPr/>
        </p:nvCxnSpPr>
        <p:spPr>
          <a:xfrm rot="10800000">
            <a:off x="3212750" y="4823600"/>
            <a:ext cx="2033100" cy="11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9" name="Shape 2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type system for lower bounds</a:t>
            </a:r>
            <a:endParaRPr sz="3200"/>
          </a:p>
        </p:txBody>
      </p:sp>
      <p:sp>
        <p:nvSpPr>
          <p:cNvPr id="305" name="Shape 305"/>
          <p:cNvSpPr txBox="1"/>
          <p:nvPr/>
        </p:nvSpPr>
        <p:spPr>
          <a:xfrm>
            <a:off x="1752100" y="1276225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1752100" y="173290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07" name="Shape 307"/>
          <p:cNvSpPr txBox="1"/>
          <p:nvPr/>
        </p:nvSpPr>
        <p:spPr>
          <a:xfrm>
            <a:off x="1223575" y="2305600"/>
            <a:ext cx="15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 err="1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0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≥ -1</a:t>
            </a:r>
            <a:r>
              <a:rPr lang="en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Shape 308"/>
          <p:cNvSpPr txBox="1"/>
          <p:nvPr/>
        </p:nvSpPr>
        <p:spPr>
          <a:xfrm>
            <a:off x="1752100" y="2762275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09" name="Shape 309"/>
          <p:cNvSpPr txBox="1"/>
          <p:nvPr/>
        </p:nvSpPr>
        <p:spPr>
          <a:xfrm>
            <a:off x="1752100" y="379165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10" name="Shape 310"/>
          <p:cNvSpPr txBox="1"/>
          <p:nvPr/>
        </p:nvSpPr>
        <p:spPr>
          <a:xfrm>
            <a:off x="1223575" y="3218950"/>
            <a:ext cx="15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2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≥ 0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191400" y="4248325"/>
            <a:ext cx="15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2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≥ 1</a:t>
            </a:r>
            <a:r>
              <a:rPr lang="en" sz="2000" i="1">
                <a:latin typeface="Lato"/>
                <a:ea typeface="Lato"/>
                <a:cs typeface="Lato"/>
                <a:sym typeface="Lato"/>
              </a:rPr>
              <a:t> 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4679425" y="1276225"/>
            <a:ext cx="376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1800" b="1" dirty="0" err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LowerBoundUnknown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 dirty="0" err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18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3" name="Shape 313"/>
          <p:cNvSpPr txBox="1"/>
          <p:nvPr/>
        </p:nvSpPr>
        <p:spPr>
          <a:xfrm>
            <a:off x="6313225" y="173290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14" name="Shape 314"/>
          <p:cNvSpPr txBox="1"/>
          <p:nvPr/>
        </p:nvSpPr>
        <p:spPr>
          <a:xfrm>
            <a:off x="4988800" y="2305600"/>
            <a:ext cx="308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@GTENegativeOne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6313225" y="2762275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16" name="Shape 316"/>
          <p:cNvSpPr txBox="1"/>
          <p:nvPr/>
        </p:nvSpPr>
        <p:spPr>
          <a:xfrm>
            <a:off x="6313225" y="379165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17" name="Shape 317"/>
          <p:cNvSpPr txBox="1"/>
          <p:nvPr/>
        </p:nvSpPr>
        <p:spPr>
          <a:xfrm>
            <a:off x="5065000" y="3218950"/>
            <a:ext cx="28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@NonNegative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Shape 318"/>
          <p:cNvSpPr txBox="1"/>
          <p:nvPr/>
        </p:nvSpPr>
        <p:spPr>
          <a:xfrm>
            <a:off x="5259525" y="4248325"/>
            <a:ext cx="256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@Positive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Lato"/>
                <a:ea typeface="Lato"/>
                <a:cs typeface="Lato"/>
                <a:sym typeface="Lato"/>
              </a:rPr>
              <a:t>The problem: unsafe array indexing</a:t>
            </a:r>
            <a:endParaRPr sz="3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unsafe languages (C): buffer overflow!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managed languages (Java, C#, etc.): exception, program crashes</a:t>
            </a:r>
            <a:endParaRPr sz="24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 type system for lower bounds</a:t>
            </a:r>
            <a:endParaRPr sz="3200"/>
          </a:p>
        </p:txBody>
      </p:sp>
      <p:sp>
        <p:nvSpPr>
          <p:cNvPr id="325" name="Shape 325"/>
          <p:cNvSpPr txBox="1"/>
          <p:nvPr/>
        </p:nvSpPr>
        <p:spPr>
          <a:xfrm>
            <a:off x="1752100" y="1276225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T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6" name="Shape 326"/>
          <p:cNvSpPr txBox="1"/>
          <p:nvPr/>
        </p:nvSpPr>
        <p:spPr>
          <a:xfrm>
            <a:off x="1752100" y="173290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27" name="Shape 327"/>
          <p:cNvSpPr txBox="1"/>
          <p:nvPr/>
        </p:nvSpPr>
        <p:spPr>
          <a:xfrm>
            <a:off x="1223575" y="2305600"/>
            <a:ext cx="15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2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≥ -1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1752100" y="2762275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29" name="Shape 329"/>
          <p:cNvSpPr txBox="1"/>
          <p:nvPr/>
        </p:nvSpPr>
        <p:spPr>
          <a:xfrm>
            <a:off x="1752100" y="379165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30" name="Shape 330"/>
          <p:cNvSpPr txBox="1"/>
          <p:nvPr/>
        </p:nvSpPr>
        <p:spPr>
          <a:xfrm>
            <a:off x="1223575" y="3218950"/>
            <a:ext cx="15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2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≥ 0</a:t>
            </a:r>
            <a:r>
              <a:rPr lang="en" sz="2000">
                <a:latin typeface="Lato"/>
                <a:ea typeface="Lato"/>
                <a:cs typeface="Lato"/>
                <a:sym typeface="Lato"/>
              </a:rPr>
              <a:t> 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Shape 331"/>
          <p:cNvSpPr txBox="1"/>
          <p:nvPr/>
        </p:nvSpPr>
        <p:spPr>
          <a:xfrm>
            <a:off x="1191400" y="4248325"/>
            <a:ext cx="1546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</a:t>
            </a:r>
            <a:r>
              <a:rPr lang="en" sz="2400" i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≥ 1</a:t>
            </a:r>
            <a:r>
              <a:rPr lang="en" sz="2000" i="1">
                <a:latin typeface="Lato"/>
                <a:ea typeface="Lato"/>
                <a:cs typeface="Lato"/>
                <a:sym typeface="Lato"/>
              </a:rPr>
              <a:t> 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2" name="Shape 332"/>
          <p:cNvSpPr txBox="1"/>
          <p:nvPr/>
        </p:nvSpPr>
        <p:spPr>
          <a:xfrm>
            <a:off x="4679425" y="1276225"/>
            <a:ext cx="376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@LowerBoundUnknown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Shape 333"/>
          <p:cNvSpPr txBox="1"/>
          <p:nvPr/>
        </p:nvSpPr>
        <p:spPr>
          <a:xfrm>
            <a:off x="6313225" y="173290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34" name="Shape 334"/>
          <p:cNvSpPr txBox="1"/>
          <p:nvPr/>
        </p:nvSpPr>
        <p:spPr>
          <a:xfrm>
            <a:off x="4988800" y="2305600"/>
            <a:ext cx="308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@GTENegativeOne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Shape 335"/>
          <p:cNvSpPr txBox="1"/>
          <p:nvPr/>
        </p:nvSpPr>
        <p:spPr>
          <a:xfrm>
            <a:off x="6313225" y="2762275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36" name="Shape 336"/>
          <p:cNvSpPr txBox="1"/>
          <p:nvPr/>
        </p:nvSpPr>
        <p:spPr>
          <a:xfrm>
            <a:off x="6313225" y="3791650"/>
            <a:ext cx="42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↑</a:t>
            </a:r>
            <a:endParaRPr sz="2000"/>
          </a:p>
        </p:txBody>
      </p:sp>
      <p:sp>
        <p:nvSpPr>
          <p:cNvPr id="337" name="Shape 337"/>
          <p:cNvSpPr txBox="1"/>
          <p:nvPr/>
        </p:nvSpPr>
        <p:spPr>
          <a:xfrm>
            <a:off x="5065000" y="3218950"/>
            <a:ext cx="288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@NonNegative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Shape 338"/>
          <p:cNvSpPr txBox="1"/>
          <p:nvPr/>
        </p:nvSpPr>
        <p:spPr>
          <a:xfrm>
            <a:off x="5259525" y="4248325"/>
            <a:ext cx="2565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@Positive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Shape 3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40" name="Shape 340"/>
          <p:cNvSpPr/>
          <p:nvPr/>
        </p:nvSpPr>
        <p:spPr>
          <a:xfrm>
            <a:off x="1353550" y="2333275"/>
            <a:ext cx="6716100" cy="429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Shape 341"/>
          <p:cNvSpPr/>
          <p:nvPr/>
        </p:nvSpPr>
        <p:spPr>
          <a:xfrm>
            <a:off x="1353550" y="4320175"/>
            <a:ext cx="6716100" cy="4290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 type system for upper bounds</a:t>
            </a:r>
            <a:endParaRPr sz="3200" dirty="0"/>
          </a:p>
        </p:txBody>
      </p:sp>
      <p:sp>
        <p:nvSpPr>
          <p:cNvPr id="359" name="Shape 359"/>
          <p:cNvSpPr txBox="1"/>
          <p:nvPr/>
        </p:nvSpPr>
        <p:spPr>
          <a:xfrm>
            <a:off x="335175" y="1160200"/>
            <a:ext cx="8520600" cy="3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SzPts val="2400"/>
            </a:pP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395954" y="1807600"/>
            <a:ext cx="61926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(i &gt;= </a:t>
            </a:r>
            <a:r>
              <a:rPr lang="en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&amp;&amp; i &lt; a.</a:t>
            </a:r>
            <a:r>
              <a:rPr lang="en" sz="20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a[i] =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 type system for upper bounds</a:t>
            </a:r>
            <a:endParaRPr sz="3200" dirty="0"/>
          </a:p>
        </p:txBody>
      </p:sp>
      <p:sp>
        <p:nvSpPr>
          <p:cNvPr id="359" name="Shape 359"/>
          <p:cNvSpPr txBox="1"/>
          <p:nvPr/>
        </p:nvSpPr>
        <p:spPr>
          <a:xfrm>
            <a:off x="335175" y="1160200"/>
            <a:ext cx="8520600" cy="3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rtl="0">
              <a:spcBef>
                <a:spcPts val="0"/>
              </a:spcBef>
              <a:spcAft>
                <a:spcPts val="0"/>
              </a:spcAft>
              <a:buSzPts val="2400"/>
            </a:pPr>
            <a:endParaRPr sz="2400"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Shape 360"/>
          <p:cNvSpPr txBox="1"/>
          <p:nvPr/>
        </p:nvSpPr>
        <p:spPr>
          <a:xfrm>
            <a:off x="2395954" y="1807600"/>
            <a:ext cx="61926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(i &gt;= </a:t>
            </a:r>
            <a:r>
              <a:rPr lang="en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&amp;&amp; i &lt; a.</a:t>
            </a:r>
            <a:r>
              <a:rPr lang="en" sz="20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a[i] = 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" name="Shape 369">
            <a:extLst>
              <a:ext uri="{FF2B5EF4-FFF2-40B4-BE49-F238E27FC236}">
                <a16:creationId xmlns:a16="http://schemas.microsoft.com/office/drawing/2014/main" id="{67A58222-A95E-624E-92E5-7DBB6F015224}"/>
              </a:ext>
            </a:extLst>
          </p:cNvPr>
          <p:cNvSpPr txBox="1"/>
          <p:nvPr/>
        </p:nvSpPr>
        <p:spPr>
          <a:xfrm>
            <a:off x="547813" y="3252400"/>
            <a:ext cx="243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 dirty="0" err="1">
                <a:latin typeface="Lato"/>
                <a:ea typeface="Lato"/>
                <a:cs typeface="Lato"/>
                <a:sym typeface="Lato"/>
              </a:rPr>
              <a:t>i</a:t>
            </a:r>
            <a:r>
              <a:rPr lang="en" sz="2000" i="1" dirty="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4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&lt; </a:t>
            </a:r>
            <a:r>
              <a:rPr lang="en" sz="24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a.length</a:t>
            </a:r>
            <a:r>
              <a:rPr lang="en" sz="2000" dirty="0">
                <a:latin typeface="Lato"/>
                <a:ea typeface="Lato"/>
                <a:cs typeface="Lato"/>
                <a:sym typeface="Lato"/>
              </a:rPr>
              <a:t> </a:t>
            </a:r>
            <a:endParaRPr sz="20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370">
            <a:extLst>
              <a:ext uri="{FF2B5EF4-FFF2-40B4-BE49-F238E27FC236}">
                <a16:creationId xmlns:a16="http://schemas.microsoft.com/office/drawing/2014/main" id="{F8F75289-EB16-4541-864C-D2FEBFC051E6}"/>
              </a:ext>
            </a:extLst>
          </p:cNvPr>
          <p:cNvSpPr txBox="1"/>
          <p:nvPr/>
        </p:nvSpPr>
        <p:spPr>
          <a:xfrm>
            <a:off x="4221738" y="3252400"/>
            <a:ext cx="4421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@LTLengthOf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(“a”) </a:t>
            </a: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sz="2000" b="1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27041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Type systems</a:t>
            </a:r>
            <a:endParaRPr sz="3200"/>
          </a:p>
        </p:txBody>
      </p:sp>
      <p:sp>
        <p:nvSpPr>
          <p:cNvPr id="493" name="Shape 493"/>
          <p:cNvSpPr txBox="1"/>
          <p:nvPr/>
        </p:nvSpPr>
        <p:spPr>
          <a:xfrm>
            <a:off x="806075" y="1471400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Linear inequalities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&lt; j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5347100" y="1471400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Minimum lengths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a.length &gt; 10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806075" y="2679875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Negative indices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| i | &lt; a.length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347100" y="2679875"/>
            <a:ext cx="2865900" cy="754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Lower bounds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≥ 0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806075" y="3888350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Equal lengths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a.length = b.length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347100" y="3888350"/>
            <a:ext cx="2865900" cy="754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Upper bounds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&lt; a.length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7387800" y="2226238"/>
            <a:ext cx="0" cy="4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5947250" y="2226225"/>
            <a:ext cx="0" cy="4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triangle" w="med" len="med"/>
            <a:tailEnd type="none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6705325" y="3434663"/>
            <a:ext cx="0" cy="4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Shape 502"/>
          <p:cNvCxnSpPr>
            <a:stCxn id="495" idx="3"/>
            <a:endCxn id="496" idx="1"/>
          </p:cNvCxnSpPr>
          <p:nvPr/>
        </p:nvCxnSpPr>
        <p:spPr>
          <a:xfrm>
            <a:off x="3671975" y="3057275"/>
            <a:ext cx="1675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671975" y="4281250"/>
            <a:ext cx="1675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Shape 504"/>
          <p:cNvCxnSpPr>
            <a:stCxn id="495" idx="3"/>
          </p:cNvCxnSpPr>
          <p:nvPr/>
        </p:nvCxnSpPr>
        <p:spPr>
          <a:xfrm>
            <a:off x="3671975" y="3057275"/>
            <a:ext cx="1669800" cy="104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3671963" y="1864163"/>
            <a:ext cx="1663500" cy="105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Shape 506"/>
          <p:cNvCxnSpPr>
            <a:stCxn id="494" idx="3"/>
            <a:endCxn id="498" idx="3"/>
          </p:cNvCxnSpPr>
          <p:nvPr/>
        </p:nvCxnSpPr>
        <p:spPr>
          <a:xfrm>
            <a:off x="8213000" y="1848800"/>
            <a:ext cx="600" cy="2417100"/>
          </a:xfrm>
          <a:prstGeom prst="curvedConnector3">
            <a:avLst>
              <a:gd name="adj1" fmla="val 1068291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Shape 507"/>
          <p:cNvCxnSpPr>
            <a:stCxn id="493" idx="3"/>
          </p:cNvCxnSpPr>
          <p:nvPr/>
        </p:nvCxnSpPr>
        <p:spPr>
          <a:xfrm>
            <a:off x="3671975" y="1848800"/>
            <a:ext cx="1676400" cy="1977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Shape 508"/>
          <p:cNvCxnSpPr/>
          <p:nvPr/>
        </p:nvCxnSpPr>
        <p:spPr>
          <a:xfrm>
            <a:off x="4637500" y="3009350"/>
            <a:ext cx="62400" cy="7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>
            <a:off x="4684525" y="3020375"/>
            <a:ext cx="62400" cy="7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Type systems</a:t>
            </a:r>
            <a:endParaRPr sz="3200"/>
          </a:p>
        </p:txBody>
      </p:sp>
      <p:sp>
        <p:nvSpPr>
          <p:cNvPr id="493" name="Shape 493"/>
          <p:cNvSpPr txBox="1"/>
          <p:nvPr/>
        </p:nvSpPr>
        <p:spPr>
          <a:xfrm>
            <a:off x="806075" y="1471400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Linear inequalities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&lt; j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Shape 494"/>
          <p:cNvSpPr txBox="1"/>
          <p:nvPr/>
        </p:nvSpPr>
        <p:spPr>
          <a:xfrm>
            <a:off x="5347100" y="1471400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Minimum lengths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a.length &gt; 10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Shape 495"/>
          <p:cNvSpPr txBox="1"/>
          <p:nvPr/>
        </p:nvSpPr>
        <p:spPr>
          <a:xfrm>
            <a:off x="806075" y="2679875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Negative indices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| i | &lt; a.length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Shape 496"/>
          <p:cNvSpPr txBox="1"/>
          <p:nvPr/>
        </p:nvSpPr>
        <p:spPr>
          <a:xfrm>
            <a:off x="5347100" y="2679875"/>
            <a:ext cx="2865900" cy="754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Lower bounds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≥ 0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Shape 497"/>
          <p:cNvSpPr txBox="1"/>
          <p:nvPr/>
        </p:nvSpPr>
        <p:spPr>
          <a:xfrm>
            <a:off x="806075" y="3888350"/>
            <a:ext cx="2865900" cy="7548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Equal lengths</a:t>
            </a:r>
            <a:endParaRPr sz="2000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a.length = b.length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8" name="Shape 498"/>
          <p:cNvSpPr txBox="1"/>
          <p:nvPr/>
        </p:nvSpPr>
        <p:spPr>
          <a:xfrm>
            <a:off x="5347100" y="3888350"/>
            <a:ext cx="2865900" cy="754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Lato"/>
                <a:ea typeface="Lato"/>
                <a:cs typeface="Lato"/>
                <a:sym typeface="Lato"/>
              </a:rPr>
              <a:t>Upper bounds</a:t>
            </a:r>
            <a:endParaRPr sz="2000"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i="1">
                <a:latin typeface="Lato"/>
                <a:ea typeface="Lato"/>
                <a:cs typeface="Lato"/>
                <a:sym typeface="Lato"/>
              </a:rPr>
              <a:t>i &lt; a.length</a:t>
            </a:r>
            <a:endParaRPr sz="2000" i="1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99" name="Shape 499"/>
          <p:cNvCxnSpPr/>
          <p:nvPr/>
        </p:nvCxnSpPr>
        <p:spPr>
          <a:xfrm>
            <a:off x="7387800" y="2226238"/>
            <a:ext cx="0" cy="4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0" name="Shape 500"/>
          <p:cNvCxnSpPr/>
          <p:nvPr/>
        </p:nvCxnSpPr>
        <p:spPr>
          <a:xfrm>
            <a:off x="5947250" y="2226225"/>
            <a:ext cx="0" cy="4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ot"/>
            <a:round/>
            <a:headEnd type="triangle" w="med" len="med"/>
            <a:tailEnd type="none" w="med" len="med"/>
          </a:ln>
        </p:spPr>
      </p:cxnSp>
      <p:cxnSp>
        <p:nvCxnSpPr>
          <p:cNvPr id="501" name="Shape 501"/>
          <p:cNvCxnSpPr/>
          <p:nvPr/>
        </p:nvCxnSpPr>
        <p:spPr>
          <a:xfrm>
            <a:off x="6705325" y="3434663"/>
            <a:ext cx="0" cy="453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" name="Shape 502"/>
          <p:cNvCxnSpPr>
            <a:stCxn id="495" idx="3"/>
            <a:endCxn id="496" idx="1"/>
          </p:cNvCxnSpPr>
          <p:nvPr/>
        </p:nvCxnSpPr>
        <p:spPr>
          <a:xfrm>
            <a:off x="3671975" y="3057275"/>
            <a:ext cx="1675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3" name="Shape 503"/>
          <p:cNvCxnSpPr/>
          <p:nvPr/>
        </p:nvCxnSpPr>
        <p:spPr>
          <a:xfrm>
            <a:off x="3671975" y="4281250"/>
            <a:ext cx="16752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4" name="Shape 504"/>
          <p:cNvCxnSpPr>
            <a:stCxn id="495" idx="3"/>
          </p:cNvCxnSpPr>
          <p:nvPr/>
        </p:nvCxnSpPr>
        <p:spPr>
          <a:xfrm>
            <a:off x="3671975" y="3057275"/>
            <a:ext cx="1669800" cy="1043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5" name="Shape 505"/>
          <p:cNvCxnSpPr/>
          <p:nvPr/>
        </p:nvCxnSpPr>
        <p:spPr>
          <a:xfrm>
            <a:off x="3671963" y="1864163"/>
            <a:ext cx="1663500" cy="1053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6" name="Shape 506"/>
          <p:cNvCxnSpPr>
            <a:stCxn id="494" idx="3"/>
            <a:endCxn id="498" idx="3"/>
          </p:cNvCxnSpPr>
          <p:nvPr/>
        </p:nvCxnSpPr>
        <p:spPr>
          <a:xfrm>
            <a:off x="8213000" y="1848800"/>
            <a:ext cx="600" cy="2417100"/>
          </a:xfrm>
          <a:prstGeom prst="curvedConnector3">
            <a:avLst>
              <a:gd name="adj1" fmla="val 1068291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Shape 507"/>
          <p:cNvCxnSpPr>
            <a:stCxn id="493" idx="3"/>
          </p:cNvCxnSpPr>
          <p:nvPr/>
        </p:nvCxnSpPr>
        <p:spPr>
          <a:xfrm>
            <a:off x="3671975" y="1848800"/>
            <a:ext cx="1676400" cy="1977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Shape 508"/>
          <p:cNvCxnSpPr/>
          <p:nvPr/>
        </p:nvCxnSpPr>
        <p:spPr>
          <a:xfrm>
            <a:off x="4637500" y="3009350"/>
            <a:ext cx="62400" cy="7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" name="Shape 509"/>
          <p:cNvCxnSpPr/>
          <p:nvPr/>
        </p:nvCxnSpPr>
        <p:spPr>
          <a:xfrm>
            <a:off x="4684525" y="3020375"/>
            <a:ext cx="62400" cy="738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0" name="Shape 5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8251F3-1D7A-4E4A-95C8-30488C57D408}"/>
              </a:ext>
            </a:extLst>
          </p:cNvPr>
          <p:cNvSpPr/>
          <p:nvPr/>
        </p:nvSpPr>
        <p:spPr>
          <a:xfrm>
            <a:off x="5029200" y="1340427"/>
            <a:ext cx="3564082" cy="10494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0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 type system for minimum array lengths</a:t>
            </a:r>
            <a:endParaRPr sz="3200" dirty="0"/>
          </a:p>
        </p:txBody>
      </p:sp>
      <p:sp>
        <p:nvSpPr>
          <p:cNvPr id="407" name="Shape 407"/>
          <p:cNvSpPr txBox="1"/>
          <p:nvPr/>
        </p:nvSpPr>
        <p:spPr>
          <a:xfrm>
            <a:off x="335175" y="1160200"/>
            <a:ext cx="8520600" cy="3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078968" y="1804018"/>
            <a:ext cx="67173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(a.</a:t>
            </a:r>
            <a:r>
              <a:rPr lang="en" sz="20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a[</a:t>
            </a:r>
            <a:r>
              <a:rPr lang="en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] = ...;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Shape 40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A type system for minimum array lengths</a:t>
            </a:r>
            <a:endParaRPr sz="3200" dirty="0"/>
          </a:p>
        </p:txBody>
      </p:sp>
      <p:sp>
        <p:nvSpPr>
          <p:cNvPr id="407" name="Shape 407"/>
          <p:cNvSpPr txBox="1"/>
          <p:nvPr/>
        </p:nvSpPr>
        <p:spPr>
          <a:xfrm>
            <a:off x="335175" y="1160200"/>
            <a:ext cx="8520600" cy="3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8" name="Shape 408"/>
          <p:cNvSpPr txBox="1"/>
          <p:nvPr/>
        </p:nvSpPr>
        <p:spPr>
          <a:xfrm>
            <a:off x="3078968" y="1804018"/>
            <a:ext cx="6717300" cy="12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(a.</a:t>
            </a:r>
            <a:r>
              <a:rPr lang="en" sz="2000" b="1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&gt;= </a:t>
            </a:r>
            <a:r>
              <a:rPr lang="en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	a[</a:t>
            </a:r>
            <a:r>
              <a:rPr lang="en" sz="2000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] = ...;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Shape 4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" name="Shape 417">
            <a:extLst>
              <a:ext uri="{FF2B5EF4-FFF2-40B4-BE49-F238E27FC236}">
                <a16:creationId xmlns:a16="http://schemas.microsoft.com/office/drawing/2014/main" id="{6846C71D-F944-924C-84E1-C72951E3D292}"/>
              </a:ext>
            </a:extLst>
          </p:cNvPr>
          <p:cNvSpPr txBox="1"/>
          <p:nvPr/>
        </p:nvSpPr>
        <p:spPr>
          <a:xfrm>
            <a:off x="995325" y="3610675"/>
            <a:ext cx="243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a.length</a:t>
            </a:r>
            <a:r>
              <a:rPr lang="en" sz="2400" i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≥ </a:t>
            </a:r>
            <a:r>
              <a:rPr lang="en" sz="2400" i="1" dirty="0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</a:t>
            </a:r>
            <a:endParaRPr sz="2400" i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Shape 418">
            <a:extLst>
              <a:ext uri="{FF2B5EF4-FFF2-40B4-BE49-F238E27FC236}">
                <a16:creationId xmlns:a16="http://schemas.microsoft.com/office/drawing/2014/main" id="{29BAE643-5919-4941-AE20-400DE8001923}"/>
              </a:ext>
            </a:extLst>
          </p:cNvPr>
          <p:cNvSpPr txBox="1"/>
          <p:nvPr/>
        </p:nvSpPr>
        <p:spPr>
          <a:xfrm>
            <a:off x="5055975" y="3610675"/>
            <a:ext cx="3092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 b="1" dirty="0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@</a:t>
            </a:r>
            <a:r>
              <a:rPr lang="en" sz="2000" b="1" dirty="0" err="1">
                <a:solidFill>
                  <a:srgbClr val="FF00FF"/>
                </a:solidFill>
                <a:latin typeface="Consolas"/>
                <a:ea typeface="Consolas"/>
                <a:cs typeface="Consolas"/>
                <a:sym typeface="Consolas"/>
              </a:rPr>
              <a:t>MinLen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 dirty="0" err="1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) [] </a:t>
            </a:r>
            <a:r>
              <a:rPr lang="en" sz="2000" b="1" dirty="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000" b="1" dirty="0">
              <a:solidFill>
                <a:srgbClr val="98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828159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Shape 5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Evaluation</a:t>
            </a:r>
            <a:endParaRPr sz="3200"/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Three case studies: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>
                <a:solidFill>
                  <a:srgbClr val="000000"/>
                </a:solidFill>
              </a:rPr>
              <a:t>Google Guava (two packages)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>
                <a:solidFill>
                  <a:srgbClr val="000000"/>
                </a:solidFill>
              </a:rPr>
              <a:t>JFreeChart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>
                <a:solidFill>
                  <a:srgbClr val="000000"/>
                </a:solidFill>
              </a:rPr>
              <a:t>plume-lib</a:t>
            </a:r>
            <a:endParaRPr sz="24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</a:rPr>
              <a:t>Comparison to existing tools:</a:t>
            </a:r>
            <a:endParaRPr sz="2400" b="1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 b="1">
                <a:solidFill>
                  <a:srgbClr val="000000"/>
                </a:solidFill>
              </a:rPr>
              <a:t>FindBugs, KeY, Clousot</a:t>
            </a:r>
            <a:endParaRPr sz="24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	</a:t>
            </a:r>
            <a:endParaRPr sz="2400">
              <a:solidFill>
                <a:srgbClr val="000000"/>
              </a:solidFill>
            </a:endParaRPr>
          </a:p>
        </p:txBody>
      </p:sp>
      <p:sp>
        <p:nvSpPr>
          <p:cNvPr id="538" name="Shape 5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Shape 5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Case Studies</a:t>
            </a:r>
            <a:endParaRPr sz="3200"/>
          </a:p>
        </p:txBody>
      </p:sp>
      <p:sp>
        <p:nvSpPr>
          <p:cNvPr id="544" name="Shape 5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		</a:t>
            </a:r>
            <a:endParaRPr sz="2400">
              <a:solidFill>
                <a:srgbClr val="000000"/>
              </a:solidFill>
            </a:endParaRPr>
          </a:p>
        </p:txBody>
      </p:sp>
      <p:graphicFrame>
        <p:nvGraphicFramePr>
          <p:cNvPr id="545" name="Shape 545"/>
          <p:cNvGraphicFramePr/>
          <p:nvPr/>
        </p:nvGraphicFramePr>
        <p:xfrm>
          <a:off x="952500" y="1428750"/>
          <a:ext cx="7239000" cy="237726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57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Guava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JFreeChart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plume-lib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u="sng">
                          <a:latin typeface="Lato"/>
                          <a:ea typeface="Lato"/>
                          <a:cs typeface="Lato"/>
                          <a:sym typeface="Lato"/>
                        </a:rPr>
                        <a:t>Total</a:t>
                      </a:r>
                      <a:endParaRPr b="1" u="sng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Lines of code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10,694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94,233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14,586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119,503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Bugs found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64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Annotations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510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2,938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241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3,689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False positives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138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386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43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567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Java casts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222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2,740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219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3,181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6" name="Shape 5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Shape 5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Comparison to other tools: confirmed bugs</a:t>
            </a:r>
            <a:endParaRPr sz="3200"/>
          </a:p>
        </p:txBody>
      </p:sp>
      <p:graphicFrame>
        <p:nvGraphicFramePr>
          <p:cNvPr id="595" name="Shape 595"/>
          <p:cNvGraphicFramePr/>
          <p:nvPr/>
        </p:nvGraphicFramePr>
        <p:xfrm>
          <a:off x="374000" y="2000250"/>
          <a:ext cx="8249375" cy="134103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Tool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Index Checker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FindBugs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KeY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Clousot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True Positives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False Negatives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6" name="Shape 596"/>
          <p:cNvGraphicFramePr/>
          <p:nvPr/>
        </p:nvGraphicFramePr>
        <p:xfrm>
          <a:off x="374000" y="1569750"/>
          <a:ext cx="8249375" cy="42669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Approach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Bug finder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Verif. w/ solver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Abs. interpret.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7" name="Shape 597"/>
          <p:cNvGraphicFramePr/>
          <p:nvPr/>
        </p:nvGraphicFramePr>
        <p:xfrm>
          <a:off x="374000" y="3348900"/>
          <a:ext cx="8249375" cy="43050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Time (100k LoC)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8" name="Shape 5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Lato"/>
                <a:ea typeface="Lato"/>
                <a:cs typeface="Lato"/>
                <a:sym typeface="Lato"/>
              </a:rPr>
              <a:t>The state of the art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1B6EDA-8226-6B48-9DCE-7CCB7FE594BD}"/>
              </a:ext>
            </a:extLst>
          </p:cNvPr>
          <p:cNvCxnSpPr/>
          <p:nvPr/>
        </p:nvCxnSpPr>
        <p:spPr>
          <a:xfrm flipV="1">
            <a:off x="2348346" y="1569027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4735D-3D72-9547-90AD-BB71FE52F081}"/>
              </a:ext>
            </a:extLst>
          </p:cNvPr>
          <p:cNvCxnSpPr>
            <a:cxnSpLocks/>
          </p:cNvCxnSpPr>
          <p:nvPr/>
        </p:nvCxnSpPr>
        <p:spPr>
          <a:xfrm>
            <a:off x="2348346" y="3976254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hape 75">
            <a:extLst>
              <a:ext uri="{FF2B5EF4-FFF2-40B4-BE49-F238E27FC236}">
                <a16:creationId xmlns:a16="http://schemas.microsoft.com/office/drawing/2014/main" id="{0E5787DF-0D6C-984E-B18C-ACAC60C59335}"/>
              </a:ext>
            </a:extLst>
          </p:cNvPr>
          <p:cNvSpPr txBox="1"/>
          <p:nvPr/>
        </p:nvSpPr>
        <p:spPr>
          <a:xfrm>
            <a:off x="311700" y="2316539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Strength of guarantees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75">
            <a:extLst>
              <a:ext uri="{FF2B5EF4-FFF2-40B4-BE49-F238E27FC236}">
                <a16:creationId xmlns:a16="http://schemas.microsoft.com/office/drawing/2014/main" id="{70C72B11-4658-604C-B479-A2C6CA2E2D6F}"/>
              </a:ext>
            </a:extLst>
          </p:cNvPr>
          <p:cNvSpPr txBox="1"/>
          <p:nvPr/>
        </p:nvSpPr>
        <p:spPr>
          <a:xfrm>
            <a:off x="3392550" y="4131485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Practical for developers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79735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Comparison to other tools: confirmed bugs</a:t>
            </a:r>
            <a:endParaRPr sz="3200"/>
          </a:p>
        </p:txBody>
      </p:sp>
      <p:graphicFrame>
        <p:nvGraphicFramePr>
          <p:cNvPr id="604" name="Shape 604"/>
          <p:cNvGraphicFramePr/>
          <p:nvPr/>
        </p:nvGraphicFramePr>
        <p:xfrm>
          <a:off x="374000" y="2000250"/>
          <a:ext cx="8249375" cy="134103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Tool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Index Checker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FindBugs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KeY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Clousot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True Positives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False Negatives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05" name="Shape 605"/>
          <p:cNvGraphicFramePr/>
          <p:nvPr/>
        </p:nvGraphicFramePr>
        <p:xfrm>
          <a:off x="374000" y="1569750"/>
          <a:ext cx="8249375" cy="42669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Approach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Bug finder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Verif. w/ solver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Abs. interpret.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6" name="Shape 606"/>
          <p:cNvGraphicFramePr/>
          <p:nvPr/>
        </p:nvGraphicFramePr>
        <p:xfrm>
          <a:off x="374000" y="3348900"/>
          <a:ext cx="8249375" cy="43050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Time (100k LoC)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~10 minutes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~1 minute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cannot scale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~200 minutes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7" name="Shape 6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Shape 6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Comparison to other tools: confirmed bugs</a:t>
            </a:r>
            <a:endParaRPr sz="3200"/>
          </a:p>
        </p:txBody>
      </p:sp>
      <p:graphicFrame>
        <p:nvGraphicFramePr>
          <p:cNvPr id="613" name="Shape 613"/>
          <p:cNvGraphicFramePr/>
          <p:nvPr/>
        </p:nvGraphicFramePr>
        <p:xfrm>
          <a:off x="374000" y="2000250"/>
          <a:ext cx="8249375" cy="134103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Tool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Index Checker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FindBugs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KeY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Clousot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True Positives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18/18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9/18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16/18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False Negatives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0/18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18/18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1/18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Lato"/>
                          <a:ea typeface="Lato"/>
                          <a:cs typeface="Lato"/>
                          <a:sym typeface="Lato"/>
                        </a:rPr>
                        <a:t>2/18</a:t>
                      </a:r>
                      <a:endParaRPr sz="18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14" name="Shape 614"/>
          <p:cNvGraphicFramePr/>
          <p:nvPr/>
        </p:nvGraphicFramePr>
        <p:xfrm>
          <a:off x="374000" y="1569750"/>
          <a:ext cx="8249375" cy="42669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Approach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Bug finder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Verif. w/ solver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Abs. interpret.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" name="Shape 615"/>
          <p:cNvGraphicFramePr/>
          <p:nvPr/>
        </p:nvGraphicFramePr>
        <p:xfrm>
          <a:off x="374000" y="3348900"/>
          <a:ext cx="8249375" cy="430500"/>
        </p:xfrm>
        <a:graphic>
          <a:graphicData uri="http://schemas.openxmlformats.org/drawingml/2006/table">
            <a:tbl>
              <a:tblPr>
                <a:noFill/>
                <a:tableStyleId>{9286205B-4067-4672-8103-B405E717CDE6}</a:tableStyleId>
              </a:tblPr>
              <a:tblGrid>
                <a:gridCol w="180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500"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Lato"/>
                          <a:ea typeface="Lato"/>
                          <a:cs typeface="Lato"/>
                          <a:sym typeface="Lato"/>
                        </a:rPr>
                        <a:t>Time (100k LoC)</a:t>
                      </a:r>
                      <a:endParaRPr sz="1600"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~10 minutes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~1 minute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cannot scale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ato"/>
                          <a:ea typeface="Lato"/>
                          <a:cs typeface="Lato"/>
                          <a:sym typeface="Lato"/>
                        </a:rPr>
                        <a:t>~200 minutes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" name="Shape 6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Using the Index Checker</a:t>
            </a:r>
            <a:endParaRPr sz="3200"/>
          </a:p>
        </p:txBody>
      </p:sp>
      <p:sp>
        <p:nvSpPr>
          <p:cNvPr id="633" name="Shape 633"/>
          <p:cNvSpPr txBox="1">
            <a:spLocks noGrp="1"/>
          </p:cNvSpPr>
          <p:nvPr>
            <p:ph type="body" idx="1"/>
          </p:nvPr>
        </p:nvSpPr>
        <p:spPr>
          <a:xfrm>
            <a:off x="373850" y="1152475"/>
            <a:ext cx="543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" sz="2400">
                <a:solidFill>
                  <a:srgbClr val="000000"/>
                </a:solidFill>
              </a:rPr>
              <a:t>Distributed with Checker Framework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634" name="Shape 6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63" y="1303475"/>
            <a:ext cx="2486025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Shape 635"/>
          <p:cNvSpPr txBox="1"/>
          <p:nvPr/>
        </p:nvSpPr>
        <p:spPr>
          <a:xfrm>
            <a:off x="1852050" y="2784450"/>
            <a:ext cx="543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www.checkerframework.org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6" name="Shape 6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Shape 6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Contributions</a:t>
            </a:r>
            <a:endParaRPr sz="3200"/>
          </a:p>
        </p:txBody>
      </p:sp>
      <p:sp>
        <p:nvSpPr>
          <p:cNvPr id="642" name="Shape 642"/>
          <p:cNvSpPr txBox="1"/>
          <p:nvPr/>
        </p:nvSpPr>
        <p:spPr>
          <a:xfrm>
            <a:off x="704700" y="1148450"/>
            <a:ext cx="7734600" cy="3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 methodology: simple, cooperative type systems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 analysis: abstractions for array indexing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 implementation and evaluation for Java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Verifying the absence of array bounds errors in real codebases (and finding bugs in the process!)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Shape 6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Lato"/>
                <a:ea typeface="Lato"/>
                <a:cs typeface="Lato"/>
                <a:sym typeface="Lato"/>
              </a:rPr>
              <a:t>The state of the art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1B6EDA-8226-6B48-9DCE-7CCB7FE594BD}"/>
              </a:ext>
            </a:extLst>
          </p:cNvPr>
          <p:cNvCxnSpPr/>
          <p:nvPr/>
        </p:nvCxnSpPr>
        <p:spPr>
          <a:xfrm flipV="1">
            <a:off x="2348346" y="1569027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4735D-3D72-9547-90AD-BB71FE52F081}"/>
              </a:ext>
            </a:extLst>
          </p:cNvPr>
          <p:cNvCxnSpPr>
            <a:cxnSpLocks/>
          </p:cNvCxnSpPr>
          <p:nvPr/>
        </p:nvCxnSpPr>
        <p:spPr>
          <a:xfrm>
            <a:off x="2348346" y="3976254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hape 75">
            <a:extLst>
              <a:ext uri="{FF2B5EF4-FFF2-40B4-BE49-F238E27FC236}">
                <a16:creationId xmlns:a16="http://schemas.microsoft.com/office/drawing/2014/main" id="{0E5787DF-0D6C-984E-B18C-ACAC60C59335}"/>
              </a:ext>
            </a:extLst>
          </p:cNvPr>
          <p:cNvSpPr txBox="1"/>
          <p:nvPr/>
        </p:nvSpPr>
        <p:spPr>
          <a:xfrm>
            <a:off x="311700" y="2316539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Strength of guarantees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75">
            <a:extLst>
              <a:ext uri="{FF2B5EF4-FFF2-40B4-BE49-F238E27FC236}">
                <a16:creationId xmlns:a16="http://schemas.microsoft.com/office/drawing/2014/main" id="{70C72B11-4658-604C-B479-A2C6CA2E2D6F}"/>
              </a:ext>
            </a:extLst>
          </p:cNvPr>
          <p:cNvSpPr txBox="1"/>
          <p:nvPr/>
        </p:nvSpPr>
        <p:spPr>
          <a:xfrm>
            <a:off x="3392550" y="4131485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Practical for developers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75">
            <a:extLst>
              <a:ext uri="{FF2B5EF4-FFF2-40B4-BE49-F238E27FC236}">
                <a16:creationId xmlns:a16="http://schemas.microsoft.com/office/drawing/2014/main" id="{B54A5572-EA59-6840-BAB9-E44F688F9C63}"/>
              </a:ext>
            </a:extLst>
          </p:cNvPr>
          <p:cNvSpPr txBox="1"/>
          <p:nvPr/>
        </p:nvSpPr>
        <p:spPr>
          <a:xfrm>
            <a:off x="2348346" y="1483219"/>
            <a:ext cx="50915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Coq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75">
            <a:extLst>
              <a:ext uri="{FF2B5EF4-FFF2-40B4-BE49-F238E27FC236}">
                <a16:creationId xmlns:a16="http://schemas.microsoft.com/office/drawing/2014/main" id="{95114DCC-161B-B646-95AA-5D120BAEEAAC}"/>
              </a:ext>
            </a:extLst>
          </p:cNvPr>
          <p:cNvSpPr txBox="1"/>
          <p:nvPr/>
        </p:nvSpPr>
        <p:spPr>
          <a:xfrm>
            <a:off x="2857500" y="1663669"/>
            <a:ext cx="50915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75">
            <a:extLst>
              <a:ext uri="{FF2B5EF4-FFF2-40B4-BE49-F238E27FC236}">
                <a16:creationId xmlns:a16="http://schemas.microsoft.com/office/drawing/2014/main" id="{B9C382CD-C35C-2146-8AC6-9F23E0F01FFA}"/>
              </a:ext>
            </a:extLst>
          </p:cNvPr>
          <p:cNvSpPr txBox="1"/>
          <p:nvPr/>
        </p:nvSpPr>
        <p:spPr>
          <a:xfrm>
            <a:off x="3361377" y="1873633"/>
            <a:ext cx="743032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Clousot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5049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Lato"/>
                <a:ea typeface="Lato"/>
                <a:cs typeface="Lato"/>
                <a:sym typeface="Lato"/>
              </a:rPr>
              <a:t>The state of the art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1B6EDA-8226-6B48-9DCE-7CCB7FE594BD}"/>
              </a:ext>
            </a:extLst>
          </p:cNvPr>
          <p:cNvCxnSpPr/>
          <p:nvPr/>
        </p:nvCxnSpPr>
        <p:spPr>
          <a:xfrm flipV="1">
            <a:off x="2348346" y="1569027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4735D-3D72-9547-90AD-BB71FE52F081}"/>
              </a:ext>
            </a:extLst>
          </p:cNvPr>
          <p:cNvCxnSpPr>
            <a:cxnSpLocks/>
          </p:cNvCxnSpPr>
          <p:nvPr/>
        </p:nvCxnSpPr>
        <p:spPr>
          <a:xfrm>
            <a:off x="2348346" y="3976254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hape 75">
            <a:extLst>
              <a:ext uri="{FF2B5EF4-FFF2-40B4-BE49-F238E27FC236}">
                <a16:creationId xmlns:a16="http://schemas.microsoft.com/office/drawing/2014/main" id="{0E5787DF-0D6C-984E-B18C-ACAC60C59335}"/>
              </a:ext>
            </a:extLst>
          </p:cNvPr>
          <p:cNvSpPr txBox="1"/>
          <p:nvPr/>
        </p:nvSpPr>
        <p:spPr>
          <a:xfrm>
            <a:off x="311700" y="2316539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Strength of guarantees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75">
            <a:extLst>
              <a:ext uri="{FF2B5EF4-FFF2-40B4-BE49-F238E27FC236}">
                <a16:creationId xmlns:a16="http://schemas.microsoft.com/office/drawing/2014/main" id="{70C72B11-4658-604C-B479-A2C6CA2E2D6F}"/>
              </a:ext>
            </a:extLst>
          </p:cNvPr>
          <p:cNvSpPr txBox="1"/>
          <p:nvPr/>
        </p:nvSpPr>
        <p:spPr>
          <a:xfrm>
            <a:off x="3392550" y="4131485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Practical for developers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75">
            <a:extLst>
              <a:ext uri="{FF2B5EF4-FFF2-40B4-BE49-F238E27FC236}">
                <a16:creationId xmlns:a16="http://schemas.microsoft.com/office/drawing/2014/main" id="{B54A5572-EA59-6840-BAB9-E44F688F9C63}"/>
              </a:ext>
            </a:extLst>
          </p:cNvPr>
          <p:cNvSpPr txBox="1"/>
          <p:nvPr/>
        </p:nvSpPr>
        <p:spPr>
          <a:xfrm>
            <a:off x="2348346" y="1483219"/>
            <a:ext cx="50915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Coq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75">
            <a:extLst>
              <a:ext uri="{FF2B5EF4-FFF2-40B4-BE49-F238E27FC236}">
                <a16:creationId xmlns:a16="http://schemas.microsoft.com/office/drawing/2014/main" id="{95114DCC-161B-B646-95AA-5D120BAEEAAC}"/>
              </a:ext>
            </a:extLst>
          </p:cNvPr>
          <p:cNvSpPr txBox="1"/>
          <p:nvPr/>
        </p:nvSpPr>
        <p:spPr>
          <a:xfrm>
            <a:off x="2857500" y="1663669"/>
            <a:ext cx="50915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75">
            <a:extLst>
              <a:ext uri="{FF2B5EF4-FFF2-40B4-BE49-F238E27FC236}">
                <a16:creationId xmlns:a16="http://schemas.microsoft.com/office/drawing/2014/main" id="{B9C382CD-C35C-2146-8AC6-9F23E0F01FFA}"/>
              </a:ext>
            </a:extLst>
          </p:cNvPr>
          <p:cNvSpPr txBox="1"/>
          <p:nvPr/>
        </p:nvSpPr>
        <p:spPr>
          <a:xfrm>
            <a:off x="3361377" y="1873633"/>
            <a:ext cx="743032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Clousot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75">
            <a:extLst>
              <a:ext uri="{FF2B5EF4-FFF2-40B4-BE49-F238E27FC236}">
                <a16:creationId xmlns:a16="http://schemas.microsoft.com/office/drawing/2014/main" id="{8BCE0CD9-36C3-A344-9881-D961077BC35B}"/>
              </a:ext>
            </a:extLst>
          </p:cNvPr>
          <p:cNvSpPr txBox="1"/>
          <p:nvPr/>
        </p:nvSpPr>
        <p:spPr>
          <a:xfrm>
            <a:off x="6298541" y="3512520"/>
            <a:ext cx="95431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FindBugs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75">
            <a:extLst>
              <a:ext uri="{FF2B5EF4-FFF2-40B4-BE49-F238E27FC236}">
                <a16:creationId xmlns:a16="http://schemas.microsoft.com/office/drawing/2014/main" id="{878712FE-C658-424B-93E8-BDFF0BE9CA76}"/>
              </a:ext>
            </a:extLst>
          </p:cNvPr>
          <p:cNvSpPr txBox="1"/>
          <p:nvPr/>
        </p:nvSpPr>
        <p:spPr>
          <a:xfrm>
            <a:off x="5578104" y="3383487"/>
            <a:ext cx="95431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Coverity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000520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Lato"/>
                <a:ea typeface="Lato"/>
                <a:cs typeface="Lato"/>
                <a:sym typeface="Lato"/>
              </a:rPr>
              <a:t>The state of the art</a:t>
            </a:r>
            <a:endParaRPr sz="32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1B6EDA-8226-6B48-9DCE-7CCB7FE594BD}"/>
              </a:ext>
            </a:extLst>
          </p:cNvPr>
          <p:cNvCxnSpPr/>
          <p:nvPr/>
        </p:nvCxnSpPr>
        <p:spPr>
          <a:xfrm flipV="1">
            <a:off x="2348346" y="1569027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E4735D-3D72-9547-90AD-BB71FE52F081}"/>
              </a:ext>
            </a:extLst>
          </p:cNvPr>
          <p:cNvCxnSpPr>
            <a:cxnSpLocks/>
          </p:cNvCxnSpPr>
          <p:nvPr/>
        </p:nvCxnSpPr>
        <p:spPr>
          <a:xfrm>
            <a:off x="2348346" y="3976254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Shape 75">
            <a:extLst>
              <a:ext uri="{FF2B5EF4-FFF2-40B4-BE49-F238E27FC236}">
                <a16:creationId xmlns:a16="http://schemas.microsoft.com/office/drawing/2014/main" id="{0E5787DF-0D6C-984E-B18C-ACAC60C59335}"/>
              </a:ext>
            </a:extLst>
          </p:cNvPr>
          <p:cNvSpPr txBox="1"/>
          <p:nvPr/>
        </p:nvSpPr>
        <p:spPr>
          <a:xfrm>
            <a:off x="311700" y="2316539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Strength of guarantees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Shape 75">
            <a:extLst>
              <a:ext uri="{FF2B5EF4-FFF2-40B4-BE49-F238E27FC236}">
                <a16:creationId xmlns:a16="http://schemas.microsoft.com/office/drawing/2014/main" id="{70C72B11-4658-604C-B479-A2C6CA2E2D6F}"/>
              </a:ext>
            </a:extLst>
          </p:cNvPr>
          <p:cNvSpPr txBox="1"/>
          <p:nvPr/>
        </p:nvSpPr>
        <p:spPr>
          <a:xfrm>
            <a:off x="3392550" y="4131485"/>
            <a:ext cx="2358900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Practical for developers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Shape 75">
            <a:extLst>
              <a:ext uri="{FF2B5EF4-FFF2-40B4-BE49-F238E27FC236}">
                <a16:creationId xmlns:a16="http://schemas.microsoft.com/office/drawing/2014/main" id="{B54A5572-EA59-6840-BAB9-E44F688F9C63}"/>
              </a:ext>
            </a:extLst>
          </p:cNvPr>
          <p:cNvSpPr txBox="1"/>
          <p:nvPr/>
        </p:nvSpPr>
        <p:spPr>
          <a:xfrm>
            <a:off x="2348346" y="1483219"/>
            <a:ext cx="50915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Coq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75">
            <a:extLst>
              <a:ext uri="{FF2B5EF4-FFF2-40B4-BE49-F238E27FC236}">
                <a16:creationId xmlns:a16="http://schemas.microsoft.com/office/drawing/2014/main" id="{95114DCC-161B-B646-95AA-5D120BAEEAAC}"/>
              </a:ext>
            </a:extLst>
          </p:cNvPr>
          <p:cNvSpPr txBox="1"/>
          <p:nvPr/>
        </p:nvSpPr>
        <p:spPr>
          <a:xfrm>
            <a:off x="2857500" y="1663669"/>
            <a:ext cx="50915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KeY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Shape 75">
            <a:extLst>
              <a:ext uri="{FF2B5EF4-FFF2-40B4-BE49-F238E27FC236}">
                <a16:creationId xmlns:a16="http://schemas.microsoft.com/office/drawing/2014/main" id="{B9C382CD-C35C-2146-8AC6-9F23E0F01FFA}"/>
              </a:ext>
            </a:extLst>
          </p:cNvPr>
          <p:cNvSpPr txBox="1"/>
          <p:nvPr/>
        </p:nvSpPr>
        <p:spPr>
          <a:xfrm>
            <a:off x="3361377" y="1873633"/>
            <a:ext cx="743032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Clousot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Shape 75">
            <a:extLst>
              <a:ext uri="{FF2B5EF4-FFF2-40B4-BE49-F238E27FC236}">
                <a16:creationId xmlns:a16="http://schemas.microsoft.com/office/drawing/2014/main" id="{8BCE0CD9-36C3-A344-9881-D961077BC35B}"/>
              </a:ext>
            </a:extLst>
          </p:cNvPr>
          <p:cNvSpPr txBox="1"/>
          <p:nvPr/>
        </p:nvSpPr>
        <p:spPr>
          <a:xfrm>
            <a:off x="6298541" y="3512520"/>
            <a:ext cx="95431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FindBugs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Shape 75">
            <a:extLst>
              <a:ext uri="{FF2B5EF4-FFF2-40B4-BE49-F238E27FC236}">
                <a16:creationId xmlns:a16="http://schemas.microsoft.com/office/drawing/2014/main" id="{878712FE-C658-424B-93E8-BDFF0BE9CA76}"/>
              </a:ext>
            </a:extLst>
          </p:cNvPr>
          <p:cNvSpPr txBox="1"/>
          <p:nvPr/>
        </p:nvSpPr>
        <p:spPr>
          <a:xfrm>
            <a:off x="5578104" y="3383487"/>
            <a:ext cx="954314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Coverity</a:t>
            </a:r>
            <a:endParaRPr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43A74D8-2B78-8848-847B-0A8577AC6712}"/>
              </a:ext>
            </a:extLst>
          </p:cNvPr>
          <p:cNvSpPr/>
          <p:nvPr/>
        </p:nvSpPr>
        <p:spPr>
          <a:xfrm>
            <a:off x="4521695" y="1594713"/>
            <a:ext cx="1517072" cy="1211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hape 75">
            <a:extLst>
              <a:ext uri="{FF2B5EF4-FFF2-40B4-BE49-F238E27FC236}">
                <a16:creationId xmlns:a16="http://schemas.microsoft.com/office/drawing/2014/main" id="{BC846C92-EAD1-724C-8F35-9C27F7EAA79D}"/>
              </a:ext>
            </a:extLst>
          </p:cNvPr>
          <p:cNvSpPr txBox="1"/>
          <p:nvPr/>
        </p:nvSpPr>
        <p:spPr>
          <a:xfrm>
            <a:off x="4480131" y="1974348"/>
            <a:ext cx="1600199" cy="3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 Index Checker (this talk)</a:t>
            </a:r>
            <a:endParaRPr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80860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Problems with </a:t>
            </a:r>
            <a:r>
              <a:rPr lang="en-US" sz="3200" dirty="0"/>
              <a:t>complex analyses</a:t>
            </a:r>
            <a:endParaRPr sz="3200" dirty="0"/>
          </a:p>
        </p:txBody>
      </p:sp>
      <p:sp>
        <p:nvSpPr>
          <p:cNvPr id="158" name="Shape 158"/>
          <p:cNvSpPr txBox="1"/>
          <p:nvPr/>
        </p:nvSpPr>
        <p:spPr>
          <a:xfrm>
            <a:off x="898050" y="1276200"/>
            <a:ext cx="73479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false positives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annotation burden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>
                <a:latin typeface="Lato"/>
                <a:ea typeface="Lato"/>
                <a:cs typeface="Lato"/>
                <a:sym typeface="Lato"/>
              </a:rPr>
              <a:t>complex analyses are hard to predict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Problems with </a:t>
            </a:r>
            <a:r>
              <a:rPr lang="en-US" sz="3200" dirty="0"/>
              <a:t>complex analyses</a:t>
            </a:r>
            <a:endParaRPr sz="3200" dirty="0"/>
          </a:p>
        </p:txBody>
      </p:sp>
      <p:sp>
        <p:nvSpPr>
          <p:cNvPr id="165" name="Shape 165"/>
          <p:cNvSpPr txBox="1"/>
          <p:nvPr/>
        </p:nvSpPr>
        <p:spPr>
          <a:xfrm>
            <a:off x="898050" y="1276200"/>
            <a:ext cx="80868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false positives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●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bounds checking is hard → complex analysis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SzPts val="2400"/>
              <a:buFont typeface="Lato"/>
              <a:buChar char="●"/>
            </a:pP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complex analysis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harder to implement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harder to implement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more false positives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annotation burden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complex analyses are hard to predict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Shape 1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180475" y="445025"/>
            <a:ext cx="88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sz="3200" dirty="0"/>
              <a:t>Problems with </a:t>
            </a:r>
            <a:r>
              <a:rPr lang="en-US" sz="3200" dirty="0"/>
              <a:t>complex analyses</a:t>
            </a:r>
            <a:endParaRPr sz="3200" dirty="0"/>
          </a:p>
        </p:txBody>
      </p:sp>
      <p:sp>
        <p:nvSpPr>
          <p:cNvPr id="172" name="Shape 172"/>
          <p:cNvSpPr txBox="1"/>
          <p:nvPr/>
        </p:nvSpPr>
        <p:spPr>
          <a:xfrm>
            <a:off x="898050" y="1276200"/>
            <a:ext cx="80868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false positives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SzPts val="2400"/>
              <a:buFont typeface="Lato"/>
              <a:buChar char="●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bounds checking is hard → complex analysis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complex analysis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harder to implement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harder to implement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more false positives</a:t>
            </a:r>
            <a:endParaRPr sz="24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annotation burden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1371600" lvl="0" indent="-381000"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complex analysis </a:t>
            </a:r>
            <a:r>
              <a:rPr lang="en" sz="2400" dirty="0">
                <a:latin typeface="Lato"/>
                <a:ea typeface="Lato"/>
                <a:cs typeface="Lato"/>
                <a:sym typeface="Lato"/>
              </a:rPr>
              <a:t>→</a:t>
            </a:r>
            <a:r>
              <a:rPr lang="en" sz="24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complex annotations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Lato"/>
              <a:buChar char="-"/>
            </a:pPr>
            <a:r>
              <a:rPr lang="en" sz="2400" dirty="0">
                <a:latin typeface="Lato"/>
                <a:ea typeface="Lato"/>
                <a:cs typeface="Lato"/>
                <a:sym typeface="Lato"/>
              </a:rPr>
              <a:t>complex analyses are hard to predict</a:t>
            </a:r>
            <a:endParaRPr sz="2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1127</Words>
  <Application>Microsoft Macintosh PowerPoint</Application>
  <PresentationFormat>On-screen Show (16:9)</PresentationFormat>
  <Paragraphs>343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Consolas</vt:lpstr>
      <vt:lpstr>Courier New</vt:lpstr>
      <vt:lpstr>Lato</vt:lpstr>
      <vt:lpstr>Simple Light</vt:lpstr>
      <vt:lpstr>Lightweight Verification of Array Indexing</vt:lpstr>
      <vt:lpstr>The problem: unsafe array indexing</vt:lpstr>
      <vt:lpstr>The state of the art</vt:lpstr>
      <vt:lpstr>The state of the art</vt:lpstr>
      <vt:lpstr>The state of the art</vt:lpstr>
      <vt:lpstr>The state of the art</vt:lpstr>
      <vt:lpstr>Problems with complex analyses</vt:lpstr>
      <vt:lpstr>Problems with complex analyses</vt:lpstr>
      <vt:lpstr>Problems with complex analyses</vt:lpstr>
      <vt:lpstr>Problems with complex analyses</vt:lpstr>
      <vt:lpstr>Fundamental problem is complex analyses!</vt:lpstr>
      <vt:lpstr>Cooperating simple analyses</vt:lpstr>
      <vt:lpstr>Cooperating simple analyses</vt:lpstr>
      <vt:lpstr>Cooperating simple analyses</vt:lpstr>
      <vt:lpstr>Cooperating simple analyses</vt:lpstr>
      <vt:lpstr>Proving an array access safe</vt:lpstr>
      <vt:lpstr>Proving an array access safe</vt:lpstr>
      <vt:lpstr>Proving an array access safe</vt:lpstr>
      <vt:lpstr>A type system for lower bounds</vt:lpstr>
      <vt:lpstr>A type system for lower bounds</vt:lpstr>
      <vt:lpstr>A type system for upper bounds</vt:lpstr>
      <vt:lpstr>A type system for upper bounds</vt:lpstr>
      <vt:lpstr>Type systems</vt:lpstr>
      <vt:lpstr>Type systems</vt:lpstr>
      <vt:lpstr>A type system for minimum array lengths</vt:lpstr>
      <vt:lpstr>A type system for minimum array lengths</vt:lpstr>
      <vt:lpstr>Evaluation</vt:lpstr>
      <vt:lpstr>Case Studies</vt:lpstr>
      <vt:lpstr>Comparison to other tools: confirmed bugs</vt:lpstr>
      <vt:lpstr>Comparison to other tools: confirmed bugs</vt:lpstr>
      <vt:lpstr>Comparison to other tools: confirmed bugs</vt:lpstr>
      <vt:lpstr>Using the Index Checker</vt:lpstr>
      <vt:lpstr>Contributions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Lightweight Verification of Array Indexing</dc:title>
  <cp:lastModifiedBy>kelloggm</cp:lastModifiedBy>
  <cp:revision>8</cp:revision>
  <dcterms:modified xsi:type="dcterms:W3CDTF">2018-07-17T10:18:15Z</dcterms:modified>
</cp:coreProperties>
</file>