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La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466A0B-8810-4FAA-9E40-6129338552E0}">
  <a:tblStyle styleId="{EC466A0B-8810-4FAA-9E40-6129338552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Slot is 8+4, remote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8dbba7a4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8dbba7a4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8f3a3c9f6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8f3a3c9f6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f3a3c9f6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f3a3c9f6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8f3a3c9f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8f3a3c9f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f3a3c9f6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f3a3c9f6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8f3a3c9f6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8f3a3c9f6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8f3a3c9f6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8f3a3c9f6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8f3a3c9f6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8f3a3c9f6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8f3a3c9f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8f3a3c9f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8f3a3c9f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8f3a3c9f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explicit arc for build on the accepting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 the star with a ...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8dbba7a4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8dbba7a4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8f3a3c9f6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8f3a3c9f6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8f3a3c9f6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8f3a3c9f6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f3a3c9f6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f3a3c9f6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88f3a3c9f6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88f3a3c9f6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f3a3c9f6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f3a3c9f6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8f3a3c9f6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8f3a3c9f6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Add an animation of an arrow with an illegal transition that would make this not an AA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7d9a7a4e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7d9a7a4e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here on this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Spiel should be fixed in advance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8f3a3c9f6_0_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8f3a3c9f6_0_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here on this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Spiel should be fixed in advance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88f3a3c9f6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88f3a3c9f6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more here on this connection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Spiel should be fixed in advance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8dbba7a48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8dbba7a48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say anything about precision. Let the audience ask because they will.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dbba7a4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dbba7a4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b7ace309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b7ace309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Colors look bad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656112355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656112355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number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slide title: results (1 of 4): security vulns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better about saying “partners”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b0b1b3fbb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b0b1b3fb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b51467c1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b51467c1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88f3a3c9f6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88f3a3c9f6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88f3a3c9f6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88f3a3c9f6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88f3a3c9f6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88f3a3c9f6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88f3a3c9f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88f3a3c9f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88f3a3c9f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88f3a3c9f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explicit about why you know it’s nullable (callers in the codebase)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88f3a3c9f6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88f3a3c9f6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8f3a3c9f6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8f3a3c9f6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88f3a3c9f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88f3a3c9f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 this slide entirely as an impl detail of the framework?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88f3a3c9f6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88f3a3c9f6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this a bad example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88f3a3c9f6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88f3a3c9f6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accumulate here when describing how these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6b7ace309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6b7ace309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idea: add FSM here, show it transition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b7ace309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b7ace309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fluent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support for showing types as we go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6b7ace309f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6b7ace309f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fluent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support for showing types as we go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78dbba7a48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78dbba7a48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sure that we say that the call on this slide is legal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8f3a3c9f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8f3a3c9f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this discussion, don’t go into detail here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b7ace309f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b7ace309f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after name? CM name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after id? ...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88f3a3c9f6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88f3a3c9f6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slide on what the receiver type of build should be. Show the spec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8f3a3c9f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8f3a3c9f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88f3a3c9f6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88f3a3c9f6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b51467c1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b51467c1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8934f18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8934f18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this discussion, don’t go into detail here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8934f18af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8934f18a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Cut this discussion, don’t go into detail here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8f3a3c9f6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8f3a3c9f6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8f3a3c9f6_0_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8f3a3c9f6_0_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8dbba7a4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8dbba7a4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8dbba7a4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8dbba7a4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b7ace309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b7ace309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builder has “setter” methods - emphasize that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8f3a3c9f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8f3a3c9f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Lato"/>
              <a:buNone/>
              <a:defRPr sz="52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Lato"/>
              <a:buNone/>
              <a:defRPr sz="2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Lato"/>
              <a:buNone/>
              <a:defRPr sz="3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Lato"/>
              <a:buChar char="●"/>
              <a:defRPr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○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Lato"/>
              <a:buChar char="■"/>
              <a:defRPr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github.com/kelloggm/object-construction-checker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450" y="-207350"/>
            <a:ext cx="9071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Object Construction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Martin Kellogg</a:t>
            </a:r>
            <a:r>
              <a:rPr baseline="30000" lang="en"/>
              <a:t>a</a:t>
            </a:r>
            <a:r>
              <a:rPr lang="en">
                <a:solidFill>
                  <a:srgbClr val="666666"/>
                </a:solidFill>
              </a:rPr>
              <a:t>, Manli Ran</a:t>
            </a:r>
            <a:r>
              <a:rPr baseline="30000" lang="en">
                <a:solidFill>
                  <a:srgbClr val="666666"/>
                </a:solidFill>
              </a:rPr>
              <a:t>b</a:t>
            </a:r>
            <a:r>
              <a:rPr lang="en">
                <a:solidFill>
                  <a:srgbClr val="666666"/>
                </a:solidFill>
              </a:rPr>
              <a:t>, Manu Sridharan</a:t>
            </a:r>
            <a:r>
              <a:rPr baseline="30000" lang="en">
                <a:solidFill>
                  <a:srgbClr val="666666"/>
                </a:solidFill>
              </a:rPr>
              <a:t>b</a:t>
            </a:r>
            <a:r>
              <a:rPr lang="en">
                <a:solidFill>
                  <a:srgbClr val="666666"/>
                </a:solidFill>
              </a:rPr>
              <a:t>, </a:t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Martin Sch</a:t>
            </a:r>
            <a:r>
              <a:rPr lang="en">
                <a:solidFill>
                  <a:srgbClr val="666666"/>
                </a:solidFill>
              </a:rPr>
              <a:t>äf</a:t>
            </a:r>
            <a:r>
              <a:rPr baseline="30000" lang="en">
                <a:solidFill>
                  <a:srgbClr val="666666"/>
                </a:solidFill>
              </a:rPr>
              <a:t>c</a:t>
            </a:r>
            <a:r>
              <a:rPr lang="en">
                <a:solidFill>
                  <a:srgbClr val="666666"/>
                </a:solidFill>
              </a:rPr>
              <a:t>, Michael D. Ernst</a:t>
            </a:r>
            <a:r>
              <a:rPr baseline="30000" lang="en">
                <a:solidFill>
                  <a:srgbClr val="666666"/>
                </a:solidFill>
              </a:rPr>
              <a:t>a,c</a:t>
            </a:r>
            <a:endParaRPr baseline="30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1600"/>
              <a:t>a</a:t>
            </a:r>
            <a:r>
              <a:rPr lang="en" sz="1600"/>
              <a:t>University of Washington   </a:t>
            </a:r>
            <a:r>
              <a:rPr baseline="30000" lang="en" sz="1600"/>
              <a:t>b</a:t>
            </a:r>
            <a:r>
              <a:rPr lang="en" sz="1600"/>
              <a:t>University of California, Riverside    </a:t>
            </a:r>
            <a:r>
              <a:rPr baseline="30000" lang="en" sz="1600"/>
              <a:t>c</a:t>
            </a:r>
            <a:r>
              <a:rPr lang="en" sz="1600"/>
              <a:t>Amazon Web Services </a:t>
            </a:r>
            <a:endParaRPr sz="16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791825"/>
            <a:ext cx="8520600" cy="5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How to use the builder pattern with the type safety of constructors</a:t>
            </a:r>
            <a:endParaRPr sz="22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builder pattern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Flexible and easy to read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Frameworks implement automatically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640425"/>
            <a:ext cx="85206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672350" y="2305775"/>
            <a:ext cx="300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4672350" y="2661425"/>
            <a:ext cx="300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4672350" y="2305775"/>
            <a:ext cx="300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8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672350" y="2305775"/>
            <a:ext cx="300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353575" y="3266250"/>
            <a:ext cx="5034000" cy="16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Possible outcomes: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Run-time error (bad!)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Font typeface="Lato"/>
              <a:buChar char="●"/>
            </a:pPr>
            <a:r>
              <a:rPr lang="en" sz="2200">
                <a:solidFill>
                  <a:srgbClr val="EFEFEF"/>
                </a:solidFill>
                <a:latin typeface="Lato"/>
                <a:ea typeface="Lato"/>
                <a:cs typeface="Lato"/>
                <a:sym typeface="Lato"/>
              </a:rPr>
              <a:t>Malformed object is used (worst!)</a:t>
            </a:r>
            <a:endParaRPr sz="2200">
              <a:solidFill>
                <a:srgbClr val="EFEFE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4672350" y="2305775"/>
            <a:ext cx="30000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353575" y="3266250"/>
            <a:ext cx="5034000" cy="16668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Possible outcomes: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Run-time error (bad!)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Malformed object is used (worst!)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builder pattern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Flexible and easy to read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Frameworks implement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guarantee that required arguments provided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025" y="3703441"/>
            <a:ext cx="4823603" cy="135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550" y="3393428"/>
            <a:ext cx="4462578" cy="18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builder pattern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Flexible and easy to read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Frameworks implement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guarantee that required arguments provided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625" y="4209075"/>
            <a:ext cx="3120774" cy="8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975" y="4523525"/>
            <a:ext cx="3910677" cy="1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025" y="3703441"/>
            <a:ext cx="4823603" cy="135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550" y="3393428"/>
            <a:ext cx="4462578" cy="18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builder pattern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Flexible and easy to read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Frameworks implement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guarantee that required arguments provided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625" y="4209075"/>
            <a:ext cx="3120774" cy="8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975" y="4523525"/>
            <a:ext cx="3910677" cy="1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1027025" y="3939700"/>
            <a:ext cx="6549300" cy="89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“We get this feature request every other week”</a:t>
            </a:r>
            <a:endParaRPr b="1" sz="22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       - Reinier Zwitserloot, Lombok project lead</a:t>
            </a:r>
            <a:endParaRPr sz="22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1025" y="3703441"/>
            <a:ext cx="4823603" cy="135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2550" y="3393428"/>
            <a:ext cx="4462578" cy="188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the builder pattern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Flexible and easy to read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Frameworks implement automatically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guarantee that required arguments provided</a:t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2625" y="4209075"/>
            <a:ext cx="3120774" cy="89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975" y="4523525"/>
            <a:ext cx="3910677" cy="11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232900" y="1857925"/>
            <a:ext cx="8520600" cy="159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approach: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Provides </a:t>
            </a:r>
            <a:r>
              <a:rPr b="1" lang="en" sz="26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type safety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for uses of the builder pattern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Keeps advantages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builder pattern vs. constructors</a:t>
            </a:r>
            <a:endParaRPr/>
          </a:p>
        </p:txBody>
      </p:sp>
      <p:sp>
        <p:nvSpPr>
          <p:cNvPr id="193" name="Google Shape;193;p29"/>
          <p:cNvSpPr txBox="1"/>
          <p:nvPr/>
        </p:nvSpPr>
        <p:spPr>
          <a:xfrm>
            <a:off x="1027025" y="3939700"/>
            <a:ext cx="6549300" cy="896100"/>
          </a:xfrm>
          <a:prstGeom prst="rect">
            <a:avLst/>
          </a:prstGeom>
          <a:solidFill>
            <a:srgbClr val="F3F3F3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“We get this feature request every other week”</a:t>
            </a:r>
            <a:endParaRPr b="1" sz="22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              - Reinier Zwitserloot, Lombok project lead</a:t>
            </a:r>
            <a:endParaRPr sz="22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0"/>
          <p:cNvSpPr txBox="1"/>
          <p:nvPr>
            <p:ph type="title"/>
          </p:nvPr>
        </p:nvSpPr>
        <p:spPr>
          <a:xfrm>
            <a:off x="311700" y="445025"/>
            <a:ext cx="87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</a:t>
            </a:r>
            <a:r>
              <a:rPr lang="en"/>
              <a:t> analysis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0" name="Google Shape;210;p31"/>
          <p:cNvCxnSpPr>
            <a:stCxn id="209" idx="7"/>
            <a:endCxn id="211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1"/>
          <p:cNvCxnSpPr>
            <a:stCxn id="209" idx="5"/>
            <a:endCxn id="213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1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1" name="Google Shape;211;p31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8" name="Google Shape;218;p31"/>
          <p:cNvCxnSpPr>
            <a:stCxn id="211" idx="6"/>
            <a:endCxn id="219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31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13" name="Google Shape;213;p31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31"/>
          <p:cNvCxnSpPr>
            <a:stCxn id="213" idx="6"/>
            <a:endCxn id="219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1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4" name="Google Shape;224;p31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1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1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0" name="Google Shape;230;p31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1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construction APIs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name;  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required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id;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 required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nickname;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32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2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2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32"/>
          <p:cNvCxnSpPr>
            <a:stCxn id="240" idx="7"/>
            <a:endCxn id="242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2"/>
          <p:cNvCxnSpPr>
            <a:stCxn id="240" idx="5"/>
            <a:endCxn id="244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32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2" name="Google Shape;242;p32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9" name="Google Shape;249;p32"/>
          <p:cNvCxnSpPr>
            <a:stCxn id="242" idx="6"/>
            <a:endCxn id="250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44" name="Google Shape;244;p32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3" name="Google Shape;253;p32"/>
          <p:cNvCxnSpPr>
            <a:stCxn id="244" idx="6"/>
            <a:endCxn id="250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32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2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55" name="Google Shape;255;p32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2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2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1" name="Google Shape;261;p32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32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63" name="Google Shape;263;p32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5" name="Google Shape;265;p32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32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2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7" name="Google Shape;277;p33"/>
          <p:cNvCxnSpPr>
            <a:stCxn id="276" idx="7"/>
            <a:endCxn id="278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3"/>
          <p:cNvCxnSpPr>
            <a:stCxn id="276" idx="5"/>
            <a:endCxn id="280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3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3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3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78" name="Google Shape;278;p33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5" name="Google Shape;285;p33"/>
          <p:cNvCxnSpPr>
            <a:stCxn id="278" idx="6"/>
            <a:endCxn id="286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33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33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0" name="Google Shape;280;p33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9" name="Google Shape;289;p33"/>
          <p:cNvCxnSpPr>
            <a:stCxn id="280" idx="6"/>
            <a:endCxn id="286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6" name="Google Shape;286;p33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3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1" name="Google Shape;291;p33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3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3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3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33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7" name="Google Shape;297;p33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3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99" name="Google Shape;299;p33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3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1" name="Google Shape;301;p33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33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33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3"/>
          <p:cNvSpPr/>
          <p:nvPr/>
        </p:nvSpPr>
        <p:spPr>
          <a:xfrm>
            <a:off x="218875" y="3192875"/>
            <a:ext cx="3906600" cy="17991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Lato"/>
                <a:ea typeface="Lato"/>
                <a:cs typeface="Lato"/>
                <a:sym typeface="Lato"/>
              </a:rPr>
              <a:t>Problem:</a:t>
            </a:r>
            <a:endParaRPr b="1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Arbitrary typestate analysis is expensive: a whole-program alias analysis is required for soundness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4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34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4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4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4"/>
          <p:cNvCxnSpPr>
            <a:stCxn id="313" idx="7"/>
            <a:endCxn id="315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34"/>
          <p:cNvCxnSpPr>
            <a:stCxn id="313" idx="5"/>
            <a:endCxn id="317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34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5" name="Google Shape;315;p34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2" name="Google Shape;322;p34"/>
          <p:cNvCxnSpPr>
            <a:stCxn id="315" idx="6"/>
            <a:endCxn id="323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4" name="Google Shape;324;p34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34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17" name="Google Shape;317;p34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6" name="Google Shape;326;p34"/>
          <p:cNvCxnSpPr>
            <a:stCxn id="317" idx="6"/>
            <a:endCxn id="323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34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4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8" name="Google Shape;328;p34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34" name="Google Shape;334;p34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34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36" name="Google Shape;336;p34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4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8" name="Google Shape;338;p34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4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34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4"/>
          <p:cNvSpPr txBox="1"/>
          <p:nvPr/>
        </p:nvSpPr>
        <p:spPr>
          <a:xfrm>
            <a:off x="340125" y="3406575"/>
            <a:ext cx="252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Key insight: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Transitions flow in one direction!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35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35"/>
          <p:cNvCxnSpPr>
            <a:stCxn id="350" idx="7"/>
            <a:endCxn id="352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5"/>
          <p:cNvCxnSpPr>
            <a:stCxn id="350" idx="5"/>
            <a:endCxn id="354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35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5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2" name="Google Shape;352;p35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9" name="Google Shape;359;p35"/>
          <p:cNvCxnSpPr>
            <a:stCxn id="352" idx="6"/>
            <a:endCxn id="360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5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35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4" name="Google Shape;354;p35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3" name="Google Shape;363;p35"/>
          <p:cNvCxnSpPr>
            <a:stCxn id="354" idx="6"/>
            <a:endCxn id="360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5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5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5" name="Google Shape;365;p35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5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71" name="Google Shape;371;p35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5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373" name="Google Shape;373;p35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5" name="Google Shape;375;p35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35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35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8" name="Google Shape;378;p35"/>
          <p:cNvSpPr txBox="1"/>
          <p:nvPr/>
        </p:nvSpPr>
        <p:spPr>
          <a:xfrm>
            <a:off x="340125" y="3406575"/>
            <a:ext cx="252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Key insight: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Transitions flow in one direction!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9" name="Google Shape;379;p35"/>
          <p:cNvCxnSpPr>
            <a:stCxn id="360" idx="2"/>
            <a:endCxn id="352" idx="5"/>
          </p:cNvCxnSpPr>
          <p:nvPr/>
        </p:nvCxnSpPr>
        <p:spPr>
          <a:xfrm rot="10800000">
            <a:off x="7225575" y="2285685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36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typestate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36"/>
          <p:cNvCxnSpPr>
            <a:stCxn id="388" idx="7"/>
            <a:endCxn id="390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6"/>
          <p:cNvCxnSpPr>
            <a:stCxn id="388" idx="5"/>
            <a:endCxn id="392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3" name="Google Shape;393;p36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6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6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6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0" name="Google Shape;390;p36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7" name="Google Shape;397;p36"/>
          <p:cNvCxnSpPr>
            <a:stCxn id="390" idx="6"/>
            <a:endCxn id="398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6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92" name="Google Shape;392;p36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1" name="Google Shape;401;p36"/>
          <p:cNvCxnSpPr>
            <a:stCxn id="392" idx="6"/>
            <a:endCxn id="398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6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3" name="Google Shape;403;p36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6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36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9" name="Google Shape;409;p36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0" name="Google Shape;410;p36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11" name="Google Shape;411;p36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3" name="Google Shape;413;p36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36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6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6" name="Google Shape;416;p36"/>
          <p:cNvSpPr txBox="1"/>
          <p:nvPr/>
        </p:nvSpPr>
        <p:spPr>
          <a:xfrm>
            <a:off x="340125" y="3406575"/>
            <a:ext cx="252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Key insight: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Transitions flow in one direction!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/>
        </p:nvSpPr>
        <p:spPr>
          <a:xfrm>
            <a:off x="6722425" y="37597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37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Builder correctness as a </a:t>
            </a:r>
            <a:r>
              <a:rPr lang="en" strike="sngStrike"/>
              <a:t>typestate</a:t>
            </a:r>
            <a:r>
              <a:rPr lang="en"/>
              <a:t>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 txBox="1"/>
          <p:nvPr/>
        </p:nvSpPr>
        <p:spPr>
          <a:xfrm>
            <a:off x="-47800" y="1211375"/>
            <a:ext cx="4617900" cy="17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UserIdentity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                        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  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501932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37"/>
          <p:cNvCxnSpPr>
            <a:stCxn id="425" idx="7"/>
            <a:endCxn id="427" idx="2"/>
          </p:cNvCxnSpPr>
          <p:nvPr/>
        </p:nvCxnSpPr>
        <p:spPr>
          <a:xfrm flipH="1" rot="10800000">
            <a:off x="5769598" y="1990291"/>
            <a:ext cx="7059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7"/>
          <p:cNvCxnSpPr>
            <a:stCxn id="425" idx="5"/>
            <a:endCxn id="429" idx="2"/>
          </p:cNvCxnSpPr>
          <p:nvPr/>
        </p:nvCxnSpPr>
        <p:spPr>
          <a:xfrm>
            <a:off x="5769598" y="2962678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7"/>
          <p:cNvSpPr/>
          <p:nvPr/>
        </p:nvSpPr>
        <p:spPr>
          <a:xfrm rot="5400000">
            <a:off x="4870538" y="26340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7"/>
          <p:cNvSpPr txBox="1"/>
          <p:nvPr/>
        </p:nvSpPr>
        <p:spPr>
          <a:xfrm>
            <a:off x="5451225" y="1759763"/>
            <a:ext cx="8790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7"/>
          <p:cNvSpPr txBox="1"/>
          <p:nvPr/>
        </p:nvSpPr>
        <p:spPr>
          <a:xfrm>
            <a:off x="7395927" y="1785425"/>
            <a:ext cx="69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7"/>
          <p:cNvSpPr/>
          <p:nvPr/>
        </p:nvSpPr>
        <p:spPr>
          <a:xfrm>
            <a:off x="4997434" y="2178801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7" name="Google Shape;427;p37"/>
          <p:cNvSpPr/>
          <p:nvPr/>
        </p:nvSpPr>
        <p:spPr>
          <a:xfrm>
            <a:off x="6475413" y="1572497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4" name="Google Shape;434;p37"/>
          <p:cNvCxnSpPr>
            <a:stCxn id="427" idx="6"/>
            <a:endCxn id="435" idx="1"/>
          </p:cNvCxnSpPr>
          <p:nvPr/>
        </p:nvCxnSpPr>
        <p:spPr>
          <a:xfrm>
            <a:off x="7354413" y="1990247"/>
            <a:ext cx="699300" cy="38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7"/>
          <p:cNvSpPr txBox="1"/>
          <p:nvPr/>
        </p:nvSpPr>
        <p:spPr>
          <a:xfrm>
            <a:off x="6161025" y="119985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6475496" y="1467914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9" name="Google Shape;429;p37"/>
          <p:cNvSpPr/>
          <p:nvPr/>
        </p:nvSpPr>
        <p:spPr>
          <a:xfrm>
            <a:off x="6472100" y="29242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8" name="Google Shape;438;p37"/>
          <p:cNvCxnSpPr>
            <a:stCxn id="429" idx="6"/>
            <a:endCxn id="435" idx="3"/>
          </p:cNvCxnSpPr>
          <p:nvPr/>
        </p:nvCxnSpPr>
        <p:spPr>
          <a:xfrm flipH="1" rot="10800000">
            <a:off x="7351100" y="2962785"/>
            <a:ext cx="702600" cy="37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7"/>
          <p:cNvSpPr/>
          <p:nvPr/>
        </p:nvSpPr>
        <p:spPr>
          <a:xfrm>
            <a:off x="7924875" y="224953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"/>
          <p:cNvSpPr/>
          <p:nvPr/>
        </p:nvSpPr>
        <p:spPr>
          <a:xfrm rot="3747057">
            <a:off x="8479420" y="2083936"/>
            <a:ext cx="246921" cy="282245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0" name="Google Shape;440;p37"/>
          <p:cNvSpPr/>
          <p:nvPr/>
        </p:nvSpPr>
        <p:spPr>
          <a:xfrm>
            <a:off x="8001075" y="2325737"/>
            <a:ext cx="726600" cy="683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7"/>
          <p:cNvSpPr txBox="1"/>
          <p:nvPr/>
        </p:nvSpPr>
        <p:spPr>
          <a:xfrm>
            <a:off x="7395925" y="3156963"/>
            <a:ext cx="879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5570242" y="3192863"/>
            <a:ext cx="820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8297450" y="1759775"/>
            <a:ext cx="1013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4705550" y="1895007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37"/>
          <p:cNvSpPr/>
          <p:nvPr/>
        </p:nvSpPr>
        <p:spPr>
          <a:xfrm>
            <a:off x="6777902" y="3749250"/>
            <a:ext cx="291775" cy="241425"/>
          </a:xfrm>
          <a:custGeom>
            <a:rect b="b" l="l" r="r" t="t"/>
            <a:pathLst>
              <a:path extrusionOk="0" h="9657" w="11671">
                <a:moveTo>
                  <a:pt x="370" y="0"/>
                </a:moveTo>
                <a:cubicBezTo>
                  <a:pt x="-1507" y="3749"/>
                  <a:pt x="4269" y="9936"/>
                  <a:pt x="8451" y="9638"/>
                </a:cubicBezTo>
                <a:cubicBezTo>
                  <a:pt x="11605" y="9413"/>
                  <a:pt x="12853" y="2204"/>
                  <a:pt x="10303" y="33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46" name="Google Shape;446;p37"/>
          <p:cNvSpPr txBox="1"/>
          <p:nvPr/>
        </p:nvSpPr>
        <p:spPr>
          <a:xfrm>
            <a:off x="8564550" y="3057020"/>
            <a:ext cx="364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…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37"/>
          <p:cNvSpPr/>
          <p:nvPr/>
        </p:nvSpPr>
        <p:spPr>
          <a:xfrm rot="-10336257">
            <a:off x="8498984" y="2948012"/>
            <a:ext cx="246946" cy="282274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448" name="Google Shape;448;p37"/>
          <p:cNvSpPr txBox="1"/>
          <p:nvPr/>
        </p:nvSpPr>
        <p:spPr>
          <a:xfrm>
            <a:off x="4461825" y="3504163"/>
            <a:ext cx="11316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endParaRPr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37"/>
          <p:cNvSpPr/>
          <p:nvPr/>
        </p:nvSpPr>
        <p:spPr>
          <a:xfrm>
            <a:off x="5244350" y="4221500"/>
            <a:ext cx="484200" cy="4902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0" name="Google Shape;450;p37"/>
          <p:cNvCxnSpPr/>
          <p:nvPr/>
        </p:nvCxnSpPr>
        <p:spPr>
          <a:xfrm flipH="1">
            <a:off x="5759939" y="2285641"/>
            <a:ext cx="844200" cy="1827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37"/>
          <p:cNvCxnSpPr/>
          <p:nvPr/>
        </p:nvCxnSpPr>
        <p:spPr>
          <a:xfrm flipH="1">
            <a:off x="5450425" y="3085035"/>
            <a:ext cx="8400" cy="987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37"/>
          <p:cNvCxnSpPr/>
          <p:nvPr/>
        </p:nvCxnSpPr>
        <p:spPr>
          <a:xfrm flipH="1">
            <a:off x="5929727" y="3637378"/>
            <a:ext cx="671100" cy="6450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37"/>
          <p:cNvSpPr txBox="1"/>
          <p:nvPr/>
        </p:nvSpPr>
        <p:spPr>
          <a:xfrm>
            <a:off x="340125" y="3406575"/>
            <a:ext cx="2529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Lato"/>
                <a:ea typeface="Lato"/>
                <a:cs typeface="Lato"/>
                <a:sym typeface="Lato"/>
              </a:rPr>
              <a:t>Key insight:</a:t>
            </a:r>
            <a:endParaRPr b="1" sz="2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Transitions flow in one direction!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37"/>
          <p:cNvSpPr/>
          <p:nvPr/>
        </p:nvSpPr>
        <p:spPr>
          <a:xfrm>
            <a:off x="213975" y="3423525"/>
            <a:ext cx="2575800" cy="12441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7"/>
          <p:cNvSpPr txBox="1"/>
          <p:nvPr/>
        </p:nvSpPr>
        <p:spPr>
          <a:xfrm>
            <a:off x="1066350" y="2924225"/>
            <a:ext cx="34401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“accumulation </a:t>
            </a:r>
            <a:r>
              <a:rPr b="1" lang="en" sz="2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b="1" lang="en" sz="22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b="1" sz="22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4764475" y="11100"/>
            <a:ext cx="3090000" cy="5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accumulation</a:t>
            </a:r>
            <a:endParaRPr sz="3600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accumulation analysis</a:t>
            </a:r>
            <a:endParaRPr/>
          </a:p>
        </p:txBody>
      </p:sp>
      <p:sp>
        <p:nvSpPr>
          <p:cNvPr id="462" name="Google Shape;46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always safe to under-approximate</a:t>
            </a:r>
            <a:endParaRPr/>
          </a:p>
        </p:txBody>
      </p:sp>
      <p:sp>
        <p:nvSpPr>
          <p:cNvPr id="463" name="Google Shape;4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accumulation analysis</a:t>
            </a:r>
            <a:endParaRPr/>
          </a:p>
        </p:txBody>
      </p:sp>
      <p:sp>
        <p:nvSpPr>
          <p:cNvPr id="469" name="Google Shape;46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always safe to under-approximate</a:t>
            </a:r>
            <a:endParaRPr/>
          </a:p>
        </p:txBody>
      </p:sp>
      <p:sp>
        <p:nvSpPr>
          <p:cNvPr id="470" name="Google Shape;47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1" name="Google Shape;471;p39"/>
          <p:cNvCxnSpPr/>
          <p:nvPr/>
        </p:nvCxnSpPr>
        <p:spPr>
          <a:xfrm>
            <a:off x="1085825" y="2077650"/>
            <a:ext cx="831300" cy="386700"/>
          </a:xfrm>
          <a:prstGeom prst="bentConnector3">
            <a:avLst>
              <a:gd fmla="val 1979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9"/>
          <p:cNvSpPr txBox="1"/>
          <p:nvPr/>
        </p:nvSpPr>
        <p:spPr>
          <a:xfrm>
            <a:off x="1891050" y="2129800"/>
            <a:ext cx="71301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oes not require alias analysis for soundness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accumulation analysis</a:t>
            </a:r>
            <a:endParaRPr/>
          </a:p>
        </p:txBody>
      </p:sp>
      <p:sp>
        <p:nvSpPr>
          <p:cNvPr id="478" name="Google Shape;47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always safe to under-approximate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>
                <a:solidFill>
                  <a:schemeClr val="dk1"/>
                </a:solidFill>
              </a:rPr>
              <a:t>can be implemented modularly (e.g., as a type system)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0" name="Google Shape;480;p40"/>
          <p:cNvCxnSpPr/>
          <p:nvPr/>
        </p:nvCxnSpPr>
        <p:spPr>
          <a:xfrm>
            <a:off x="1085825" y="2077650"/>
            <a:ext cx="831300" cy="386700"/>
          </a:xfrm>
          <a:prstGeom prst="bentConnector3">
            <a:avLst>
              <a:gd fmla="val 1979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40"/>
          <p:cNvSpPr txBox="1"/>
          <p:nvPr/>
        </p:nvSpPr>
        <p:spPr>
          <a:xfrm>
            <a:off x="1891050" y="2129800"/>
            <a:ext cx="71301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oes not require alias analysis for soundness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a type system</a:t>
            </a:r>
            <a:endParaRPr/>
          </a:p>
        </p:txBody>
      </p:sp>
      <p:sp>
        <p:nvSpPr>
          <p:cNvPr id="487" name="Google Shape;48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provides guarantees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n</a:t>
            </a:r>
            <a:r>
              <a:rPr lang="en"/>
              <a:t>o alias analysis + </a:t>
            </a:r>
            <a:r>
              <a:rPr lang="en"/>
              <a:t>modular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⇒</a:t>
            </a:r>
            <a:r>
              <a:rPr lang="en"/>
              <a:t> scalable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type inference reduces need for annotations</a:t>
            </a:r>
            <a:endParaRPr/>
          </a:p>
        </p:txBody>
      </p:sp>
      <p:sp>
        <p:nvSpPr>
          <p:cNvPr id="488" name="Google Shape;48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construction APIs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name;  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required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id;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// required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nickname;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id,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build()</a:t>
            </a:r>
            <a:r>
              <a:rPr lang="en"/>
              <a:t>’s specification</a:t>
            </a:r>
            <a:endParaRPr/>
          </a:p>
        </p:txBody>
      </p:sp>
      <p:sp>
        <p:nvSpPr>
          <p:cNvPr id="494" name="Google Shape;494;p42"/>
          <p:cNvSpPr txBox="1"/>
          <p:nvPr>
            <p:ph idx="1" type="body"/>
          </p:nvPr>
        </p:nvSpPr>
        <p:spPr>
          <a:xfrm>
            <a:off x="0" y="18179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@CalledMethods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“name”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2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“id”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5" name="Google Shape;49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"/>
          <p:cNvSpPr txBox="1"/>
          <p:nvPr>
            <p:ph type="title"/>
          </p:nvPr>
        </p:nvSpPr>
        <p:spPr>
          <a:xfrm>
            <a:off x="311700" y="445025"/>
            <a:ext cx="8520600" cy="11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</a:t>
            </a:r>
            <a:r>
              <a:rPr lang="en"/>
              <a:t>1 of 3): </a:t>
            </a:r>
            <a:r>
              <a:rPr lang="en"/>
              <a:t>security vulnerabilities</a:t>
            </a:r>
            <a:endParaRPr/>
          </a:p>
        </p:txBody>
      </p:sp>
      <p:graphicFrame>
        <p:nvGraphicFramePr>
          <p:cNvPr id="501" name="Google Shape;501;p43"/>
          <p:cNvGraphicFramePr/>
          <p:nvPr/>
        </p:nvGraphicFramePr>
        <p:xfrm>
          <a:off x="757850" y="176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{EC466A0B-8810-4FAA-9E40-6129338552E0}</a:tableStyleId>
              </a:tblPr>
              <a:tblGrid>
                <a:gridCol w="4624375"/>
                <a:gridCol w="2048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L</a:t>
                      </a: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ines of code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9.1M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Vulnerabilities found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16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False warnings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3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Annotations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>
                          <a:latin typeface="Lato"/>
                          <a:ea typeface="Lato"/>
                          <a:cs typeface="Lato"/>
                          <a:sym typeface="Lato"/>
                        </a:rPr>
                        <a:t>34</a:t>
                      </a:r>
                      <a:endParaRPr sz="2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2" name="Google Shape;50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508" name="Google Shape;508;p44"/>
          <p:cNvSpPr txBox="1"/>
          <p:nvPr>
            <p:ph idx="1" type="body"/>
          </p:nvPr>
        </p:nvSpPr>
        <p:spPr>
          <a:xfrm>
            <a:off x="311700" y="1152475"/>
            <a:ext cx="8520600" cy="16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Static safety</a:t>
            </a:r>
            <a:r>
              <a:rPr lang="en"/>
              <a:t> of constructors with flexibility of </a:t>
            </a:r>
            <a:r>
              <a:rPr b="1" lang="en"/>
              <a:t>builders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i="1" lang="en"/>
              <a:t>Accumulation analysis</a:t>
            </a:r>
            <a:r>
              <a:rPr lang="en"/>
              <a:t>:  special case</a:t>
            </a:r>
            <a:r>
              <a:rPr lang="en"/>
              <a:t> of typestate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Does not require whole-program</a:t>
            </a:r>
            <a:r>
              <a:rPr lang="en"/>
              <a:t> </a:t>
            </a:r>
            <a:r>
              <a:rPr lang="en"/>
              <a:t>alias analysis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44"/>
          <p:cNvSpPr txBox="1"/>
          <p:nvPr/>
        </p:nvSpPr>
        <p:spPr>
          <a:xfrm>
            <a:off x="918450" y="3695575"/>
            <a:ext cx="73071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https://github.com/kelloggm/object-construction-checker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3" name="Google Shape;52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ccumulation doesn’t need alias analysis</a:t>
            </a:r>
            <a:endParaRPr/>
          </a:p>
        </p:txBody>
      </p:sp>
      <p:sp>
        <p:nvSpPr>
          <p:cNvPr id="524" name="Google Shape;524;p46"/>
          <p:cNvSpPr txBox="1"/>
          <p:nvPr/>
        </p:nvSpPr>
        <p:spPr>
          <a:xfrm>
            <a:off x="357600" y="1732600"/>
            <a:ext cx="878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 = b;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Accumulation doesn’t need alias analysis</a:t>
            </a:r>
            <a:endParaRPr/>
          </a:p>
        </p:txBody>
      </p:sp>
      <p:sp>
        <p:nvSpPr>
          <p:cNvPr id="531" name="Google Shape;531;p47"/>
          <p:cNvSpPr txBox="1"/>
          <p:nvPr/>
        </p:nvSpPr>
        <p:spPr>
          <a:xfrm>
            <a:off x="357600" y="1732600"/>
            <a:ext cx="878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 = b;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532" name="Google Shape;532;p47"/>
          <p:cNvSpPr/>
          <p:nvPr/>
        </p:nvSpPr>
        <p:spPr>
          <a:xfrm>
            <a:off x="4371550" y="3296000"/>
            <a:ext cx="1838700" cy="4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"/>
          <p:cNvSpPr txBox="1"/>
          <p:nvPr/>
        </p:nvSpPr>
        <p:spPr>
          <a:xfrm>
            <a:off x="3148575" y="3885863"/>
            <a:ext cx="5412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False positive here is worst-case scenario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8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f2 = f;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f2.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48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1" name="Google Shape;541;p48"/>
          <p:cNvCxnSpPr>
            <a:stCxn id="540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8"/>
          <p:cNvCxnSpPr>
            <a:stCxn id="540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8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8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8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8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47" name="Google Shape;547;p48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49" name="Google Shape;549;p48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50" name="Google Shape;550;p48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48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52" name="Google Shape;552;p48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48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48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</a:t>
            </a:r>
            <a:r>
              <a:rPr lang="en"/>
              <a:t>ypestate needs alias analysis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1" name="Google Shape;561;p49"/>
          <p:cNvSpPr txBox="1"/>
          <p:nvPr/>
        </p:nvSpPr>
        <p:spPr>
          <a:xfrm>
            <a:off x="5432850" y="1899175"/>
            <a:ext cx="3039600" cy="19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 = …;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f2 = f;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f2.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9"/>
          <p:cNvSpPr/>
          <p:nvPr/>
        </p:nvSpPr>
        <p:spPr>
          <a:xfrm>
            <a:off x="1151075" y="26918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3" name="Google Shape;563;p49"/>
          <p:cNvCxnSpPr>
            <a:stCxn id="562" idx="7"/>
          </p:cNvCxnSpPr>
          <p:nvPr/>
        </p:nvCxnSpPr>
        <p:spPr>
          <a:xfrm flipH="1" rot="10800000">
            <a:off x="1901348" y="24563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4" name="Google Shape;564;p49"/>
          <p:cNvCxnSpPr>
            <a:stCxn id="562" idx="5"/>
          </p:cNvCxnSpPr>
          <p:nvPr/>
        </p:nvCxnSpPr>
        <p:spPr>
          <a:xfrm>
            <a:off x="1901348" y="3405028"/>
            <a:ext cx="594600" cy="4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5" name="Google Shape;565;p49"/>
          <p:cNvSpPr/>
          <p:nvPr/>
        </p:nvSpPr>
        <p:spPr>
          <a:xfrm rot="5400000">
            <a:off x="999325" y="3038925"/>
            <a:ext cx="162100" cy="141400"/>
          </a:xfrm>
          <a:prstGeom prst="flowChartExtra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9"/>
          <p:cNvSpPr txBox="1"/>
          <p:nvPr/>
        </p:nvSpPr>
        <p:spPr>
          <a:xfrm>
            <a:off x="1555950" y="232183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9"/>
          <p:cNvSpPr/>
          <p:nvPr/>
        </p:nvSpPr>
        <p:spPr>
          <a:xfrm>
            <a:off x="2804150" y="1899485"/>
            <a:ext cx="879000" cy="83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9"/>
          <p:cNvSpPr/>
          <p:nvPr/>
        </p:nvSpPr>
        <p:spPr>
          <a:xfrm>
            <a:off x="2829471" y="1746489"/>
            <a:ext cx="246925" cy="282250"/>
          </a:xfrm>
          <a:custGeom>
            <a:rect b="b" l="l" r="r" t="t"/>
            <a:pathLst>
              <a:path extrusionOk="0" h="11290" w="9877">
                <a:moveTo>
                  <a:pt x="3087" y="11290"/>
                </a:moveTo>
                <a:cubicBezTo>
                  <a:pt x="801" y="9331"/>
                  <a:pt x="-1334" y="4293"/>
                  <a:pt x="1074" y="2487"/>
                </a:cubicBezTo>
                <a:cubicBezTo>
                  <a:pt x="2995" y="1046"/>
                  <a:pt x="6024" y="-902"/>
                  <a:pt x="7991" y="475"/>
                </a:cubicBezTo>
                <a:cubicBezTo>
                  <a:pt x="9490" y="1525"/>
                  <a:pt x="9376" y="3871"/>
                  <a:pt x="9877" y="563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69" name="Google Shape;569;p49"/>
          <p:cNvSpPr txBox="1"/>
          <p:nvPr/>
        </p:nvSpPr>
        <p:spPr>
          <a:xfrm>
            <a:off x="2790788" y="3190675"/>
            <a:ext cx="3243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49"/>
          <p:cNvSpPr txBox="1"/>
          <p:nvPr/>
        </p:nvSpPr>
        <p:spPr>
          <a:xfrm>
            <a:off x="1355375" y="3514413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read(),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1" name="Google Shape;571;p49"/>
          <p:cNvCxnSpPr/>
          <p:nvPr/>
        </p:nvCxnSpPr>
        <p:spPr>
          <a:xfrm flipH="1" rot="10800000">
            <a:off x="2053748" y="2608741"/>
            <a:ext cx="820500" cy="35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72" name="Google Shape;572;p49"/>
          <p:cNvSpPr txBox="1"/>
          <p:nvPr/>
        </p:nvSpPr>
        <p:spPr>
          <a:xfrm>
            <a:off x="2348675" y="2813738"/>
            <a:ext cx="993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close()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2030075" y="1567863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read()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4" name="Google Shape;574;p49"/>
          <p:cNvCxnSpPr/>
          <p:nvPr/>
        </p:nvCxnSpPr>
        <p:spPr>
          <a:xfrm flipH="1">
            <a:off x="3203548" y="2621678"/>
            <a:ext cx="341400" cy="95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5" name="Google Shape;575;p49"/>
          <p:cNvSpPr txBox="1"/>
          <p:nvPr/>
        </p:nvSpPr>
        <p:spPr>
          <a:xfrm>
            <a:off x="3494525" y="2892488"/>
            <a:ext cx="2247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open()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49"/>
          <p:cNvSpPr/>
          <p:nvPr/>
        </p:nvSpPr>
        <p:spPr>
          <a:xfrm>
            <a:off x="2648600" y="3709325"/>
            <a:ext cx="608700" cy="6285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4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typestate needs alias analysis</a:t>
            </a:r>
            <a:endParaRPr/>
          </a:p>
        </p:txBody>
      </p:sp>
      <p:sp>
        <p:nvSpPr>
          <p:cNvPr id="578" name="Google Shape;578;p49"/>
          <p:cNvSpPr/>
          <p:nvPr/>
        </p:nvSpPr>
        <p:spPr>
          <a:xfrm>
            <a:off x="5386375" y="3295150"/>
            <a:ext cx="1838700" cy="485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9"/>
          <p:cNvSpPr txBox="1"/>
          <p:nvPr/>
        </p:nvSpPr>
        <p:spPr>
          <a:xfrm>
            <a:off x="4102700" y="3885288"/>
            <a:ext cx="5412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No alias analysis leads to false negative</a:t>
            </a:r>
            <a:endParaRPr sz="2200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Netflix/SimianArmy</a:t>
            </a:r>
            <a:endParaRPr/>
          </a:p>
        </p:txBody>
      </p:sp>
      <p:sp>
        <p:nvSpPr>
          <p:cNvPr id="585" name="Google Shape;585;p50"/>
          <p:cNvSpPr txBox="1"/>
          <p:nvPr>
            <p:ph idx="1" type="body"/>
          </p:nvPr>
        </p:nvSpPr>
        <p:spPr>
          <a:xfrm>
            <a:off x="311700" y="1280239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describeImages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lang="en" sz="18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imageIds</a:t>
            </a:r>
            <a:r>
              <a:rPr lang="en" sz="18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DescribeImagesRequest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=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DescribeImagesRequest();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(imageIds != 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request.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setImageIds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Arrays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asList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(imageIds));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DescribeImagesResult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 =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8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ec2client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describeImages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(request);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result.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getImages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592" name="Google Shape;592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@Builder</a:t>
            </a:r>
            <a:endParaRPr b="1" sz="2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name;  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required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id;         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required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nickname;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3" name="Google Shape;59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construction APIs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id,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ew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“myName”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599" name="Google Shape;59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@Builder</a:t>
            </a:r>
            <a:endParaRPr b="1" sz="2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name;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nickname;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606" name="Google Shape;606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@Builder</a:t>
            </a:r>
            <a:endParaRPr b="1" sz="220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name;</a:t>
            </a:r>
            <a:endParaRPr sz="22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 </a:t>
            </a:r>
            <a:r>
              <a:rPr b="1" lang="en" sz="22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private final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nickname;    </a:t>
            </a:r>
            <a:r>
              <a:rPr lang="en" sz="22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optional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hierarchy</a:t>
            </a:r>
            <a:endParaRPr/>
          </a:p>
        </p:txBody>
      </p:sp>
      <p:sp>
        <p:nvSpPr>
          <p:cNvPr id="613" name="Google Shape;61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54"/>
          <p:cNvSpPr/>
          <p:nvPr/>
        </p:nvSpPr>
        <p:spPr>
          <a:xfrm>
            <a:off x="2072400" y="1403788"/>
            <a:ext cx="48408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@CalledMethods({})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5" name="Google Shape;615;p54"/>
          <p:cNvSpPr/>
          <p:nvPr/>
        </p:nvSpPr>
        <p:spPr>
          <a:xfrm>
            <a:off x="1743750" y="2721575"/>
            <a:ext cx="54981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@CalledMethods({“name”})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6" name="Google Shape;616;p54"/>
          <p:cNvSpPr/>
          <p:nvPr/>
        </p:nvSpPr>
        <p:spPr>
          <a:xfrm>
            <a:off x="1232250" y="4039338"/>
            <a:ext cx="65211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@CalledMethods({“name”, “id”})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17" name="Google Shape;617;p54"/>
          <p:cNvCxnSpPr>
            <a:stCxn id="615" idx="0"/>
            <a:endCxn id="614" idx="2"/>
          </p:cNvCxnSpPr>
          <p:nvPr/>
        </p:nvCxnSpPr>
        <p:spPr>
          <a:xfrm rot="10800000">
            <a:off x="4492800" y="2249075"/>
            <a:ext cx="0" cy="47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" name="Google Shape;618;p54"/>
          <p:cNvCxnSpPr/>
          <p:nvPr/>
        </p:nvCxnSpPr>
        <p:spPr>
          <a:xfrm rot="10800000">
            <a:off x="4492800" y="3559900"/>
            <a:ext cx="0" cy="47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?</a:t>
            </a:r>
            <a:endParaRPr/>
          </a:p>
        </p:txBody>
      </p:sp>
      <p:sp>
        <p:nvSpPr>
          <p:cNvPr id="624" name="Google Shape;624;p55"/>
          <p:cNvSpPr txBox="1"/>
          <p:nvPr>
            <p:ph idx="1" type="body"/>
          </p:nvPr>
        </p:nvSpPr>
        <p:spPr>
          <a:xfrm>
            <a:off x="311700" y="1792700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25" name="Google Shape;62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?</a:t>
            </a:r>
            <a:endParaRPr/>
          </a:p>
        </p:txBody>
      </p:sp>
      <p:sp>
        <p:nvSpPr>
          <p:cNvPr id="631" name="Google Shape;631;p56"/>
          <p:cNvSpPr txBox="1"/>
          <p:nvPr>
            <p:ph idx="1" type="body"/>
          </p:nvPr>
        </p:nvSpPr>
        <p:spPr>
          <a:xfrm>
            <a:off x="311700" y="1792700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32" name="Google Shape;63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56"/>
          <p:cNvSpPr/>
          <p:nvPr/>
        </p:nvSpPr>
        <p:spPr>
          <a:xfrm>
            <a:off x="4572000" y="1150800"/>
            <a:ext cx="2924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4" name="Google Shape;634;p56"/>
          <p:cNvCxnSpPr>
            <a:stCxn id="633" idx="1"/>
          </p:cNvCxnSpPr>
          <p:nvPr/>
        </p:nvCxnSpPr>
        <p:spPr>
          <a:xfrm flipH="1">
            <a:off x="3959100" y="1405200"/>
            <a:ext cx="612900" cy="47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?</a:t>
            </a:r>
            <a:endParaRPr/>
          </a:p>
        </p:txBody>
      </p:sp>
      <p:sp>
        <p:nvSpPr>
          <p:cNvPr id="640" name="Google Shape;640;p57"/>
          <p:cNvSpPr txBox="1"/>
          <p:nvPr>
            <p:ph idx="1" type="body"/>
          </p:nvPr>
        </p:nvSpPr>
        <p:spPr>
          <a:xfrm>
            <a:off x="311700" y="1792700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41" name="Google Shape;6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2" name="Google Shape;642;p57"/>
          <p:cNvSpPr/>
          <p:nvPr/>
        </p:nvSpPr>
        <p:spPr>
          <a:xfrm>
            <a:off x="4572000" y="1150800"/>
            <a:ext cx="2924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3" name="Google Shape;643;p57"/>
          <p:cNvCxnSpPr>
            <a:stCxn id="642" idx="1"/>
          </p:cNvCxnSpPr>
          <p:nvPr/>
        </p:nvCxnSpPr>
        <p:spPr>
          <a:xfrm flipH="1">
            <a:off x="3959100" y="1405200"/>
            <a:ext cx="612900" cy="47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4" name="Google Shape;644;p57"/>
          <p:cNvSpPr/>
          <p:nvPr/>
        </p:nvSpPr>
        <p:spPr>
          <a:xfrm>
            <a:off x="5243250" y="2357150"/>
            <a:ext cx="3137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@CalledMethods({“name”})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5" name="Google Shape;645;p57"/>
          <p:cNvCxnSpPr/>
          <p:nvPr/>
        </p:nvCxnSpPr>
        <p:spPr>
          <a:xfrm flipH="1">
            <a:off x="3403950" y="2611550"/>
            <a:ext cx="1839300" cy="3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type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?</a:t>
            </a:r>
            <a:endParaRPr/>
          </a:p>
        </p:txBody>
      </p:sp>
      <p:sp>
        <p:nvSpPr>
          <p:cNvPr id="651" name="Google Shape;651;p58"/>
          <p:cNvSpPr txBox="1"/>
          <p:nvPr>
            <p:ph idx="1" type="body"/>
          </p:nvPr>
        </p:nvSpPr>
        <p:spPr>
          <a:xfrm>
            <a:off x="311700" y="1792700"/>
            <a:ext cx="85206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(username);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52" name="Google Shape;65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3" name="Google Shape;653;p58"/>
          <p:cNvSpPr/>
          <p:nvPr/>
        </p:nvSpPr>
        <p:spPr>
          <a:xfrm>
            <a:off x="4572000" y="1150800"/>
            <a:ext cx="2924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4" name="Google Shape;654;p58"/>
          <p:cNvCxnSpPr>
            <a:stCxn id="653" idx="1"/>
          </p:cNvCxnSpPr>
          <p:nvPr/>
        </p:nvCxnSpPr>
        <p:spPr>
          <a:xfrm flipH="1">
            <a:off x="3959100" y="1405200"/>
            <a:ext cx="612900" cy="473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58"/>
          <p:cNvSpPr/>
          <p:nvPr/>
        </p:nvSpPr>
        <p:spPr>
          <a:xfrm>
            <a:off x="5243250" y="2357150"/>
            <a:ext cx="3137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@CalledMethods({“name”})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6" name="Google Shape;656;p58"/>
          <p:cNvCxnSpPr>
            <a:stCxn id="655" idx="1"/>
          </p:cNvCxnSpPr>
          <p:nvPr/>
        </p:nvCxnSpPr>
        <p:spPr>
          <a:xfrm flipH="1">
            <a:off x="3403950" y="2611550"/>
            <a:ext cx="1839300" cy="3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7" name="Google Shape;657;p58"/>
          <p:cNvSpPr/>
          <p:nvPr/>
        </p:nvSpPr>
        <p:spPr>
          <a:xfrm>
            <a:off x="4883150" y="3140900"/>
            <a:ext cx="41811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@CalledMethods({“name”, “id”})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58" name="Google Shape;658;p58"/>
          <p:cNvCxnSpPr>
            <a:stCxn id="657" idx="1"/>
          </p:cNvCxnSpPr>
          <p:nvPr/>
        </p:nvCxnSpPr>
        <p:spPr>
          <a:xfrm flipH="1">
            <a:off x="4392350" y="3395300"/>
            <a:ext cx="490800" cy="42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Fluent APIs and receiver aliasing</a:t>
            </a:r>
            <a:endParaRPr/>
          </a:p>
        </p:txBody>
      </p:sp>
      <p:sp>
        <p:nvSpPr>
          <p:cNvPr id="664" name="Google Shape;664;p59"/>
          <p:cNvSpPr txBox="1"/>
          <p:nvPr>
            <p:ph idx="1" type="body"/>
          </p:nvPr>
        </p:nvSpPr>
        <p:spPr>
          <a:xfrm>
            <a:off x="311700" y="14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65" name="Google Shape;66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Fluent APIs and receiver aliasing</a:t>
            </a:r>
            <a:endParaRPr/>
          </a:p>
        </p:txBody>
      </p:sp>
      <p:sp>
        <p:nvSpPr>
          <p:cNvPr id="671" name="Google Shape;671;p60"/>
          <p:cNvSpPr txBox="1"/>
          <p:nvPr>
            <p:ph idx="1" type="body"/>
          </p:nvPr>
        </p:nvSpPr>
        <p:spPr>
          <a:xfrm>
            <a:off x="311700" y="14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72" name="Google Shape;67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3" name="Google Shape;673;p60"/>
          <p:cNvSpPr/>
          <p:nvPr/>
        </p:nvSpPr>
        <p:spPr>
          <a:xfrm>
            <a:off x="732925" y="2912250"/>
            <a:ext cx="3137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@CalledMethods({“id”})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4" name="Google Shape;674;p60"/>
          <p:cNvCxnSpPr>
            <a:stCxn id="673" idx="3"/>
          </p:cNvCxnSpPr>
          <p:nvPr/>
        </p:nvCxnSpPr>
        <p:spPr>
          <a:xfrm flipH="1" rot="10800000">
            <a:off x="3870325" y="2654250"/>
            <a:ext cx="891600" cy="51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Fluent APIs and receiver aliasing</a:t>
            </a:r>
            <a:endParaRPr/>
          </a:p>
        </p:txBody>
      </p:sp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311700" y="1454300"/>
            <a:ext cx="8520600" cy="21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681" name="Google Shape;68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2" name="Google Shape;682;p61"/>
          <p:cNvSpPr/>
          <p:nvPr/>
        </p:nvSpPr>
        <p:spPr>
          <a:xfrm>
            <a:off x="732925" y="2912250"/>
            <a:ext cx="3137400" cy="508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@CalledMethods({“id”})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83" name="Google Shape;683;p61"/>
          <p:cNvCxnSpPr>
            <a:stCxn id="682" idx="3"/>
          </p:cNvCxnSpPr>
          <p:nvPr/>
        </p:nvCxnSpPr>
        <p:spPr>
          <a:xfrm flipH="1" rot="10800000">
            <a:off x="3870325" y="2654250"/>
            <a:ext cx="891600" cy="51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61"/>
          <p:cNvSpPr txBox="1"/>
          <p:nvPr/>
        </p:nvSpPr>
        <p:spPr>
          <a:xfrm>
            <a:off x="578950" y="3641150"/>
            <a:ext cx="5734500" cy="9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Lato"/>
                <a:ea typeface="Lato"/>
                <a:cs typeface="Lato"/>
                <a:sym typeface="Lato"/>
              </a:rPr>
              <a:t>How do we know that the </a:t>
            </a: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return type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of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id()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is the </a:t>
            </a:r>
            <a:r>
              <a:rPr b="1" lang="en" sz="2600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same object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that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name()</a:t>
            </a:r>
            <a:r>
              <a:rPr lang="en" sz="2600">
                <a:latin typeface="Lato"/>
                <a:ea typeface="Lato"/>
                <a:cs typeface="Lato"/>
                <a:sym typeface="Lato"/>
              </a:rPr>
              <a:t> was called on?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construction APIs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name,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id, 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nickname);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“myName”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716625" y="3165900"/>
            <a:ext cx="7467900" cy="1838700"/>
          </a:xfrm>
          <a:prstGeom prst="rect">
            <a:avLst/>
          </a:prstGeom>
          <a:solidFill>
            <a:srgbClr val="000000"/>
          </a:solidFill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error: constructor UserIdentity in class UserIdentity cannot be applied to given types;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new UserIdentity("myName");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^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required: String,int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found: String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reason: actual and formal argument lists differ in length</a:t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receiver checking</a:t>
            </a:r>
            <a:endParaRPr/>
          </a:p>
        </p:txBody>
      </p:sp>
      <p:sp>
        <p:nvSpPr>
          <p:cNvPr id="690" name="Google Shape;690;p62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special case of aliasing, needed for </a:t>
            </a:r>
            <a:r>
              <a:rPr b="1" lang="en"/>
              <a:t>precision</a:t>
            </a:r>
            <a:r>
              <a:rPr lang="en"/>
              <a:t>!</a:t>
            </a:r>
            <a:endParaRPr/>
          </a:p>
        </p:txBody>
      </p:sp>
      <p:sp>
        <p:nvSpPr>
          <p:cNvPr id="691" name="Google Shape;6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2" name="Google Shape;692;p62"/>
          <p:cNvSpPr/>
          <p:nvPr/>
        </p:nvSpPr>
        <p:spPr>
          <a:xfrm>
            <a:off x="201025" y="2105450"/>
            <a:ext cx="31689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@MaybeThis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3" name="Google Shape;693;p62"/>
          <p:cNvSpPr/>
          <p:nvPr/>
        </p:nvSpPr>
        <p:spPr>
          <a:xfrm>
            <a:off x="201100" y="3423225"/>
            <a:ext cx="31689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@This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4" name="Google Shape;694;p62"/>
          <p:cNvCxnSpPr>
            <a:stCxn id="693" idx="0"/>
            <a:endCxn id="692" idx="2"/>
          </p:cNvCxnSpPr>
          <p:nvPr/>
        </p:nvCxnSpPr>
        <p:spPr>
          <a:xfrm rot="10800000">
            <a:off x="1785550" y="2950725"/>
            <a:ext cx="0" cy="47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Returns receiver checking</a:t>
            </a:r>
            <a:endParaRPr/>
          </a:p>
        </p:txBody>
      </p:sp>
      <p:sp>
        <p:nvSpPr>
          <p:cNvPr id="700" name="Google Shape;700;p63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special case of aliasing, needed for </a:t>
            </a:r>
            <a:r>
              <a:rPr b="1" lang="en"/>
              <a:t>precision</a:t>
            </a:r>
            <a:r>
              <a:rPr lang="en"/>
              <a:t>!</a:t>
            </a:r>
            <a:endParaRPr/>
          </a:p>
        </p:txBody>
      </p:sp>
      <p:sp>
        <p:nvSpPr>
          <p:cNvPr id="701" name="Google Shape;70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63"/>
          <p:cNvSpPr/>
          <p:nvPr/>
        </p:nvSpPr>
        <p:spPr>
          <a:xfrm>
            <a:off x="201025" y="2105450"/>
            <a:ext cx="31689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@MaybeThis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63"/>
          <p:cNvSpPr/>
          <p:nvPr/>
        </p:nvSpPr>
        <p:spPr>
          <a:xfrm>
            <a:off x="201100" y="3423225"/>
            <a:ext cx="3168900" cy="845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@This Object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4" name="Google Shape;704;p63"/>
          <p:cNvCxnSpPr>
            <a:stCxn id="703" idx="0"/>
            <a:endCxn id="702" idx="2"/>
          </p:cNvCxnSpPr>
          <p:nvPr/>
        </p:nvCxnSpPr>
        <p:spPr>
          <a:xfrm rot="10800000">
            <a:off x="1785550" y="2950725"/>
            <a:ext cx="0" cy="472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5" name="Google Shape;705;p63"/>
          <p:cNvSpPr txBox="1"/>
          <p:nvPr/>
        </p:nvSpPr>
        <p:spPr>
          <a:xfrm>
            <a:off x="3830250" y="2571750"/>
            <a:ext cx="5190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@This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8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@This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correct code is safe</a:t>
            </a:r>
            <a:endParaRPr/>
          </a:p>
        </p:txBody>
      </p:sp>
      <p:sp>
        <p:nvSpPr>
          <p:cNvPr id="711" name="Google Shape;711;p64"/>
          <p:cNvSpPr txBox="1"/>
          <p:nvPr>
            <p:ph idx="1" type="body"/>
          </p:nvPr>
        </p:nvSpPr>
        <p:spPr>
          <a:xfrm>
            <a:off x="311700" y="14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712" name="Google Shape;712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Showing correct code is safe</a:t>
            </a:r>
            <a:endParaRPr/>
          </a:p>
        </p:txBody>
      </p:sp>
      <p:sp>
        <p:nvSpPr>
          <p:cNvPr id="718" name="Google Shape;718;p65"/>
          <p:cNvSpPr txBox="1"/>
          <p:nvPr>
            <p:ph idx="1" type="body"/>
          </p:nvPr>
        </p:nvSpPr>
        <p:spPr>
          <a:xfrm>
            <a:off x="311700" y="1454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719" name="Google Shape;71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0" name="Google Shape;720;p65"/>
          <p:cNvCxnSpPr/>
          <p:nvPr/>
        </p:nvCxnSpPr>
        <p:spPr>
          <a:xfrm flipH="1">
            <a:off x="4555200" y="2070875"/>
            <a:ext cx="16800" cy="5472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1" name="Google Shape;721;p65"/>
          <p:cNvSpPr txBox="1"/>
          <p:nvPr/>
        </p:nvSpPr>
        <p:spPr>
          <a:xfrm>
            <a:off x="109425" y="2070875"/>
            <a:ext cx="47058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Accumulate more “called methods”</a:t>
            </a:r>
            <a:endParaRPr sz="22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(2 of 3): </a:t>
            </a:r>
            <a:r>
              <a:rPr lang="en"/>
              <a:t>Lombok user study</a:t>
            </a:r>
            <a:endParaRPr/>
          </a:p>
        </p:txBody>
      </p:sp>
      <p:sp>
        <p:nvSpPr>
          <p:cNvPr id="727" name="Google Shape;727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industrial developers with Java + Lombok experience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Task: add a new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r>
              <a:rPr lang="en">
                <a:solidFill>
                  <a:schemeClr val="dk1"/>
                </a:solidFill>
              </a:rPr>
              <a:t> field to a builder, and update all call sites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Results:</a:t>
            </a:r>
            <a:endParaRPr>
              <a:solidFill>
                <a:schemeClr val="dk1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6/6 succeeded with our tool, only 3/6 without</a:t>
            </a:r>
            <a:endParaRPr>
              <a:solidFill>
                <a:schemeClr val="dk1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●"/>
            </a:pPr>
            <a:r>
              <a:rPr lang="en">
                <a:solidFill>
                  <a:schemeClr val="dk1"/>
                </a:solidFill>
              </a:rPr>
              <a:t>Those who succeeded at both 1.5x faster with our tool</a:t>
            </a:r>
            <a:endParaRPr>
              <a:solidFill>
                <a:schemeClr val="dk1"/>
              </a:solidFill>
            </a:endParaRPr>
          </a:p>
          <a:p>
            <a:pPr indent="-393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Char char="●"/>
            </a:pPr>
            <a:r>
              <a:rPr i="1" lang="en">
                <a:solidFill>
                  <a:schemeClr val="dk1"/>
                </a:solidFill>
              </a:rPr>
              <a:t>“It was easier to have the tool report issues at compile time”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(3 of 3): </a:t>
            </a:r>
            <a:r>
              <a:rPr lang="en"/>
              <a:t>case studies</a:t>
            </a:r>
            <a:endParaRPr/>
          </a:p>
        </p:txBody>
      </p:sp>
      <p:sp>
        <p:nvSpPr>
          <p:cNvPr id="734" name="Google Shape;734;p67"/>
          <p:cNvSpPr txBox="1"/>
          <p:nvPr>
            <p:ph idx="1" type="body"/>
          </p:nvPr>
        </p:nvSpPr>
        <p:spPr>
          <a:xfrm>
            <a:off x="311700" y="1152475"/>
            <a:ext cx="8520600" cy="27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5 projects: 2 Lombok, 3 AutoValue (~200k sloc)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653 calls verified, 1 true positive (google/gapic-generator)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131 annotations, 14 false positives</a:t>
            </a:r>
            <a:endParaRPr/>
          </a:p>
        </p:txBody>
      </p:sp>
      <p:sp>
        <p:nvSpPr>
          <p:cNvPr id="735" name="Google Shape;7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67"/>
          <p:cNvSpPr txBox="1"/>
          <p:nvPr/>
        </p:nvSpPr>
        <p:spPr>
          <a:xfrm>
            <a:off x="841850" y="3891475"/>
            <a:ext cx="6925800" cy="7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"your static analysis tool sounds truly amazing!"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 gapic-generator engineer</a:t>
            </a:r>
            <a:r>
              <a:rPr i="1"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i="1"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constructors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c</a:t>
            </a:r>
            <a:r>
              <a:rPr lang="en"/>
              <a:t>ompile-time verification that arguments are sensible</a:t>
            </a:r>
            <a:endParaRPr/>
          </a:p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constructors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+"/>
            </a:pPr>
            <a:r>
              <a:rPr lang="en"/>
              <a:t>compile-time verification that arguments are sensible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6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u</a:t>
            </a:r>
            <a:r>
              <a:rPr lang="en"/>
              <a:t>ser must define each by hand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e</a:t>
            </a:r>
            <a:r>
              <a:rPr lang="en"/>
              <a:t>xponentially</a:t>
            </a:r>
            <a:r>
              <a:rPr lang="en"/>
              <a:t> many in number of optional parameters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-"/>
            </a:pPr>
            <a:r>
              <a:rPr lang="en">
                <a:solidFill>
                  <a:schemeClr val="dk1"/>
                </a:solidFill>
              </a:rPr>
              <a:t>arguments are positional (hard to read code)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UserIdentityBuilder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575" y="3299050"/>
            <a:ext cx="1467425" cy="184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builder pattern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6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identity = </a:t>
            </a:r>
            <a:r>
              <a:rPr b="1" lang="en" sz="2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UserIdentity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(username)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(userId)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.</a:t>
            </a: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