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y="5143500" cx="9144000"/>
  <p:notesSz cx="6858000" cy="9144000"/>
  <p:embeddedFontLst>
    <p:embeddedFont>
      <p:font typeface="Lato"/>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chael Erns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A37E2D-2AED-4953-94C0-BF372369E381}">
  <a:tblStyle styleId="{A9A37E2D-2AED-4953-94C0-BF372369E3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font" Target="fonts/Lato-italic.fntdata"/><Relationship Id="rId83" Type="http://schemas.openxmlformats.org/officeDocument/2006/relationships/font" Target="fonts/Lato-bold.fntdata"/><Relationship Id="rId42" Type="http://schemas.openxmlformats.org/officeDocument/2006/relationships/slide" Target="slides/slide35.xml"/><Relationship Id="rId41" Type="http://schemas.openxmlformats.org/officeDocument/2006/relationships/slide" Target="slides/slide34.xml"/><Relationship Id="rId85" Type="http://schemas.openxmlformats.org/officeDocument/2006/relationships/font" Target="fonts/Lato-boldItalic.fntdata"/><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font" Target="fonts/Lato-regular.fntdata"/><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12T17:49:15.376">
    <p:pos x="6000" y="0"/>
    <p:text>This is a great summary of the problems, but the workflow went quickly and is now off the slide.
Please turn the next 4 slides into animations that add to slide 7 (the final "audit workflow" slide).  You can say, "there are problems with this workflow", and animate in the word "cost", and then have arrows to, or highlight, different parts of the slide.
For "cost", highlight or have arrows to all 3 steps.  Then leave "cost" on the slide, and undo the highlighting/arrows.
For "judgment", highlight or have arrows to every part except "randomly sample".
For "sampling", it's "randomly sample".
For "regressions", highlight or have arrows to the "development" steps.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9-12T17:49:00.174">
    <p:pos x="6000" y="0"/>
    <p:text>I don't feel that the next 4 slides contribute much.  They seem to focus on syntax.  I think this technical part needs to say more or say less.
One possibility would be to delete the the current slides and to replace them by an overview of the analysis approaches used, such as the following:
Cryptographic algorithm selection: regex analysis
Cryptographic key length: enum analysis
HTTP vs HTTPS: constant propagation
Cloud data store initialization: typestate
Hard-coded credentials: dataflow
Please reorder these so each builds on the next.  A label shouldn't be just "enum analysis" but "+ enum analysis".  And maybe you'll want to tweak some of the labels too.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7d703fadf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7d703fadf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much detail in audio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7d703fad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97d703fad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7d703fad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7d703fad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7d703fad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7d703fad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6894d78f5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96894d78f5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96894d78f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96894d78f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6894d78f5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96894d78f5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6894d78f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96894d78f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“Verifier runs in CI”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96894d78f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96894d78f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 the argument about false negatives and make it here too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97d703fadf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97d703fadf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audio to one sentence per bad thing, at most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7d703fa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7d703fa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98c00b8a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98c00b8a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audio to one sentence per bad thing, at most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98c00b8aa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98c00b8aa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practice talk: 17:27</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98c00b8a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8c00b8a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practice talk: 17:27</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98c00b8a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8c00b8a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practice talk: 17:27</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98c00b8a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98c00b8a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practice talk: 17:27</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97d703fadf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7d703fadf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8c00b8aa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8c00b8aa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8c00b8aa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8c00b8aa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98c00b8a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98c00b8a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98c00b8aa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8c00b8aa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7d703fad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7d703fad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98c00b8aa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98c00b8aa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98c00b8aa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98c00b8aa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8c00b8aa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8c00b8aa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96894d78f5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96894d78f5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97d703fadf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97d703fadf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98c00b8aa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98c00b8aa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97d703fadf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97d703fadf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97d703fadf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97d703fad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97d703fadf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97d703fad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98c00b8aa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98c00b8aa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97d703fad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97d703fad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Emphasize that compliance doesn’t allow FN here + this is simpler than a security audit - this is the low bar and if you mess up its really bad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Audio here needs to namedrop at least PCI DSS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98c00b8aa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98c00b8aa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98c00b8aa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98c00b8aa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96894d78f5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96894d78f5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96894d78f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96894d78f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98c00b8a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98c00b8a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97d703fadf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97d703fadf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96894d78f5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96894d78f5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98c00b8aa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98c00b8aa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96894d78f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96894d78f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96894d78f5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96894d78f5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7d703fad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7d703fad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96894d78f5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96894d78f5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96894d78f5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96894d78f5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96894d78f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96894d78f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96894d78f5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96894d78f5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96894d78f5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96894d78f5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97d703fad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97d703fad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8c00b8aa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8c00b8aa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96894d78f5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96894d78f5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97d703fadf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97d703fadf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97d703fadf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97d703fadf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7d703fadf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7d703fadf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97d703fad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97d703fad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96894d78f5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96894d78f5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98c00b8aa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98c00b8aa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some color in this! Highlight important words (“compliance” in 1st line, e.g.)</a:t>
            </a:r>
            <a:endParaRPr/>
          </a:p>
          <a:p>
            <a:pPr indent="0" lvl="0" marL="0" rtl="0" algn="l">
              <a:spcBef>
                <a:spcPts val="0"/>
              </a:spcBef>
              <a:spcAft>
                <a:spcPts val="0"/>
              </a:spcAft>
              <a:buNone/>
            </a:pPr>
            <a:r>
              <a:rPr lang="en"/>
              <a:t>Do this elsewhere in the talk, too</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98c00b8aa8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98c00b8aa8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some color in this! Highlight important words (“compliance” in 1st line, e.g.)</a:t>
            </a:r>
            <a:endParaRPr/>
          </a:p>
          <a:p>
            <a:pPr indent="0" lvl="0" marL="0" rtl="0" algn="l">
              <a:spcBef>
                <a:spcPts val="0"/>
              </a:spcBef>
              <a:spcAft>
                <a:spcPts val="0"/>
              </a:spcAft>
              <a:buNone/>
            </a:pPr>
            <a:r>
              <a:rPr lang="en"/>
              <a:t>Do this elsewhere in the talk, too</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96894d78f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96894d78f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some color in this! Highlight important words (“compliance” in 1st line, e.g.)</a:t>
            </a:r>
            <a:endParaRPr/>
          </a:p>
          <a:p>
            <a:pPr indent="0" lvl="0" marL="0" rtl="0" algn="l">
              <a:spcBef>
                <a:spcPts val="0"/>
              </a:spcBef>
              <a:spcAft>
                <a:spcPts val="0"/>
              </a:spcAft>
              <a:buNone/>
            </a:pPr>
            <a:r>
              <a:rPr lang="en"/>
              <a:t>Do this elsewhere in the talk, too</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96894d78f5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96894d78f5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9/15 practice talk: 17:27</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97d703fad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97d703fad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96894d78f5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96894d78f5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96894d78f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96894d78f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96894d78f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96894d78f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7d703fad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7d703fad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96894d78f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96894d78f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96894d78f5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96894d78f5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96894d78f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96894d78f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96894d78f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96894d78f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96894d78f5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96894d78f5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7d703fad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7d703fad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7d703fa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7d703fa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Font typeface="Lato"/>
              <a:buNone/>
              <a:defRPr sz="5200">
                <a:latin typeface="Lato"/>
                <a:ea typeface="Lato"/>
                <a:cs typeface="Lato"/>
                <a:sym typeface="La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Font typeface="Lato"/>
              <a:buNone/>
              <a:defRPr sz="2800">
                <a:solidFill>
                  <a:srgbClr val="000000"/>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Font typeface="Lato"/>
              <a:buNone/>
              <a:defRPr sz="3600">
                <a:latin typeface="Lato"/>
                <a:ea typeface="Lato"/>
                <a:cs typeface="Lato"/>
                <a:sym typeface="La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93700" lvl="0" marL="457200">
              <a:spcBef>
                <a:spcPts val="0"/>
              </a:spcBef>
              <a:spcAft>
                <a:spcPts val="0"/>
              </a:spcAft>
              <a:buClr>
                <a:srgbClr val="000000"/>
              </a:buClr>
              <a:buSzPts val="2600"/>
              <a:buFont typeface="Lato"/>
              <a:buChar char="●"/>
              <a:defRPr sz="2600">
                <a:solidFill>
                  <a:srgbClr val="000000"/>
                </a:solidFill>
                <a:latin typeface="Lato"/>
                <a:ea typeface="Lato"/>
                <a:cs typeface="Lato"/>
                <a:sym typeface="Lato"/>
              </a:defRPr>
            </a:lvl1pPr>
            <a:lvl2pPr indent="-381000" lvl="1" marL="914400">
              <a:spcBef>
                <a:spcPts val="1600"/>
              </a:spcBef>
              <a:spcAft>
                <a:spcPts val="0"/>
              </a:spcAft>
              <a:buClr>
                <a:srgbClr val="000000"/>
              </a:buClr>
              <a:buSzPts val="2400"/>
              <a:buFont typeface="Lato"/>
              <a:buChar char="○"/>
              <a:defRPr sz="2400">
                <a:solidFill>
                  <a:srgbClr val="000000"/>
                </a:solidFill>
                <a:latin typeface="Lato"/>
                <a:ea typeface="Lato"/>
                <a:cs typeface="Lato"/>
                <a:sym typeface="Lato"/>
              </a:defRPr>
            </a:lvl2pPr>
            <a:lvl3pPr indent="-381000" lvl="2" marL="1371600">
              <a:spcBef>
                <a:spcPts val="1600"/>
              </a:spcBef>
              <a:spcAft>
                <a:spcPts val="0"/>
              </a:spcAft>
              <a:buClr>
                <a:srgbClr val="000000"/>
              </a:buClr>
              <a:buSzPts val="2400"/>
              <a:buFont typeface="Lato"/>
              <a:buChar char="■"/>
              <a:defRPr sz="2400">
                <a:solidFill>
                  <a:srgbClr val="000000"/>
                </a:solidFill>
                <a:latin typeface="Lato"/>
                <a:ea typeface="Lato"/>
                <a:cs typeface="Lato"/>
                <a:sym typeface="Lato"/>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6.png"/><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comments" Target="../comments/commen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comments" Target="../comments/commen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6450" y="46950"/>
            <a:ext cx="90711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Continuous Compliance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t>Martin Kellogg</a:t>
            </a:r>
            <a:r>
              <a:rPr baseline="30000" lang="en"/>
              <a:t>a</a:t>
            </a:r>
            <a:r>
              <a:rPr lang="en">
                <a:solidFill>
                  <a:srgbClr val="666666"/>
                </a:solidFill>
              </a:rPr>
              <a:t>, Martin Sch</a:t>
            </a:r>
            <a:r>
              <a:rPr lang="en">
                <a:solidFill>
                  <a:srgbClr val="666666"/>
                </a:solidFill>
              </a:rPr>
              <a:t>äf</a:t>
            </a:r>
            <a:r>
              <a:rPr baseline="30000" lang="en">
                <a:solidFill>
                  <a:srgbClr val="666666"/>
                </a:solidFill>
              </a:rPr>
              <a:t>b</a:t>
            </a:r>
            <a:r>
              <a:rPr lang="en">
                <a:solidFill>
                  <a:srgbClr val="666666"/>
                </a:solidFill>
              </a:rPr>
              <a:t>, Serdar Tasiran</a:t>
            </a:r>
            <a:r>
              <a:rPr baseline="30000" lang="en">
                <a:solidFill>
                  <a:srgbClr val="666666"/>
                </a:solidFill>
              </a:rPr>
              <a:t>b</a:t>
            </a:r>
            <a:r>
              <a:rPr lang="en">
                <a:solidFill>
                  <a:srgbClr val="666666"/>
                </a:solidFill>
              </a:rPr>
              <a:t>, Michael D. Ernst</a:t>
            </a:r>
            <a:r>
              <a:rPr baseline="30000" lang="en">
                <a:solidFill>
                  <a:srgbClr val="666666"/>
                </a:solidFill>
              </a:rPr>
              <a:t>a,b</a:t>
            </a:r>
            <a:endParaRPr baseline="30000">
              <a:solidFill>
                <a:srgbClr val="666666"/>
              </a:solidFill>
            </a:endParaRPr>
          </a:p>
          <a:p>
            <a:pPr indent="0" lvl="0" marL="0" rtl="0" algn="ctr">
              <a:spcBef>
                <a:spcPts val="0"/>
              </a:spcBef>
              <a:spcAft>
                <a:spcPts val="0"/>
              </a:spcAft>
              <a:buNone/>
            </a:pPr>
            <a:r>
              <a:t/>
            </a:r>
            <a:endParaRPr baseline="30000"/>
          </a:p>
          <a:p>
            <a:pPr indent="0" lvl="0" marL="0" rtl="0" algn="ctr">
              <a:spcBef>
                <a:spcPts val="0"/>
              </a:spcBef>
              <a:spcAft>
                <a:spcPts val="0"/>
              </a:spcAft>
              <a:buNone/>
            </a:pPr>
            <a:r>
              <a:rPr baseline="30000" lang="en" sz="1600"/>
              <a:t>a</a:t>
            </a:r>
            <a:r>
              <a:rPr lang="en" sz="1600"/>
              <a:t>University of Washington   </a:t>
            </a:r>
            <a:r>
              <a:rPr baseline="30000" lang="en" sz="1600"/>
              <a:t>b</a:t>
            </a:r>
            <a:r>
              <a:rPr lang="en" sz="1600"/>
              <a:t>Amazon Web Services </a:t>
            </a:r>
            <a:endParaRPr sz="16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311700" y="1791825"/>
            <a:ext cx="8520600" cy="5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200">
              <a:solidFill>
                <a:srgbClr val="666666"/>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69" name="Google Shape;16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0" name="Google Shape;170;p22"/>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a:t>
                      </a:r>
                      <a:r>
                        <a:rPr b="1" lang="en" sz="2000">
                          <a:solidFill>
                            <a:srgbClr val="FF0000"/>
                          </a:solidFill>
                          <a:latin typeface="Lato"/>
                          <a:ea typeface="Lato"/>
                          <a:cs typeface="Lato"/>
                          <a:sym typeface="Lato"/>
                        </a:rPr>
                        <a:t>keep compliance in mind</a:t>
                      </a:r>
                      <a:endParaRPr b="1" sz="2000">
                        <a:solidFill>
                          <a:srgbClr val="FF0000"/>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a:t>
                      </a:r>
                      <a:r>
                        <a:rPr b="1" lang="en" sz="2000">
                          <a:solidFill>
                            <a:srgbClr val="FF0000"/>
                          </a:solidFill>
                          <a:latin typeface="Lato"/>
                          <a:ea typeface="Lato"/>
                          <a:cs typeface="Lato"/>
                          <a:sym typeface="Lato"/>
                        </a:rPr>
                        <a:t>each engineering team</a:t>
                      </a:r>
                      <a:endParaRPr b="1" sz="2000">
                        <a:solidFill>
                          <a:srgbClr val="FF0000"/>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a:t>
                      </a:r>
                      <a:r>
                        <a:rPr b="1" lang="en" sz="2000">
                          <a:solidFill>
                            <a:srgbClr val="FF0000"/>
                          </a:solidFill>
                          <a:latin typeface="Lato"/>
                          <a:ea typeface="Lato"/>
                          <a:cs typeface="Lato"/>
                          <a:sym typeface="Lato"/>
                        </a:rPr>
                        <a:t>manually check evidence</a:t>
                      </a:r>
                      <a:endParaRPr b="1" sz="2000">
                        <a:solidFill>
                          <a:srgbClr val="FF0000"/>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171" name="Google Shape;171;p22"/>
          <p:cNvSpPr txBox="1"/>
          <p:nvPr/>
        </p:nvSpPr>
        <p:spPr>
          <a:xfrm>
            <a:off x="5903225" y="1440875"/>
            <a:ext cx="2777100" cy="3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Problems:</a:t>
            </a:r>
            <a:endParaRPr b="1" sz="2000">
              <a:latin typeface="Lato"/>
              <a:ea typeface="Lato"/>
              <a:cs typeface="Lato"/>
              <a:sym typeface="Lato"/>
            </a:endParaRPr>
          </a:p>
          <a:p>
            <a:pPr indent="0" lvl="0" marL="0" rtl="0" algn="l">
              <a:spcBef>
                <a:spcPts val="0"/>
              </a:spcBef>
              <a:spcAft>
                <a:spcPts val="0"/>
              </a:spcAft>
              <a:buNone/>
            </a:pPr>
            <a:r>
              <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FF0000"/>
              </a:buClr>
              <a:buSzPts val="2000"/>
              <a:buFont typeface="Lato"/>
              <a:buChar char="●"/>
            </a:pPr>
            <a:r>
              <a:rPr b="1" lang="en" sz="2000">
                <a:solidFill>
                  <a:srgbClr val="FF0000"/>
                </a:solidFill>
                <a:latin typeface="Lato"/>
                <a:ea typeface="Lato"/>
                <a:cs typeface="Lato"/>
                <a:sym typeface="Lato"/>
              </a:rPr>
              <a:t>Cost</a:t>
            </a:r>
            <a:endParaRPr b="1" sz="2000">
              <a:solidFill>
                <a:srgbClr val="FF0000"/>
              </a:solidFill>
              <a:latin typeface="Lato"/>
              <a:ea typeface="Lato"/>
              <a:cs typeface="Lato"/>
              <a:sym typeface="Lato"/>
            </a:endParaRPr>
          </a:p>
        </p:txBody>
      </p:sp>
      <p:cxnSp>
        <p:nvCxnSpPr>
          <p:cNvPr id="172" name="Google Shape;172;p22"/>
          <p:cNvCxnSpPr/>
          <p:nvPr/>
        </p:nvCxnSpPr>
        <p:spPr>
          <a:xfrm flipH="1">
            <a:off x="4680800" y="2322875"/>
            <a:ext cx="1318500" cy="78600"/>
          </a:xfrm>
          <a:prstGeom prst="straightConnector1">
            <a:avLst/>
          </a:prstGeom>
          <a:noFill/>
          <a:ln cap="flat" cmpd="sng" w="28575">
            <a:solidFill>
              <a:srgbClr val="000000"/>
            </a:solidFill>
            <a:prstDash val="solid"/>
            <a:round/>
            <a:headEnd len="med" w="med" type="none"/>
            <a:tailEnd len="med" w="med" type="triangle"/>
          </a:ln>
        </p:spPr>
      </p:cxnSp>
      <p:cxnSp>
        <p:nvCxnSpPr>
          <p:cNvPr id="173" name="Google Shape;173;p22"/>
          <p:cNvCxnSpPr/>
          <p:nvPr/>
        </p:nvCxnSpPr>
        <p:spPr>
          <a:xfrm flipH="1">
            <a:off x="5169800" y="2410200"/>
            <a:ext cx="829500" cy="838500"/>
          </a:xfrm>
          <a:prstGeom prst="straightConnector1">
            <a:avLst/>
          </a:prstGeom>
          <a:noFill/>
          <a:ln cap="flat" cmpd="sng" w="28575">
            <a:solidFill>
              <a:srgbClr val="000000"/>
            </a:solidFill>
            <a:prstDash val="solid"/>
            <a:round/>
            <a:headEnd len="med" w="med" type="none"/>
            <a:tailEnd len="med" w="med" type="triangle"/>
          </a:ln>
        </p:spPr>
      </p:cxnSp>
      <p:cxnSp>
        <p:nvCxnSpPr>
          <p:cNvPr id="174" name="Google Shape;174;p22"/>
          <p:cNvCxnSpPr/>
          <p:nvPr/>
        </p:nvCxnSpPr>
        <p:spPr>
          <a:xfrm flipH="1">
            <a:off x="5257050" y="2436400"/>
            <a:ext cx="812100" cy="17466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80" name="Google Shape;18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1" name="Google Shape;181;p23"/>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2000">
                          <a:solidFill>
                            <a:srgbClr val="9900FF"/>
                          </a:solidFill>
                          <a:latin typeface="Lato"/>
                          <a:ea typeface="Lato"/>
                          <a:cs typeface="Lato"/>
                          <a:sym typeface="Lato"/>
                        </a:rPr>
                        <a:t>code review, </a:t>
                      </a:r>
                      <a:r>
                        <a:rPr b="1" lang="en" sz="2000">
                          <a:solidFill>
                            <a:srgbClr val="9900FF"/>
                          </a:solidFill>
                          <a:latin typeface="Lato"/>
                          <a:ea typeface="Lato"/>
                          <a:cs typeface="Lato"/>
                          <a:sym typeface="Lato"/>
                        </a:rPr>
                        <a:t>keep compliance in mind</a:t>
                      </a:r>
                      <a:endParaRPr b="1" sz="2000">
                        <a:solidFill>
                          <a:srgbClr val="9900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2000">
                          <a:solidFill>
                            <a:srgbClr val="9900FF"/>
                          </a:solidFill>
                          <a:latin typeface="Lato"/>
                          <a:ea typeface="Lato"/>
                          <a:cs typeface="Lato"/>
                          <a:sym typeface="Lato"/>
                        </a:rPr>
                        <a:t>gather evidence</a:t>
                      </a:r>
                      <a:r>
                        <a:rPr lang="en" sz="2000">
                          <a:solidFill>
                            <a:schemeClr val="dk1"/>
                          </a:solidFill>
                          <a:latin typeface="Lato"/>
                          <a:ea typeface="Lato"/>
                          <a:cs typeface="Lato"/>
                          <a:sym typeface="Lato"/>
                        </a:rPr>
                        <a:t> </a:t>
                      </a:r>
                      <a:r>
                        <a:rPr lang="en" sz="2000">
                          <a:solidFill>
                            <a:schemeClr val="dk1"/>
                          </a:solidFill>
                          <a:latin typeface="Lato"/>
                          <a:ea typeface="Lato"/>
                          <a:cs typeface="Lato"/>
                          <a:sym typeface="Lato"/>
                        </a:rPr>
                        <a:t>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a:t>
                      </a:r>
                      <a:r>
                        <a:rPr b="1" lang="en" sz="2000">
                          <a:solidFill>
                            <a:srgbClr val="9900FF"/>
                          </a:solidFill>
                          <a:latin typeface="Lato"/>
                          <a:ea typeface="Lato"/>
                          <a:cs typeface="Lato"/>
                          <a:sym typeface="Lato"/>
                        </a:rPr>
                        <a:t>manually check evidence</a:t>
                      </a:r>
                      <a:endParaRPr b="1" sz="2000">
                        <a:solidFill>
                          <a:srgbClr val="9900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182" name="Google Shape;182;p23"/>
          <p:cNvSpPr txBox="1"/>
          <p:nvPr/>
        </p:nvSpPr>
        <p:spPr>
          <a:xfrm>
            <a:off x="5903225" y="1440875"/>
            <a:ext cx="2777100" cy="3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Problems:</a:t>
            </a:r>
            <a:endParaRPr b="1" sz="2000">
              <a:latin typeface="Lato"/>
              <a:ea typeface="Lato"/>
              <a:cs typeface="Lato"/>
              <a:sym typeface="Lato"/>
            </a:endParaRPr>
          </a:p>
          <a:p>
            <a:pPr indent="0" lvl="0" marL="0" rtl="0" algn="l">
              <a:spcBef>
                <a:spcPts val="0"/>
              </a:spcBef>
              <a:spcAft>
                <a:spcPts val="0"/>
              </a:spcAft>
              <a:buNone/>
            </a:pPr>
            <a:r>
              <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FF0000"/>
              </a:buClr>
              <a:buSzPts val="2000"/>
              <a:buFont typeface="Lato"/>
              <a:buChar char="●"/>
            </a:pPr>
            <a:r>
              <a:rPr b="1" lang="en" sz="2000">
                <a:solidFill>
                  <a:srgbClr val="FF0000"/>
                </a:solidFill>
                <a:latin typeface="Lato"/>
                <a:ea typeface="Lato"/>
                <a:cs typeface="Lato"/>
                <a:sym typeface="Lato"/>
              </a:rPr>
              <a:t>Cost</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9900FF"/>
              </a:buClr>
              <a:buSzPts val="2000"/>
              <a:buFont typeface="Lato"/>
              <a:buChar char="●"/>
            </a:pPr>
            <a:r>
              <a:rPr b="1" lang="en" sz="2000">
                <a:solidFill>
                  <a:srgbClr val="9900FF"/>
                </a:solidFill>
                <a:latin typeface="Lato"/>
                <a:ea typeface="Lato"/>
                <a:cs typeface="Lato"/>
                <a:sym typeface="Lato"/>
              </a:rPr>
              <a:t>Judgment</a:t>
            </a:r>
            <a:endParaRPr b="1" sz="2000">
              <a:solidFill>
                <a:srgbClr val="9900FF"/>
              </a:solidFill>
              <a:latin typeface="Lato"/>
              <a:ea typeface="Lato"/>
              <a:cs typeface="Lato"/>
              <a:sym typeface="Lato"/>
            </a:endParaRPr>
          </a:p>
        </p:txBody>
      </p:sp>
      <p:cxnSp>
        <p:nvCxnSpPr>
          <p:cNvPr id="183" name="Google Shape;183;p23"/>
          <p:cNvCxnSpPr/>
          <p:nvPr/>
        </p:nvCxnSpPr>
        <p:spPr>
          <a:xfrm rot="10800000">
            <a:off x="4706850" y="2471250"/>
            <a:ext cx="1362300" cy="139800"/>
          </a:xfrm>
          <a:prstGeom prst="straightConnector1">
            <a:avLst/>
          </a:prstGeom>
          <a:noFill/>
          <a:ln cap="flat" cmpd="sng" w="28575">
            <a:solidFill>
              <a:srgbClr val="000000"/>
            </a:solidFill>
            <a:prstDash val="solid"/>
            <a:round/>
            <a:headEnd len="med" w="med" type="none"/>
            <a:tailEnd len="med" w="med" type="triangle"/>
          </a:ln>
        </p:spPr>
      </p:cxnSp>
      <p:cxnSp>
        <p:nvCxnSpPr>
          <p:cNvPr id="184" name="Google Shape;184;p23"/>
          <p:cNvCxnSpPr/>
          <p:nvPr/>
        </p:nvCxnSpPr>
        <p:spPr>
          <a:xfrm flipH="1">
            <a:off x="3169900" y="2663450"/>
            <a:ext cx="2881800" cy="567600"/>
          </a:xfrm>
          <a:prstGeom prst="straightConnector1">
            <a:avLst/>
          </a:prstGeom>
          <a:noFill/>
          <a:ln cap="flat" cmpd="sng" w="28575">
            <a:solidFill>
              <a:srgbClr val="000000"/>
            </a:solidFill>
            <a:prstDash val="solid"/>
            <a:round/>
            <a:headEnd len="med" w="med" type="none"/>
            <a:tailEnd len="med" w="med" type="triangle"/>
          </a:ln>
        </p:spPr>
      </p:cxnSp>
      <p:cxnSp>
        <p:nvCxnSpPr>
          <p:cNvPr id="185" name="Google Shape;185;p23"/>
          <p:cNvCxnSpPr/>
          <p:nvPr/>
        </p:nvCxnSpPr>
        <p:spPr>
          <a:xfrm flipH="1">
            <a:off x="5256800" y="2715850"/>
            <a:ext cx="821100" cy="1467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91" name="Google Shape;1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2" name="Google Shape;192;p24"/>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a:t>
                      </a:r>
                      <a:r>
                        <a:rPr lang="en" sz="2000">
                          <a:solidFill>
                            <a:schemeClr val="dk1"/>
                          </a:solidFill>
                          <a:latin typeface="Lato"/>
                          <a:ea typeface="Lato"/>
                          <a:cs typeface="Lato"/>
                          <a:sym typeface="Lato"/>
                        </a:rPr>
                        <a:t>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2000">
                          <a:solidFill>
                            <a:srgbClr val="FF9900"/>
                          </a:solidFill>
                          <a:latin typeface="Lato"/>
                          <a:ea typeface="Lato"/>
                          <a:cs typeface="Lato"/>
                          <a:sym typeface="Lato"/>
                        </a:rPr>
                        <a:t>randomly sample</a:t>
                      </a:r>
                      <a:r>
                        <a:rPr lang="en" sz="2000">
                          <a:solidFill>
                            <a:schemeClr val="dk1"/>
                          </a:solidFill>
                          <a:latin typeface="Lato"/>
                          <a:ea typeface="Lato"/>
                          <a:cs typeface="Lato"/>
                          <a:sym typeface="Lato"/>
                        </a:rPr>
                        <a:t>, </a:t>
                      </a:r>
                      <a:r>
                        <a:rPr lang="en" sz="2000">
                          <a:solidFill>
                            <a:schemeClr val="dk1"/>
                          </a:solidFill>
                          <a:latin typeface="Lato"/>
                          <a:ea typeface="Lato"/>
                          <a:cs typeface="Lato"/>
                          <a:sym typeface="Lato"/>
                        </a:rPr>
                        <a:t>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193" name="Google Shape;193;p24"/>
          <p:cNvSpPr txBox="1"/>
          <p:nvPr/>
        </p:nvSpPr>
        <p:spPr>
          <a:xfrm>
            <a:off x="5903225" y="1440875"/>
            <a:ext cx="2777100" cy="3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Problems:</a:t>
            </a:r>
            <a:endParaRPr b="1" sz="2000">
              <a:latin typeface="Lato"/>
              <a:ea typeface="Lato"/>
              <a:cs typeface="Lato"/>
              <a:sym typeface="Lato"/>
            </a:endParaRPr>
          </a:p>
          <a:p>
            <a:pPr indent="0" lvl="0" marL="0" rtl="0" algn="l">
              <a:spcBef>
                <a:spcPts val="0"/>
              </a:spcBef>
              <a:spcAft>
                <a:spcPts val="0"/>
              </a:spcAft>
              <a:buNone/>
            </a:pPr>
            <a:r>
              <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FF0000"/>
              </a:buClr>
              <a:buSzPts val="2000"/>
              <a:buFont typeface="Lato"/>
              <a:buChar char="●"/>
            </a:pPr>
            <a:r>
              <a:rPr b="1" lang="en" sz="2000">
                <a:solidFill>
                  <a:srgbClr val="FF0000"/>
                </a:solidFill>
                <a:latin typeface="Lato"/>
                <a:ea typeface="Lato"/>
                <a:cs typeface="Lato"/>
                <a:sym typeface="Lato"/>
              </a:rPr>
              <a:t>Cost</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9900FF"/>
              </a:buClr>
              <a:buSzPts val="2000"/>
              <a:buFont typeface="Lato"/>
              <a:buChar char="●"/>
            </a:pPr>
            <a:r>
              <a:rPr b="1" lang="en" sz="2000">
                <a:solidFill>
                  <a:srgbClr val="9900FF"/>
                </a:solidFill>
                <a:latin typeface="Lato"/>
                <a:ea typeface="Lato"/>
                <a:cs typeface="Lato"/>
                <a:sym typeface="Lato"/>
              </a:rPr>
              <a:t>Judgment</a:t>
            </a:r>
            <a:endParaRPr b="1" sz="2000">
              <a:solidFill>
                <a:srgbClr val="9900FF"/>
              </a:solidFill>
              <a:latin typeface="Lato"/>
              <a:ea typeface="Lato"/>
              <a:cs typeface="Lato"/>
              <a:sym typeface="Lato"/>
            </a:endParaRPr>
          </a:p>
          <a:p>
            <a:pPr indent="-355600" lvl="0" marL="457200" rtl="0" algn="l">
              <a:spcBef>
                <a:spcPts val="0"/>
              </a:spcBef>
              <a:spcAft>
                <a:spcPts val="0"/>
              </a:spcAft>
              <a:buClr>
                <a:srgbClr val="FF9900"/>
              </a:buClr>
              <a:buSzPts val="2000"/>
              <a:buFont typeface="Lato"/>
              <a:buChar char="●"/>
            </a:pPr>
            <a:r>
              <a:rPr b="1" lang="en" sz="2000">
                <a:solidFill>
                  <a:srgbClr val="FF9900"/>
                </a:solidFill>
                <a:latin typeface="Lato"/>
                <a:ea typeface="Lato"/>
                <a:cs typeface="Lato"/>
                <a:sym typeface="Lato"/>
              </a:rPr>
              <a:t>Sampling</a:t>
            </a:r>
            <a:endParaRPr b="1" sz="2000">
              <a:solidFill>
                <a:srgbClr val="FF9900"/>
              </a:solidFill>
              <a:latin typeface="Lato"/>
              <a:ea typeface="Lato"/>
              <a:cs typeface="Lato"/>
              <a:sym typeface="Lato"/>
            </a:endParaRPr>
          </a:p>
        </p:txBody>
      </p:sp>
      <p:cxnSp>
        <p:nvCxnSpPr>
          <p:cNvPr id="194" name="Google Shape;194;p24"/>
          <p:cNvCxnSpPr/>
          <p:nvPr/>
        </p:nvCxnSpPr>
        <p:spPr>
          <a:xfrm flipH="1">
            <a:off x="3816300" y="2986550"/>
            <a:ext cx="2209200" cy="12051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00" name="Google Shape;200;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1" name="Google Shape;201;p25"/>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en" sz="2000">
                          <a:solidFill>
                            <a:srgbClr val="FF00FF"/>
                          </a:solidFill>
                          <a:latin typeface="Lato"/>
                          <a:ea typeface="Lato"/>
                          <a:cs typeface="Lato"/>
                          <a:sym typeface="Lato"/>
                        </a:rPr>
                        <a:t>code review, keep compliance in mind</a:t>
                      </a:r>
                      <a:endParaRPr b="1" sz="2000">
                        <a:solidFill>
                          <a:srgbClr val="FF00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latin typeface="Lato"/>
                          <a:ea typeface="Lato"/>
                          <a:cs typeface="Lato"/>
                          <a:sym typeface="Lato"/>
                        </a:rPr>
                        <a:t>randomly sample</a:t>
                      </a:r>
                      <a:r>
                        <a:rPr lang="en" sz="2000">
                          <a:solidFill>
                            <a:schemeClr val="dk1"/>
                          </a:solidFill>
                          <a:latin typeface="Lato"/>
                          <a:ea typeface="Lato"/>
                          <a:cs typeface="Lato"/>
                          <a:sym typeface="Lato"/>
                        </a:rPr>
                        <a:t>,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202" name="Google Shape;202;p25"/>
          <p:cNvSpPr txBox="1"/>
          <p:nvPr/>
        </p:nvSpPr>
        <p:spPr>
          <a:xfrm>
            <a:off x="5903225" y="1440875"/>
            <a:ext cx="2777100" cy="217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Problems:</a:t>
            </a:r>
            <a:endParaRPr b="1" sz="2000">
              <a:latin typeface="Lato"/>
              <a:ea typeface="Lato"/>
              <a:cs typeface="Lato"/>
              <a:sym typeface="Lato"/>
            </a:endParaRPr>
          </a:p>
          <a:p>
            <a:pPr indent="0" lvl="0" marL="0" rtl="0" algn="l">
              <a:spcBef>
                <a:spcPts val="0"/>
              </a:spcBef>
              <a:spcAft>
                <a:spcPts val="0"/>
              </a:spcAft>
              <a:buNone/>
            </a:pPr>
            <a:r>
              <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FF0000"/>
              </a:buClr>
              <a:buSzPts val="2000"/>
              <a:buFont typeface="Lato"/>
              <a:buChar char="●"/>
            </a:pPr>
            <a:r>
              <a:rPr b="1" lang="en" sz="2000">
                <a:solidFill>
                  <a:srgbClr val="FF0000"/>
                </a:solidFill>
                <a:latin typeface="Lato"/>
                <a:ea typeface="Lato"/>
                <a:cs typeface="Lato"/>
                <a:sym typeface="Lato"/>
              </a:rPr>
              <a:t>Cost</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9900FF"/>
              </a:buClr>
              <a:buSzPts val="2000"/>
              <a:buFont typeface="Lato"/>
              <a:buChar char="●"/>
            </a:pPr>
            <a:r>
              <a:rPr b="1" lang="en" sz="2000">
                <a:solidFill>
                  <a:srgbClr val="9900FF"/>
                </a:solidFill>
                <a:latin typeface="Lato"/>
                <a:ea typeface="Lato"/>
                <a:cs typeface="Lato"/>
                <a:sym typeface="Lato"/>
              </a:rPr>
              <a:t>Judgment</a:t>
            </a:r>
            <a:endParaRPr b="1" sz="2000">
              <a:solidFill>
                <a:srgbClr val="9900FF"/>
              </a:solidFill>
              <a:latin typeface="Lato"/>
              <a:ea typeface="Lato"/>
              <a:cs typeface="Lato"/>
              <a:sym typeface="Lato"/>
            </a:endParaRPr>
          </a:p>
          <a:p>
            <a:pPr indent="-355600" lvl="0" marL="457200" rtl="0" algn="l">
              <a:spcBef>
                <a:spcPts val="0"/>
              </a:spcBef>
              <a:spcAft>
                <a:spcPts val="0"/>
              </a:spcAft>
              <a:buClr>
                <a:srgbClr val="FF9900"/>
              </a:buClr>
              <a:buSzPts val="2000"/>
              <a:buFont typeface="Lato"/>
              <a:buChar char="●"/>
            </a:pPr>
            <a:r>
              <a:rPr b="1" lang="en" sz="2000">
                <a:solidFill>
                  <a:srgbClr val="FF9900"/>
                </a:solidFill>
                <a:latin typeface="Lato"/>
                <a:ea typeface="Lato"/>
                <a:cs typeface="Lato"/>
                <a:sym typeface="Lato"/>
              </a:rPr>
              <a:t>Sampling</a:t>
            </a:r>
            <a:endParaRPr b="1" sz="2000">
              <a:solidFill>
                <a:srgbClr val="FF9900"/>
              </a:solidFill>
              <a:latin typeface="Lato"/>
              <a:ea typeface="Lato"/>
              <a:cs typeface="Lato"/>
              <a:sym typeface="Lato"/>
            </a:endParaRPr>
          </a:p>
          <a:p>
            <a:pPr indent="-355600" lvl="0" marL="457200" rtl="0" algn="l">
              <a:spcBef>
                <a:spcPts val="0"/>
              </a:spcBef>
              <a:spcAft>
                <a:spcPts val="0"/>
              </a:spcAft>
              <a:buClr>
                <a:srgbClr val="FF00FF"/>
              </a:buClr>
              <a:buSzPts val="2000"/>
              <a:buFont typeface="Lato"/>
              <a:buChar char="●"/>
            </a:pPr>
            <a:r>
              <a:rPr b="1" lang="en" sz="2000">
                <a:solidFill>
                  <a:srgbClr val="FF00FF"/>
                </a:solidFill>
                <a:latin typeface="Lato"/>
                <a:ea typeface="Lato"/>
                <a:cs typeface="Lato"/>
                <a:sym typeface="Lato"/>
              </a:rPr>
              <a:t>Regressions</a:t>
            </a:r>
            <a:endParaRPr b="1" sz="2000">
              <a:solidFill>
                <a:srgbClr val="FF00FF"/>
              </a:solidFill>
              <a:latin typeface="Lato"/>
              <a:ea typeface="Lato"/>
              <a:cs typeface="Lato"/>
              <a:sym typeface="Lato"/>
            </a:endParaRPr>
          </a:p>
        </p:txBody>
      </p:sp>
      <p:cxnSp>
        <p:nvCxnSpPr>
          <p:cNvPr id="203" name="Google Shape;203;p25"/>
          <p:cNvCxnSpPr/>
          <p:nvPr/>
        </p:nvCxnSpPr>
        <p:spPr>
          <a:xfrm rot="10800000">
            <a:off x="4820625" y="2571825"/>
            <a:ext cx="1187400" cy="6243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Continuous Compliance</a:t>
            </a:r>
            <a:endParaRPr/>
          </a:p>
        </p:txBody>
      </p:sp>
      <p:sp>
        <p:nvSpPr>
          <p:cNvPr id="209" name="Google Shape;209;p26"/>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lang="en" sz="2200">
                <a:solidFill>
                  <a:schemeClr val="dk1"/>
                </a:solidFill>
              </a:rPr>
              <a:t>Build </a:t>
            </a:r>
            <a:r>
              <a:rPr lang="en" sz="2200">
                <a:solidFill>
                  <a:srgbClr val="3C78D8"/>
                </a:solidFill>
              </a:rPr>
              <a:t>verification tools</a:t>
            </a:r>
            <a:r>
              <a:rPr lang="en" sz="2200">
                <a:solidFill>
                  <a:schemeClr val="dk1"/>
                </a:solidFill>
              </a:rPr>
              <a:t> for compliance controls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On each commit, run verifier in </a:t>
            </a:r>
            <a:r>
              <a:rPr lang="en" sz="2200">
                <a:solidFill>
                  <a:srgbClr val="FF0000"/>
                </a:solidFill>
              </a:rPr>
              <a:t>continuous integration</a:t>
            </a:r>
            <a:endParaRPr sz="2200">
              <a:solidFill>
                <a:srgbClr val="FF0000"/>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Report failures directly to developers</a:t>
            </a:r>
            <a:endParaRPr sz="2200">
              <a:solidFill>
                <a:schemeClr val="dk1"/>
              </a:solidFill>
            </a:endParaRPr>
          </a:p>
        </p:txBody>
      </p:sp>
      <p:sp>
        <p:nvSpPr>
          <p:cNvPr id="210" name="Google Shape;210;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16" name="Google Shape;216;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7" name="Google Shape;217;p27"/>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gridCol w="32613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Continuous</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write specifications, run verifier</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none</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check suppressed warnings</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23" name="Google Shape;22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24" name="Google Shape;224;p28"/>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gridCol w="32613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Continuous</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rgbClr val="3C78D8"/>
                          </a:solidFill>
                          <a:latin typeface="Lato"/>
                          <a:ea typeface="Lato"/>
                          <a:cs typeface="Lato"/>
                          <a:sym typeface="Lato"/>
                        </a:rPr>
                        <a:t>Development</a:t>
                      </a:r>
                      <a:endParaRPr b="1" sz="2000">
                        <a:solidFill>
                          <a:srgbClr val="3C78D8"/>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write specifications, verifier runs in CI</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none</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check suppressed warnings</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30" name="Google Shape;230;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1" name="Google Shape;231;p29"/>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gridCol w="32613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2000">
                          <a:solidFill>
                            <a:schemeClr val="dk1"/>
                          </a:solidFill>
                          <a:latin typeface="Lato"/>
                          <a:ea typeface="Lato"/>
                          <a:cs typeface="Lato"/>
                          <a:sym typeface="Lato"/>
                        </a:rPr>
                        <a:t>Continuous</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Clr>
                          <a:schemeClr val="dk1"/>
                        </a:buClr>
                        <a:buSzPts val="1100"/>
                        <a:buFont typeface="Arial"/>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c</a:t>
                      </a:r>
                      <a:r>
                        <a:rPr lang="en" sz="2000">
                          <a:solidFill>
                            <a:schemeClr val="dk1"/>
                          </a:solidFill>
                          <a:latin typeface="Lato"/>
                          <a:ea typeface="Lato"/>
                          <a:cs typeface="Lato"/>
                          <a:sym typeface="Lato"/>
                        </a:rPr>
                        <a:t>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write specifications, verifier runs in CI</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Clr>
                          <a:schemeClr val="dk1"/>
                        </a:buClr>
                        <a:buSzPts val="1100"/>
                        <a:buFont typeface="Arial"/>
                        <a:buNone/>
                      </a:pPr>
                      <a:r>
                        <a:rPr b="1" lang="en" sz="2000">
                          <a:solidFill>
                            <a:srgbClr val="3C78D8"/>
                          </a:solidFill>
                          <a:latin typeface="Lato"/>
                          <a:ea typeface="Lato"/>
                          <a:cs typeface="Lato"/>
                          <a:sym typeface="Lato"/>
                        </a:rPr>
                        <a:t>Preparation</a:t>
                      </a:r>
                      <a:endParaRPr b="1" sz="2000">
                        <a:solidFill>
                          <a:srgbClr val="3C78D8"/>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g</a:t>
                      </a:r>
                      <a:r>
                        <a:rPr lang="en" sz="2000">
                          <a:solidFill>
                            <a:schemeClr val="dk1"/>
                          </a:solidFill>
                          <a:latin typeface="Lato"/>
                          <a:ea typeface="Lato"/>
                          <a:cs typeface="Lato"/>
                          <a:sym typeface="Lato"/>
                        </a:rPr>
                        <a:t>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none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Clr>
                          <a:schemeClr val="dk1"/>
                        </a:buClr>
                        <a:buSzPts val="1100"/>
                        <a:buFont typeface="Arial"/>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chemeClr val="dk1"/>
                          </a:solidFill>
                          <a:latin typeface="Lato"/>
                          <a:ea typeface="Lato"/>
                          <a:cs typeface="Lato"/>
                          <a:sym typeface="Lato"/>
                        </a:rPr>
                        <a:t>r</a:t>
                      </a:r>
                      <a:r>
                        <a:rPr lang="en" sz="2000">
                          <a:solidFill>
                            <a:schemeClr val="dk1"/>
                          </a:solidFill>
                          <a:latin typeface="Lato"/>
                          <a:ea typeface="Lato"/>
                          <a:cs typeface="Lato"/>
                          <a:sym typeface="Lato"/>
                        </a:rPr>
                        <a:t>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2000">
                          <a:solidFill>
                            <a:srgbClr val="FFFFFF"/>
                          </a:solidFill>
                          <a:latin typeface="Lato"/>
                          <a:ea typeface="Lato"/>
                          <a:cs typeface="Lato"/>
                          <a:sym typeface="Lato"/>
                        </a:rPr>
                        <a:t>c</a:t>
                      </a:r>
                      <a:r>
                        <a:rPr lang="en" sz="2000">
                          <a:solidFill>
                            <a:srgbClr val="FFFFFF"/>
                          </a:solidFill>
                          <a:latin typeface="Lato"/>
                          <a:ea typeface="Lato"/>
                          <a:cs typeface="Lato"/>
                          <a:sym typeface="Lato"/>
                        </a:rPr>
                        <a:t>heck suppressed warnings</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37" name="Google Shape;237;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38" name="Google Shape;238;p30"/>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gridCol w="32613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Continuous</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write specifications, verifier runs in CI</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none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rgbClr val="3C78D8"/>
                          </a:solidFill>
                          <a:latin typeface="Lato"/>
                          <a:ea typeface="Lato"/>
                          <a:cs typeface="Lato"/>
                          <a:sym typeface="Lato"/>
                        </a:rPr>
                        <a:t>Review</a:t>
                      </a:r>
                      <a:endParaRPr b="1" sz="2000">
                        <a:solidFill>
                          <a:srgbClr val="3C78D8"/>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a</a:t>
                      </a:r>
                      <a:r>
                        <a:rPr lang="en" sz="2000">
                          <a:solidFill>
                            <a:schemeClr val="dk1"/>
                          </a:solidFill>
                          <a:latin typeface="Lato"/>
                          <a:ea typeface="Lato"/>
                          <a:cs typeface="Lato"/>
                          <a:sym typeface="Lato"/>
                        </a:rPr>
                        <a:t>uditor checks output of verifier</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44" name="Google Shape;244;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45" name="Google Shape;245;p31"/>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gridCol w="32613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Continuous</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write specifications, verifier runs in CI</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none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auditor checks output of verifier</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246" name="Google Shape;246;p31"/>
          <p:cNvSpPr txBox="1"/>
          <p:nvPr/>
        </p:nvSpPr>
        <p:spPr>
          <a:xfrm>
            <a:off x="5999275" y="0"/>
            <a:ext cx="2777100" cy="2174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0000"/>
              </a:buClr>
              <a:buSzPts val="2000"/>
              <a:buFont typeface="Lato"/>
              <a:buChar char="●"/>
            </a:pPr>
            <a:r>
              <a:rPr b="1" lang="en" sz="2000">
                <a:solidFill>
                  <a:srgbClr val="FF0000"/>
                </a:solidFill>
                <a:latin typeface="Lato"/>
                <a:ea typeface="Lato"/>
                <a:cs typeface="Lato"/>
                <a:sym typeface="Lato"/>
              </a:rPr>
              <a:t>Cost</a:t>
            </a:r>
            <a:endParaRPr b="1" sz="2000">
              <a:solidFill>
                <a:srgbClr val="FF0000"/>
              </a:solidFill>
              <a:latin typeface="Lato"/>
              <a:ea typeface="Lato"/>
              <a:cs typeface="Lato"/>
              <a:sym typeface="Lato"/>
            </a:endParaRPr>
          </a:p>
          <a:p>
            <a:pPr indent="-355600" lvl="0" marL="457200" rtl="0" algn="l">
              <a:spcBef>
                <a:spcPts val="0"/>
              </a:spcBef>
              <a:spcAft>
                <a:spcPts val="0"/>
              </a:spcAft>
              <a:buClr>
                <a:srgbClr val="9900FF"/>
              </a:buClr>
              <a:buSzPts val="2000"/>
              <a:buFont typeface="Lato"/>
              <a:buChar char="●"/>
            </a:pPr>
            <a:r>
              <a:rPr b="1" lang="en" sz="2000">
                <a:solidFill>
                  <a:srgbClr val="9900FF"/>
                </a:solidFill>
                <a:latin typeface="Lato"/>
                <a:ea typeface="Lato"/>
                <a:cs typeface="Lato"/>
                <a:sym typeface="Lato"/>
              </a:rPr>
              <a:t>Judgment</a:t>
            </a:r>
            <a:endParaRPr b="1" sz="2000">
              <a:solidFill>
                <a:srgbClr val="9900FF"/>
              </a:solidFill>
              <a:latin typeface="Lato"/>
              <a:ea typeface="Lato"/>
              <a:cs typeface="Lato"/>
              <a:sym typeface="Lato"/>
            </a:endParaRPr>
          </a:p>
          <a:p>
            <a:pPr indent="-355600" lvl="0" marL="457200" rtl="0" algn="l">
              <a:spcBef>
                <a:spcPts val="0"/>
              </a:spcBef>
              <a:spcAft>
                <a:spcPts val="0"/>
              </a:spcAft>
              <a:buClr>
                <a:srgbClr val="FF9900"/>
              </a:buClr>
              <a:buSzPts val="2000"/>
              <a:buFont typeface="Lato"/>
              <a:buChar char="●"/>
            </a:pPr>
            <a:r>
              <a:rPr b="1" lang="en" sz="2000">
                <a:solidFill>
                  <a:srgbClr val="FF9900"/>
                </a:solidFill>
                <a:latin typeface="Lato"/>
                <a:ea typeface="Lato"/>
                <a:cs typeface="Lato"/>
                <a:sym typeface="Lato"/>
              </a:rPr>
              <a:t>Sampling</a:t>
            </a:r>
            <a:endParaRPr b="1" sz="2000">
              <a:solidFill>
                <a:srgbClr val="FF9900"/>
              </a:solidFill>
              <a:latin typeface="Lato"/>
              <a:ea typeface="Lato"/>
              <a:cs typeface="Lato"/>
              <a:sym typeface="Lato"/>
            </a:endParaRPr>
          </a:p>
          <a:p>
            <a:pPr indent="-355600" lvl="0" marL="457200" rtl="0" algn="l">
              <a:spcBef>
                <a:spcPts val="0"/>
              </a:spcBef>
              <a:spcAft>
                <a:spcPts val="0"/>
              </a:spcAft>
              <a:buClr>
                <a:srgbClr val="FF00FF"/>
              </a:buClr>
              <a:buSzPts val="2000"/>
              <a:buFont typeface="Lato"/>
              <a:buChar char="●"/>
            </a:pPr>
            <a:r>
              <a:rPr b="1" lang="en" sz="2000">
                <a:solidFill>
                  <a:srgbClr val="FF00FF"/>
                </a:solidFill>
                <a:latin typeface="Lato"/>
                <a:ea typeface="Lato"/>
                <a:cs typeface="Lato"/>
                <a:sym typeface="Lato"/>
              </a:rPr>
              <a:t>Regressions</a:t>
            </a:r>
            <a:endParaRPr b="1" sz="2000">
              <a:solidFill>
                <a:srgbClr val="FF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3425400" y="2129213"/>
            <a:ext cx="1178050" cy="1178050"/>
          </a:xfrm>
          <a:prstGeom prst="rect">
            <a:avLst/>
          </a:prstGeom>
          <a:noFill/>
          <a:ln>
            <a:noFill/>
          </a:ln>
        </p:spPr>
      </p:pic>
      <p:sp>
        <p:nvSpPr>
          <p:cNvPr id="63" name="Google Shape;63;p14"/>
          <p:cNvSpPr/>
          <p:nvPr/>
        </p:nvSpPr>
        <p:spPr>
          <a:xfrm>
            <a:off x="3765575" y="3192050"/>
            <a:ext cx="4977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compliance?</a:t>
            </a:r>
            <a:endParaRPr/>
          </a:p>
        </p:txBody>
      </p:sp>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6" name="Google Shape;66;p14"/>
          <p:cNvPicPr preferRelativeResize="0"/>
          <p:nvPr/>
        </p:nvPicPr>
        <p:blipFill>
          <a:blip r:embed="rId4">
            <a:alphaModFix/>
          </a:blip>
          <a:stretch>
            <a:fillRect/>
          </a:stretch>
        </p:blipFill>
        <p:spPr>
          <a:xfrm>
            <a:off x="1322550" y="2571750"/>
            <a:ext cx="667150" cy="1419450"/>
          </a:xfrm>
          <a:prstGeom prst="rect">
            <a:avLst/>
          </a:prstGeom>
          <a:noFill/>
          <a:ln>
            <a:noFill/>
          </a:ln>
        </p:spPr>
      </p:pic>
      <p:sp>
        <p:nvSpPr>
          <p:cNvPr id="67" name="Google Shape;67;p14"/>
          <p:cNvSpPr txBox="1"/>
          <p:nvPr/>
        </p:nvSpPr>
        <p:spPr>
          <a:xfrm>
            <a:off x="1044875" y="4060700"/>
            <a:ext cx="1222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You</a:t>
            </a:r>
            <a:endParaRPr sz="2200">
              <a:latin typeface="Lato"/>
              <a:ea typeface="Lato"/>
              <a:cs typeface="Lato"/>
              <a:sym typeface="Lato"/>
            </a:endParaRPr>
          </a:p>
        </p:txBody>
      </p:sp>
      <p:pic>
        <p:nvPicPr>
          <p:cNvPr id="68" name="Google Shape;68;p14"/>
          <p:cNvPicPr preferRelativeResize="0"/>
          <p:nvPr/>
        </p:nvPicPr>
        <p:blipFill>
          <a:blip r:embed="rId4">
            <a:alphaModFix/>
          </a:blip>
          <a:stretch>
            <a:fillRect/>
          </a:stretch>
        </p:blipFill>
        <p:spPr>
          <a:xfrm>
            <a:off x="6566050" y="2571750"/>
            <a:ext cx="667150" cy="1419450"/>
          </a:xfrm>
          <a:prstGeom prst="rect">
            <a:avLst/>
          </a:prstGeom>
          <a:noFill/>
          <a:ln>
            <a:noFill/>
          </a:ln>
        </p:spPr>
      </p:pic>
      <p:sp>
        <p:nvSpPr>
          <p:cNvPr id="69" name="Google Shape;69;p14"/>
          <p:cNvSpPr txBox="1"/>
          <p:nvPr/>
        </p:nvSpPr>
        <p:spPr>
          <a:xfrm>
            <a:off x="6013275" y="4060700"/>
            <a:ext cx="17727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Customer</a:t>
            </a:r>
            <a:endParaRPr sz="2200">
              <a:latin typeface="Lato"/>
              <a:ea typeface="Lato"/>
              <a:cs typeface="Lato"/>
              <a:sym typeface="Lato"/>
            </a:endParaRPr>
          </a:p>
        </p:txBody>
      </p:sp>
      <p:cxnSp>
        <p:nvCxnSpPr>
          <p:cNvPr id="70" name="Google Shape;70;p14"/>
          <p:cNvCxnSpPr/>
          <p:nvPr/>
        </p:nvCxnSpPr>
        <p:spPr>
          <a:xfrm>
            <a:off x="2349075" y="3309650"/>
            <a:ext cx="3728700" cy="0"/>
          </a:xfrm>
          <a:prstGeom prst="straightConnector1">
            <a:avLst/>
          </a:prstGeom>
          <a:noFill/>
          <a:ln cap="flat" cmpd="sng" w="38100">
            <a:solidFill>
              <a:srgbClr val="000000"/>
            </a:solidFill>
            <a:prstDash val="solid"/>
            <a:round/>
            <a:headEnd len="med" w="med" type="none"/>
            <a:tailEnd len="med" w="med" type="triangle"/>
          </a:ln>
        </p:spPr>
      </p:cxnSp>
      <p:cxnSp>
        <p:nvCxnSpPr>
          <p:cNvPr id="71" name="Google Shape;71;p14"/>
          <p:cNvCxnSpPr/>
          <p:nvPr/>
        </p:nvCxnSpPr>
        <p:spPr>
          <a:xfrm>
            <a:off x="2349075" y="3732725"/>
            <a:ext cx="3728700" cy="0"/>
          </a:xfrm>
          <a:prstGeom prst="straightConnector1">
            <a:avLst/>
          </a:prstGeom>
          <a:noFill/>
          <a:ln cap="flat" cmpd="sng" w="38100">
            <a:solidFill>
              <a:srgbClr val="000000"/>
            </a:solidFill>
            <a:prstDash val="solid"/>
            <a:round/>
            <a:headEnd len="med" w="med" type="triangle"/>
            <a:tailEnd len="med" w="med" type="none"/>
          </a:ln>
        </p:spPr>
      </p:cxnSp>
      <p:pic>
        <p:nvPicPr>
          <p:cNvPr id="72" name="Google Shape;72;p14"/>
          <p:cNvPicPr preferRelativeResize="0"/>
          <p:nvPr/>
        </p:nvPicPr>
        <p:blipFill>
          <a:blip r:embed="rId5">
            <a:alphaModFix/>
          </a:blip>
          <a:stretch>
            <a:fillRect/>
          </a:stretch>
        </p:blipFill>
        <p:spPr>
          <a:xfrm>
            <a:off x="3748225" y="3826850"/>
            <a:ext cx="930400" cy="930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252" name="Google Shape;252;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53" name="Google Shape;253;p32"/>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gridCol w="32613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Continuous</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write specifications, verifier runs in CI</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none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auditor checks output of verifier</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254" name="Google Shape;254;p32"/>
          <p:cNvSpPr txBox="1"/>
          <p:nvPr/>
        </p:nvSpPr>
        <p:spPr>
          <a:xfrm>
            <a:off x="5999275" y="0"/>
            <a:ext cx="2777100" cy="2174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FF0000"/>
              </a:buClr>
              <a:buSzPts val="2000"/>
              <a:buFont typeface="Lato"/>
              <a:buChar char="●"/>
            </a:pPr>
            <a:r>
              <a:rPr b="1" lang="en" sz="2000" strike="sngStrike">
                <a:solidFill>
                  <a:srgbClr val="FF0000"/>
                </a:solidFill>
                <a:latin typeface="Lato"/>
                <a:ea typeface="Lato"/>
                <a:cs typeface="Lato"/>
                <a:sym typeface="Lato"/>
              </a:rPr>
              <a:t>Cost</a:t>
            </a:r>
            <a:endParaRPr b="1" sz="2000" strike="sngStrike">
              <a:solidFill>
                <a:srgbClr val="FF0000"/>
              </a:solidFill>
              <a:latin typeface="Lato"/>
              <a:ea typeface="Lato"/>
              <a:cs typeface="Lato"/>
              <a:sym typeface="Lato"/>
            </a:endParaRPr>
          </a:p>
          <a:p>
            <a:pPr indent="-355600" lvl="0" marL="457200" rtl="0" algn="l">
              <a:spcBef>
                <a:spcPts val="0"/>
              </a:spcBef>
              <a:spcAft>
                <a:spcPts val="0"/>
              </a:spcAft>
              <a:buClr>
                <a:srgbClr val="9900FF"/>
              </a:buClr>
              <a:buSzPts val="2000"/>
              <a:buFont typeface="Lato"/>
              <a:buChar char="●"/>
            </a:pPr>
            <a:r>
              <a:rPr b="1" lang="en" sz="2000" strike="sngStrike">
                <a:solidFill>
                  <a:srgbClr val="9900FF"/>
                </a:solidFill>
                <a:latin typeface="Lato"/>
                <a:ea typeface="Lato"/>
                <a:cs typeface="Lato"/>
                <a:sym typeface="Lato"/>
              </a:rPr>
              <a:t>Judgment</a:t>
            </a:r>
            <a:endParaRPr b="1" sz="2000" strike="sngStrike">
              <a:solidFill>
                <a:srgbClr val="9900FF"/>
              </a:solidFill>
              <a:latin typeface="Lato"/>
              <a:ea typeface="Lato"/>
              <a:cs typeface="Lato"/>
              <a:sym typeface="Lato"/>
            </a:endParaRPr>
          </a:p>
          <a:p>
            <a:pPr indent="-355600" lvl="0" marL="457200" rtl="0" algn="l">
              <a:spcBef>
                <a:spcPts val="0"/>
              </a:spcBef>
              <a:spcAft>
                <a:spcPts val="0"/>
              </a:spcAft>
              <a:buClr>
                <a:srgbClr val="FF9900"/>
              </a:buClr>
              <a:buSzPts val="2000"/>
              <a:buFont typeface="Lato"/>
              <a:buChar char="●"/>
            </a:pPr>
            <a:r>
              <a:rPr b="1" lang="en" sz="2000" strike="sngStrike">
                <a:solidFill>
                  <a:srgbClr val="FF9900"/>
                </a:solidFill>
                <a:latin typeface="Lato"/>
                <a:ea typeface="Lato"/>
                <a:cs typeface="Lato"/>
                <a:sym typeface="Lato"/>
              </a:rPr>
              <a:t>Sampling</a:t>
            </a:r>
            <a:endParaRPr b="1" sz="2000" strike="sngStrike">
              <a:solidFill>
                <a:srgbClr val="FF9900"/>
              </a:solidFill>
              <a:latin typeface="Lato"/>
              <a:ea typeface="Lato"/>
              <a:cs typeface="Lato"/>
              <a:sym typeface="Lato"/>
            </a:endParaRPr>
          </a:p>
          <a:p>
            <a:pPr indent="-355600" lvl="0" marL="457200" rtl="0" algn="l">
              <a:spcBef>
                <a:spcPts val="0"/>
              </a:spcBef>
              <a:spcAft>
                <a:spcPts val="0"/>
              </a:spcAft>
              <a:buClr>
                <a:srgbClr val="FF00FF"/>
              </a:buClr>
              <a:buSzPts val="2000"/>
              <a:buFont typeface="Lato"/>
              <a:buChar char="●"/>
            </a:pPr>
            <a:r>
              <a:rPr b="1" lang="en" sz="2000" strike="sngStrike">
                <a:solidFill>
                  <a:srgbClr val="FF00FF"/>
                </a:solidFill>
                <a:latin typeface="Lato"/>
                <a:ea typeface="Lato"/>
                <a:cs typeface="Lato"/>
                <a:sym typeface="Lato"/>
              </a:rPr>
              <a:t>Regressions</a:t>
            </a:r>
            <a:endParaRPr b="1" sz="2000" strike="sngStrike">
              <a:solidFill>
                <a:srgbClr val="FF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60" name="Google Shape;260;p33"/>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rgbClr val="6D9EEB"/>
                </a:solidFill>
              </a:rPr>
              <a:t>Idea</a:t>
            </a:r>
            <a:r>
              <a:rPr lang="en" sz="2200">
                <a:solidFill>
                  <a:schemeClr val="dk1"/>
                </a:solidFill>
              </a:rPr>
              <a:t>: verification is a good fit for compliance</a:t>
            </a:r>
            <a:endParaRPr sz="2200">
              <a:solidFill>
                <a:schemeClr val="dk1"/>
              </a:solidFill>
            </a:endParaRPr>
          </a:p>
          <a:p>
            <a:pPr indent="0" lvl="0" marL="0" rtl="0" algn="l">
              <a:lnSpc>
                <a:spcPct val="200000"/>
              </a:lnSpc>
              <a:spcBef>
                <a:spcPts val="1600"/>
              </a:spcBef>
              <a:spcAft>
                <a:spcPts val="1600"/>
              </a:spcAft>
              <a:buNone/>
            </a:pPr>
            <a:r>
              <a:t/>
            </a:r>
            <a:endParaRPr sz="2200">
              <a:solidFill>
                <a:schemeClr val="dk1"/>
              </a:solidFill>
            </a:endParaRPr>
          </a:p>
        </p:txBody>
      </p:sp>
      <p:sp>
        <p:nvSpPr>
          <p:cNvPr id="261" name="Google Shape;26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67" name="Google Shape;267;p34"/>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rgbClr val="6D9EEB"/>
                </a:solidFill>
              </a:rPr>
              <a:t>Idea</a:t>
            </a:r>
            <a:r>
              <a:rPr lang="en" sz="2200">
                <a:solidFill>
                  <a:schemeClr val="dk1"/>
                </a:solidFill>
              </a:rPr>
              <a:t>: verification is a good fit for compliance</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FF0000"/>
                </a:solidFill>
              </a:rPr>
              <a:t>Engineering</a:t>
            </a:r>
            <a:r>
              <a:rPr lang="en" sz="2200">
                <a:solidFill>
                  <a:schemeClr val="dk1"/>
                </a:solidFill>
              </a:rPr>
              <a:t>: we built verifiers for five compliance controls</a:t>
            </a:r>
            <a:endParaRPr sz="2200">
              <a:solidFill>
                <a:schemeClr val="dk1"/>
              </a:solidFill>
            </a:endParaRPr>
          </a:p>
          <a:p>
            <a:pPr indent="0" lvl="0" marL="0" rtl="0" algn="l">
              <a:lnSpc>
                <a:spcPct val="200000"/>
              </a:lnSpc>
              <a:spcBef>
                <a:spcPts val="1600"/>
              </a:spcBef>
              <a:spcAft>
                <a:spcPts val="1600"/>
              </a:spcAft>
              <a:buNone/>
            </a:pPr>
            <a:r>
              <a:t/>
            </a:r>
            <a:endParaRPr sz="2200">
              <a:solidFill>
                <a:schemeClr val="dk1"/>
              </a:solidFill>
            </a:endParaRPr>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74" name="Google Shape;274;p35"/>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rgbClr val="6D9EEB"/>
                </a:solidFill>
              </a:rPr>
              <a:t>Idea</a:t>
            </a:r>
            <a:r>
              <a:rPr lang="en" sz="2200">
                <a:solidFill>
                  <a:schemeClr val="dk1"/>
                </a:solidFill>
              </a:rPr>
              <a:t>: verification is a good fit for compliance</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FF0000"/>
                </a:solidFill>
              </a:rPr>
              <a:t>Engineering</a:t>
            </a:r>
            <a:r>
              <a:rPr lang="en" sz="2200">
                <a:solidFill>
                  <a:schemeClr val="dk1"/>
                </a:solidFill>
              </a:rPr>
              <a:t>: we built verifiers for five compliance controls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9900FF"/>
                </a:solidFill>
              </a:rPr>
              <a:t>Experimental</a:t>
            </a:r>
            <a:r>
              <a:rPr lang="en" sz="2200">
                <a:solidFill>
                  <a:schemeClr val="dk1"/>
                </a:solidFill>
              </a:rPr>
              <a:t>: open-source experiments and comparisons</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275" name="Google Shape;27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81" name="Google Shape;281;p36"/>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rgbClr val="6D9EEB"/>
                </a:solidFill>
              </a:rPr>
              <a:t>Idea</a:t>
            </a:r>
            <a:r>
              <a:rPr lang="en" sz="2200">
                <a:solidFill>
                  <a:schemeClr val="dk1"/>
                </a:solidFill>
              </a:rPr>
              <a:t>: verification is a good fit for compliance</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FF0000"/>
                </a:solidFill>
              </a:rPr>
              <a:t>Engineering</a:t>
            </a:r>
            <a:r>
              <a:rPr lang="en" sz="2200">
                <a:solidFill>
                  <a:schemeClr val="dk1"/>
                </a:solidFill>
              </a:rPr>
              <a:t>: we built verifiers for five compliance controls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9900FF"/>
                </a:solidFill>
              </a:rPr>
              <a:t>Experimental</a:t>
            </a:r>
            <a:r>
              <a:rPr lang="en" sz="2200">
                <a:solidFill>
                  <a:schemeClr val="dk1"/>
                </a:solidFill>
              </a:rPr>
              <a:t>: open-source experiments and comparisons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6AA84F"/>
                </a:solidFill>
              </a:rPr>
              <a:t>Experiential</a:t>
            </a:r>
            <a:r>
              <a:rPr lang="en" sz="2200">
                <a:solidFill>
                  <a:schemeClr val="dk1"/>
                </a:solidFill>
              </a:rPr>
              <a:t>: verifiers in the compliance process at AWS</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282" name="Google Shape;28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288" name="Google Shape;288;p37"/>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289" name="Google Shape;28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37"/>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296" name="Google Shape;296;p38"/>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297" name="Google Shape;29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8"/>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
        <p:nvSpPr>
          <p:cNvPr id="299" name="Google Shape;299;p38"/>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FF0000"/>
                </a:solidFill>
              </a:rPr>
              <a:t>Techniques:</a:t>
            </a:r>
            <a:endParaRPr b="1" sz="2200" u="sng">
              <a:solidFill>
                <a:srgbClr val="FF0000"/>
              </a:solidFill>
            </a:endParaRPr>
          </a:p>
          <a:p>
            <a:pPr indent="0" lvl="0" marL="0" rtl="0" algn="l">
              <a:spcBef>
                <a:spcPts val="1600"/>
              </a:spcBef>
              <a:spcAft>
                <a:spcPts val="1600"/>
              </a:spcAft>
              <a:buNone/>
            </a:pPr>
            <a:r>
              <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305" name="Google Shape;305;p39"/>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306" name="Google Shape;306;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39"/>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
        <p:nvSpPr>
          <p:cNvPr id="308" name="Google Shape;308;p39"/>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FF0000"/>
                </a:solidFill>
              </a:rPr>
              <a:t>Techniques:</a:t>
            </a:r>
            <a:endParaRPr b="1" sz="2200" u="sng">
              <a:solidFill>
                <a:srgbClr val="FF0000"/>
              </a:solidFill>
            </a:endParaRPr>
          </a:p>
          <a:p>
            <a:pPr indent="-368300" lvl="0" marL="457200" rtl="0" algn="l">
              <a:spcBef>
                <a:spcPts val="1600"/>
              </a:spcBef>
              <a:spcAft>
                <a:spcPts val="0"/>
              </a:spcAft>
              <a:buSzPts val="2200"/>
              <a:buChar char="●"/>
            </a:pPr>
            <a:r>
              <a:rPr lang="en" sz="2200"/>
              <a:t>Constant propagation</a:t>
            </a:r>
            <a:endParaRPr sz="2200"/>
          </a:p>
          <a:p>
            <a:pPr indent="0" lvl="0" marL="45720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314" name="Google Shape;314;p40"/>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315" name="Google Shape;315;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40"/>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
        <p:nvSpPr>
          <p:cNvPr id="317" name="Google Shape;317;p40"/>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FF0000"/>
                </a:solidFill>
              </a:rPr>
              <a:t>Techniques:</a:t>
            </a:r>
            <a:endParaRPr b="1" sz="2200" u="sng">
              <a:solidFill>
                <a:srgbClr val="FF0000"/>
              </a:solidFill>
            </a:endParaRPr>
          </a:p>
          <a:p>
            <a:pPr indent="-368300" lvl="0" marL="457200" rtl="0" algn="l">
              <a:spcBef>
                <a:spcPts val="1600"/>
              </a:spcBef>
              <a:spcAft>
                <a:spcPts val="0"/>
              </a:spcAft>
              <a:buSzPts val="2200"/>
              <a:buChar char="●"/>
            </a:pPr>
            <a:r>
              <a:rPr lang="en" sz="2200"/>
              <a:t>Constant propagation</a:t>
            </a:r>
            <a:endParaRPr sz="2200"/>
          </a:p>
          <a:p>
            <a:pPr indent="-368300" lvl="0" marL="457200" rtl="0" algn="l">
              <a:spcBef>
                <a:spcPts val="0"/>
              </a:spcBef>
              <a:spcAft>
                <a:spcPts val="0"/>
              </a:spcAft>
              <a:buSzPts val="2200"/>
              <a:buChar char="●"/>
            </a:pPr>
            <a:r>
              <a:rPr lang="en" sz="2200"/>
              <a:t>+ enum analysis</a:t>
            </a:r>
            <a:endParaRPr sz="2200"/>
          </a:p>
          <a:p>
            <a:pPr indent="0" lvl="0" marL="45720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323" name="Google Shape;323;p41"/>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324" name="Google Shape;324;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1"/>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
        <p:nvSpPr>
          <p:cNvPr id="326" name="Google Shape;326;p41"/>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FF0000"/>
                </a:solidFill>
              </a:rPr>
              <a:t>Techniques:</a:t>
            </a:r>
            <a:endParaRPr b="1" sz="2200" u="sng">
              <a:solidFill>
                <a:srgbClr val="FF0000"/>
              </a:solidFill>
            </a:endParaRPr>
          </a:p>
          <a:p>
            <a:pPr indent="-368300" lvl="0" marL="457200" rtl="0" algn="l">
              <a:spcBef>
                <a:spcPts val="1600"/>
              </a:spcBef>
              <a:spcAft>
                <a:spcPts val="0"/>
              </a:spcAft>
              <a:buSzPts val="2200"/>
              <a:buChar char="●"/>
            </a:pPr>
            <a:r>
              <a:rPr lang="en" sz="2200"/>
              <a:t>Constant propagation</a:t>
            </a:r>
            <a:endParaRPr sz="2200"/>
          </a:p>
          <a:p>
            <a:pPr indent="-368300" lvl="0" marL="457200" rtl="0" algn="l">
              <a:spcBef>
                <a:spcPts val="0"/>
              </a:spcBef>
              <a:spcAft>
                <a:spcPts val="0"/>
              </a:spcAft>
              <a:buSzPts val="2200"/>
              <a:buChar char="●"/>
            </a:pPr>
            <a:r>
              <a:rPr lang="en" sz="2200"/>
              <a:t>+ enum analysis</a:t>
            </a:r>
            <a:endParaRPr sz="2200"/>
          </a:p>
          <a:p>
            <a:pPr indent="-368300" lvl="0" marL="457200" rtl="0" algn="l">
              <a:spcBef>
                <a:spcPts val="0"/>
              </a:spcBef>
              <a:spcAft>
                <a:spcPts val="0"/>
              </a:spcAft>
              <a:buSzPts val="2200"/>
              <a:buChar char="●"/>
            </a:pPr>
            <a:r>
              <a:rPr lang="en" sz="2200"/>
              <a:t>+ regex matching</a:t>
            </a:r>
            <a:endParaRPr sz="2200"/>
          </a:p>
          <a:p>
            <a:pPr indent="0" lvl="0" marL="45720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compliance?</a:t>
            </a:r>
            <a:endParaRPr/>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 name="Google Shape;79;p15"/>
          <p:cNvPicPr preferRelativeResize="0"/>
          <p:nvPr/>
        </p:nvPicPr>
        <p:blipFill>
          <a:blip r:embed="rId3">
            <a:alphaModFix/>
          </a:blip>
          <a:stretch>
            <a:fillRect/>
          </a:stretch>
        </p:blipFill>
        <p:spPr>
          <a:xfrm>
            <a:off x="1322550" y="2571750"/>
            <a:ext cx="667150" cy="1419450"/>
          </a:xfrm>
          <a:prstGeom prst="rect">
            <a:avLst/>
          </a:prstGeom>
          <a:noFill/>
          <a:ln>
            <a:noFill/>
          </a:ln>
        </p:spPr>
      </p:pic>
      <p:sp>
        <p:nvSpPr>
          <p:cNvPr id="80" name="Google Shape;80;p15"/>
          <p:cNvSpPr txBox="1"/>
          <p:nvPr/>
        </p:nvSpPr>
        <p:spPr>
          <a:xfrm>
            <a:off x="1044875" y="4060700"/>
            <a:ext cx="1222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You</a:t>
            </a:r>
            <a:endParaRPr sz="2200">
              <a:latin typeface="Lato"/>
              <a:ea typeface="Lato"/>
              <a:cs typeface="Lato"/>
              <a:sym typeface="Lato"/>
            </a:endParaRPr>
          </a:p>
        </p:txBody>
      </p:sp>
      <p:pic>
        <p:nvPicPr>
          <p:cNvPr id="81" name="Google Shape;81;p15"/>
          <p:cNvPicPr preferRelativeResize="0"/>
          <p:nvPr/>
        </p:nvPicPr>
        <p:blipFill>
          <a:blip r:embed="rId3">
            <a:alphaModFix/>
          </a:blip>
          <a:stretch>
            <a:fillRect/>
          </a:stretch>
        </p:blipFill>
        <p:spPr>
          <a:xfrm>
            <a:off x="6566050" y="2571750"/>
            <a:ext cx="667150" cy="1419450"/>
          </a:xfrm>
          <a:prstGeom prst="rect">
            <a:avLst/>
          </a:prstGeom>
          <a:noFill/>
          <a:ln>
            <a:noFill/>
          </a:ln>
        </p:spPr>
      </p:pic>
      <p:sp>
        <p:nvSpPr>
          <p:cNvPr id="82" name="Google Shape;82;p15"/>
          <p:cNvSpPr txBox="1"/>
          <p:nvPr/>
        </p:nvSpPr>
        <p:spPr>
          <a:xfrm>
            <a:off x="6013275" y="4060700"/>
            <a:ext cx="17727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Customer</a:t>
            </a:r>
            <a:endParaRPr sz="2200">
              <a:latin typeface="Lato"/>
              <a:ea typeface="Lato"/>
              <a:cs typeface="Lato"/>
              <a:sym typeface="Lato"/>
            </a:endParaRPr>
          </a:p>
        </p:txBody>
      </p:sp>
      <p:pic>
        <p:nvPicPr>
          <p:cNvPr id="83" name="Google Shape;83;p15"/>
          <p:cNvPicPr preferRelativeResize="0"/>
          <p:nvPr/>
        </p:nvPicPr>
        <p:blipFill>
          <a:blip r:embed="rId4">
            <a:alphaModFix/>
          </a:blip>
          <a:stretch>
            <a:fillRect/>
          </a:stretch>
        </p:blipFill>
        <p:spPr>
          <a:xfrm>
            <a:off x="3425400" y="2129213"/>
            <a:ext cx="1178050" cy="1178050"/>
          </a:xfrm>
          <a:prstGeom prst="rect">
            <a:avLst/>
          </a:prstGeom>
          <a:noFill/>
          <a:ln>
            <a:noFill/>
          </a:ln>
        </p:spPr>
      </p:pic>
      <p:sp>
        <p:nvSpPr>
          <p:cNvPr id="84" name="Google Shape;84;p15"/>
          <p:cNvSpPr/>
          <p:nvPr/>
        </p:nvSpPr>
        <p:spPr>
          <a:xfrm>
            <a:off x="3765575" y="3192050"/>
            <a:ext cx="4977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5"/>
          <p:cNvCxnSpPr/>
          <p:nvPr/>
        </p:nvCxnSpPr>
        <p:spPr>
          <a:xfrm>
            <a:off x="2349075" y="3309650"/>
            <a:ext cx="3728700" cy="0"/>
          </a:xfrm>
          <a:prstGeom prst="straightConnector1">
            <a:avLst/>
          </a:prstGeom>
          <a:noFill/>
          <a:ln cap="flat" cmpd="sng" w="38100">
            <a:solidFill>
              <a:srgbClr val="000000"/>
            </a:solidFill>
            <a:prstDash val="solid"/>
            <a:round/>
            <a:headEnd len="med" w="med" type="none"/>
            <a:tailEnd len="med" w="med" type="triangle"/>
          </a:ln>
        </p:spPr>
      </p:cxnSp>
      <p:cxnSp>
        <p:nvCxnSpPr>
          <p:cNvPr id="86" name="Google Shape;86;p15"/>
          <p:cNvCxnSpPr/>
          <p:nvPr/>
        </p:nvCxnSpPr>
        <p:spPr>
          <a:xfrm>
            <a:off x="2349075" y="3732725"/>
            <a:ext cx="3728700" cy="0"/>
          </a:xfrm>
          <a:prstGeom prst="straightConnector1">
            <a:avLst/>
          </a:prstGeom>
          <a:noFill/>
          <a:ln cap="flat" cmpd="sng" w="38100">
            <a:solidFill>
              <a:srgbClr val="000000"/>
            </a:solidFill>
            <a:prstDash val="solid"/>
            <a:round/>
            <a:headEnd len="med" w="med" type="triangle"/>
            <a:tailEnd len="med" w="med" type="none"/>
          </a:ln>
        </p:spPr>
      </p:cxnSp>
      <p:pic>
        <p:nvPicPr>
          <p:cNvPr id="87" name="Google Shape;87;p15"/>
          <p:cNvPicPr preferRelativeResize="0"/>
          <p:nvPr/>
        </p:nvPicPr>
        <p:blipFill>
          <a:blip r:embed="rId5">
            <a:alphaModFix/>
          </a:blip>
          <a:stretch>
            <a:fillRect/>
          </a:stretch>
        </p:blipFill>
        <p:spPr>
          <a:xfrm>
            <a:off x="3748225" y="3826850"/>
            <a:ext cx="930400" cy="930400"/>
          </a:xfrm>
          <a:prstGeom prst="rect">
            <a:avLst/>
          </a:prstGeom>
          <a:noFill/>
          <a:ln>
            <a:noFill/>
          </a:ln>
        </p:spPr>
      </p:pic>
      <p:pic>
        <p:nvPicPr>
          <p:cNvPr id="88" name="Google Shape;88;p15"/>
          <p:cNvPicPr preferRelativeResize="0"/>
          <p:nvPr/>
        </p:nvPicPr>
        <p:blipFill>
          <a:blip r:embed="rId6">
            <a:alphaModFix/>
          </a:blip>
          <a:stretch>
            <a:fillRect/>
          </a:stretch>
        </p:blipFill>
        <p:spPr>
          <a:xfrm>
            <a:off x="3410425" y="2673375"/>
            <a:ext cx="1606000" cy="1606000"/>
          </a:xfrm>
          <a:prstGeom prst="rect">
            <a:avLst/>
          </a:prstGeom>
          <a:noFill/>
          <a:ln>
            <a:noFill/>
          </a:ln>
        </p:spPr>
      </p:pic>
      <p:sp>
        <p:nvSpPr>
          <p:cNvPr id="89" name="Google Shape;89;p15"/>
          <p:cNvSpPr/>
          <p:nvPr/>
        </p:nvSpPr>
        <p:spPr>
          <a:xfrm>
            <a:off x="6566050" y="612125"/>
            <a:ext cx="2046900" cy="1721700"/>
          </a:xfrm>
          <a:prstGeom prst="cloud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latin typeface="Lato"/>
                <a:ea typeface="Lato"/>
                <a:cs typeface="Lato"/>
                <a:sym typeface="Lato"/>
              </a:rPr>
              <a:t>How do I know it’s secure?</a:t>
            </a:r>
            <a:endParaRPr sz="20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332" name="Google Shape;332;p42"/>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333" name="Google Shape;333;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42"/>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
        <p:nvSpPr>
          <p:cNvPr id="335" name="Google Shape;335;p42"/>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FF0000"/>
                </a:solidFill>
              </a:rPr>
              <a:t>Techniques:</a:t>
            </a:r>
            <a:endParaRPr b="1" sz="2200" u="sng">
              <a:solidFill>
                <a:srgbClr val="FF0000"/>
              </a:solidFill>
            </a:endParaRPr>
          </a:p>
          <a:p>
            <a:pPr indent="-368300" lvl="0" marL="457200" rtl="0" algn="l">
              <a:spcBef>
                <a:spcPts val="1600"/>
              </a:spcBef>
              <a:spcAft>
                <a:spcPts val="0"/>
              </a:spcAft>
              <a:buSzPts val="2200"/>
              <a:buChar char="●"/>
            </a:pPr>
            <a:r>
              <a:rPr lang="en" sz="2200"/>
              <a:t>Constant propagation</a:t>
            </a:r>
            <a:endParaRPr sz="2200"/>
          </a:p>
          <a:p>
            <a:pPr indent="-368300" lvl="0" marL="457200" rtl="0" algn="l">
              <a:spcBef>
                <a:spcPts val="0"/>
              </a:spcBef>
              <a:spcAft>
                <a:spcPts val="0"/>
              </a:spcAft>
              <a:buSzPts val="2200"/>
              <a:buChar char="●"/>
            </a:pPr>
            <a:r>
              <a:rPr lang="en" sz="2200"/>
              <a:t>+ enum analysis</a:t>
            </a:r>
            <a:endParaRPr sz="2200"/>
          </a:p>
          <a:p>
            <a:pPr indent="-368300" lvl="0" marL="457200" rtl="0" algn="l">
              <a:spcBef>
                <a:spcPts val="0"/>
              </a:spcBef>
              <a:spcAft>
                <a:spcPts val="0"/>
              </a:spcAft>
              <a:buSzPts val="2200"/>
              <a:buChar char="●"/>
            </a:pPr>
            <a:r>
              <a:rPr lang="en" sz="2200"/>
              <a:t>+ regex matching</a:t>
            </a:r>
            <a:endParaRPr sz="2200"/>
          </a:p>
          <a:p>
            <a:pPr indent="-368300" lvl="0" marL="457200" rtl="0" algn="l">
              <a:spcBef>
                <a:spcPts val="0"/>
              </a:spcBef>
              <a:spcAft>
                <a:spcPts val="0"/>
              </a:spcAft>
              <a:buSzPts val="2200"/>
              <a:buChar char="●"/>
            </a:pPr>
            <a:r>
              <a:rPr lang="en" sz="2200"/>
              <a:t>+ accumulation analysis</a:t>
            </a:r>
            <a:endParaRPr sz="2200"/>
          </a:p>
          <a:p>
            <a:pPr indent="0" lvl="0" marL="457200" rtl="0" algn="l">
              <a:spcBef>
                <a:spcPts val="1600"/>
              </a:spcBef>
              <a:spcAft>
                <a:spcPts val="0"/>
              </a:spcAft>
              <a:buNone/>
            </a:pPr>
            <a:r>
              <a:t/>
            </a:r>
            <a:endParaRPr sz="2200"/>
          </a:p>
          <a:p>
            <a:pPr indent="0" lvl="0" marL="0" rtl="0" algn="l">
              <a:spcBef>
                <a:spcPts val="1600"/>
              </a:spcBef>
              <a:spcAft>
                <a:spcPts val="1600"/>
              </a:spcAft>
              <a:buNone/>
            </a:pPr>
            <a:r>
              <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controls</a:t>
            </a:r>
            <a:endParaRPr/>
          </a:p>
        </p:txBody>
      </p:sp>
      <p:sp>
        <p:nvSpPr>
          <p:cNvPr id="341" name="Google Shape;341;p43"/>
          <p:cNvSpPr txBox="1"/>
          <p:nvPr>
            <p:ph idx="1" type="body"/>
          </p:nvPr>
        </p:nvSpPr>
        <p:spPr>
          <a:xfrm>
            <a:off x="171950"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3C78D8"/>
                </a:solidFill>
              </a:rPr>
              <a:t>Controls:</a:t>
            </a:r>
            <a:endParaRPr b="1" sz="2200" u="sng">
              <a:solidFill>
                <a:srgbClr val="3C78D8"/>
              </a:solidFill>
            </a:endParaRPr>
          </a:p>
          <a:p>
            <a:pPr indent="-368300" lvl="0" marL="457200" rtl="0" algn="l">
              <a:spcBef>
                <a:spcPts val="1600"/>
              </a:spcBef>
              <a:spcAft>
                <a:spcPts val="0"/>
              </a:spcAft>
              <a:buClr>
                <a:schemeClr val="dk1"/>
              </a:buClr>
              <a:buSzPts val="2200"/>
              <a:buChar char="●"/>
            </a:pPr>
            <a:r>
              <a:rPr lang="en" sz="2200">
                <a:solidFill>
                  <a:schemeClr val="dk1"/>
                </a:solidFill>
              </a:rPr>
              <a:t>HTTP vs HTTPS</a:t>
            </a:r>
            <a:endParaRPr sz="2200"/>
          </a:p>
          <a:p>
            <a:pPr indent="-368300" lvl="0" marL="457200" rtl="0" algn="l">
              <a:spcBef>
                <a:spcPts val="0"/>
              </a:spcBef>
              <a:spcAft>
                <a:spcPts val="0"/>
              </a:spcAft>
              <a:buClr>
                <a:schemeClr val="dk1"/>
              </a:buClr>
              <a:buSzPts val="2200"/>
              <a:buChar char="●"/>
            </a:pPr>
            <a:r>
              <a:rPr lang="en" sz="2200">
                <a:solidFill>
                  <a:schemeClr val="dk1"/>
                </a:solidFill>
              </a:rPr>
              <a:t>Cryptographic key length</a:t>
            </a:r>
            <a:endParaRPr sz="2200"/>
          </a:p>
          <a:p>
            <a:pPr indent="-368300" lvl="0" marL="457200" rtl="0" algn="l">
              <a:spcBef>
                <a:spcPts val="0"/>
              </a:spcBef>
              <a:spcAft>
                <a:spcPts val="0"/>
              </a:spcAft>
              <a:buSzPts val="2200"/>
              <a:buChar char="●"/>
            </a:pPr>
            <a:r>
              <a:rPr lang="en" sz="2200"/>
              <a:t>Cryptographic algorithm selection</a:t>
            </a:r>
            <a:endParaRPr sz="2200"/>
          </a:p>
          <a:p>
            <a:pPr indent="-368300" lvl="0" marL="457200" rtl="0" algn="l">
              <a:spcBef>
                <a:spcPts val="0"/>
              </a:spcBef>
              <a:spcAft>
                <a:spcPts val="0"/>
              </a:spcAft>
              <a:buSzPts val="2200"/>
              <a:buChar char="●"/>
            </a:pPr>
            <a:r>
              <a:rPr lang="en" sz="2200"/>
              <a:t>Cloud data store initialization</a:t>
            </a:r>
            <a:endParaRPr sz="2200"/>
          </a:p>
          <a:p>
            <a:pPr indent="-368300" lvl="0" marL="457200" rtl="0" algn="l">
              <a:spcBef>
                <a:spcPts val="0"/>
              </a:spcBef>
              <a:spcAft>
                <a:spcPts val="0"/>
              </a:spcAft>
              <a:buSzPts val="2200"/>
              <a:buChar char="●"/>
            </a:pPr>
            <a:r>
              <a:rPr lang="en" sz="2200"/>
              <a:t>Hard-coded credentials</a:t>
            </a:r>
            <a:endParaRPr sz="2200"/>
          </a:p>
          <a:p>
            <a:pPr indent="0" lvl="0" marL="0" rtl="0" algn="l">
              <a:spcBef>
                <a:spcPts val="1600"/>
              </a:spcBef>
              <a:spcAft>
                <a:spcPts val="1600"/>
              </a:spcAft>
              <a:buNone/>
            </a:pPr>
            <a:r>
              <a:t/>
            </a:r>
            <a:endParaRPr sz="2200"/>
          </a:p>
        </p:txBody>
      </p:sp>
      <p:sp>
        <p:nvSpPr>
          <p:cNvPr id="342" name="Google Shape;34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43"/>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2200"/>
          </a:p>
          <a:p>
            <a:pPr indent="0" lvl="0" marL="0" rtl="0" algn="l">
              <a:spcBef>
                <a:spcPts val="1600"/>
              </a:spcBef>
              <a:spcAft>
                <a:spcPts val="1600"/>
              </a:spcAft>
              <a:buNone/>
            </a:pPr>
            <a:r>
              <a:t/>
            </a:r>
            <a:endParaRPr sz="2200"/>
          </a:p>
        </p:txBody>
      </p:sp>
      <p:sp>
        <p:nvSpPr>
          <p:cNvPr id="344" name="Google Shape;344;p43"/>
          <p:cNvSpPr txBox="1"/>
          <p:nvPr>
            <p:ph idx="1" type="body"/>
          </p:nvPr>
        </p:nvSpPr>
        <p:spPr>
          <a:xfrm>
            <a:off x="4987575" y="1816150"/>
            <a:ext cx="495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u="sng">
                <a:solidFill>
                  <a:srgbClr val="FF0000"/>
                </a:solidFill>
              </a:rPr>
              <a:t>Techniques:</a:t>
            </a:r>
            <a:endParaRPr b="1" sz="2200" u="sng">
              <a:solidFill>
                <a:srgbClr val="FF0000"/>
              </a:solidFill>
            </a:endParaRPr>
          </a:p>
          <a:p>
            <a:pPr indent="-368300" lvl="0" marL="457200" rtl="0" algn="l">
              <a:spcBef>
                <a:spcPts val="1600"/>
              </a:spcBef>
              <a:spcAft>
                <a:spcPts val="0"/>
              </a:spcAft>
              <a:buSzPts val="2200"/>
              <a:buChar char="●"/>
            </a:pPr>
            <a:r>
              <a:rPr lang="en" sz="2200"/>
              <a:t>Constant propagation</a:t>
            </a:r>
            <a:endParaRPr sz="2200"/>
          </a:p>
          <a:p>
            <a:pPr indent="-368300" lvl="0" marL="457200" rtl="0" algn="l">
              <a:spcBef>
                <a:spcPts val="0"/>
              </a:spcBef>
              <a:spcAft>
                <a:spcPts val="0"/>
              </a:spcAft>
              <a:buSzPts val="2200"/>
              <a:buChar char="●"/>
            </a:pPr>
            <a:r>
              <a:rPr lang="en" sz="2200"/>
              <a:t>+ enum analysis</a:t>
            </a:r>
            <a:endParaRPr sz="2200"/>
          </a:p>
          <a:p>
            <a:pPr indent="-368300" lvl="0" marL="457200" rtl="0" algn="l">
              <a:spcBef>
                <a:spcPts val="0"/>
              </a:spcBef>
              <a:spcAft>
                <a:spcPts val="0"/>
              </a:spcAft>
              <a:buSzPts val="2200"/>
              <a:buChar char="●"/>
            </a:pPr>
            <a:r>
              <a:rPr lang="en" sz="2200"/>
              <a:t>+ regex matching</a:t>
            </a:r>
            <a:endParaRPr sz="2200"/>
          </a:p>
          <a:p>
            <a:pPr indent="-368300" lvl="0" marL="457200" rtl="0" algn="l">
              <a:spcBef>
                <a:spcPts val="0"/>
              </a:spcBef>
              <a:spcAft>
                <a:spcPts val="0"/>
              </a:spcAft>
              <a:buSzPts val="2200"/>
              <a:buChar char="●"/>
            </a:pPr>
            <a:r>
              <a:rPr lang="en" sz="2200"/>
              <a:t>+ accumulation analysis</a:t>
            </a:r>
            <a:endParaRPr sz="2200"/>
          </a:p>
          <a:p>
            <a:pPr indent="-368300" lvl="0" marL="457200" rtl="0" algn="l">
              <a:spcBef>
                <a:spcPts val="0"/>
              </a:spcBef>
              <a:spcAft>
                <a:spcPts val="0"/>
              </a:spcAft>
              <a:buSzPts val="2200"/>
              <a:buChar char="●"/>
            </a:pPr>
            <a:r>
              <a:rPr lang="en" sz="2200"/>
              <a:t>+ dataflow</a:t>
            </a:r>
            <a:endParaRPr sz="2200"/>
          </a:p>
          <a:p>
            <a:pPr indent="0" lvl="0" marL="0" rtl="0" algn="l">
              <a:spcBef>
                <a:spcPts val="1600"/>
              </a:spcBef>
              <a:spcAft>
                <a:spcPts val="1600"/>
              </a:spcAft>
              <a:buNone/>
            </a:pPr>
            <a:r>
              <a:t/>
            </a: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strategy</a:t>
            </a:r>
            <a:endParaRPr/>
          </a:p>
          <a:p>
            <a:pPr indent="0" lvl="0" marL="0" rtl="0" algn="l">
              <a:spcBef>
                <a:spcPts val="0"/>
              </a:spcBef>
              <a:spcAft>
                <a:spcPts val="0"/>
              </a:spcAft>
              <a:buNone/>
            </a:pPr>
            <a:r>
              <a:t/>
            </a:r>
            <a:endParaRPr/>
          </a:p>
        </p:txBody>
      </p:sp>
      <p:sp>
        <p:nvSpPr>
          <p:cNvPr id="350" name="Google Shape;350;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Analysis strategy:</a:t>
            </a:r>
            <a:r>
              <a:rPr lang="en"/>
              <a:t> type systems</a:t>
            </a:r>
            <a:endParaRPr/>
          </a:p>
          <a:p>
            <a:pPr indent="0" lvl="0" marL="0" rtl="0" algn="l">
              <a:spcBef>
                <a:spcPts val="0"/>
              </a:spcBef>
              <a:spcAft>
                <a:spcPts val="0"/>
              </a:spcAft>
              <a:buNone/>
            </a:pPr>
            <a:r>
              <a:t/>
            </a:r>
            <a:endParaRPr/>
          </a:p>
        </p:txBody>
      </p:sp>
      <p:sp>
        <p:nvSpPr>
          <p:cNvPr id="356" name="Google Shape;356;p45"/>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lang="en" sz="2200">
                <a:solidFill>
                  <a:schemeClr val="dk1"/>
                </a:solidFill>
              </a:rPr>
              <a:t>Familiar to developers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Predictable</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Scalable</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lang="en" sz="2200">
                <a:solidFill>
                  <a:schemeClr val="dk1"/>
                </a:solidFill>
              </a:rPr>
              <a:t>Sound</a:t>
            </a:r>
            <a:endParaRPr sz="2200">
              <a:solidFill>
                <a:schemeClr val="dk1"/>
              </a:solidFill>
            </a:endParaRPr>
          </a:p>
        </p:txBody>
      </p:sp>
      <p:sp>
        <p:nvSpPr>
          <p:cNvPr id="357" name="Google Shape;357;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a:t>
            </a:r>
            <a:endParaRPr/>
          </a:p>
          <a:p>
            <a:pPr indent="0" lvl="0" marL="0" rtl="0" algn="l">
              <a:spcBef>
                <a:spcPts val="0"/>
              </a:spcBef>
              <a:spcAft>
                <a:spcPts val="0"/>
              </a:spcAft>
              <a:buNone/>
            </a:pPr>
            <a:r>
              <a:t/>
            </a:r>
            <a:endParaRPr/>
          </a:p>
        </p:txBody>
      </p:sp>
      <p:sp>
        <p:nvSpPr>
          <p:cNvPr id="363" name="Google Shape;363;p46"/>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Run all verifiers on 492 </a:t>
            </a:r>
            <a:r>
              <a:rPr lang="en" sz="2200">
                <a:solidFill>
                  <a:srgbClr val="3C78D8"/>
                </a:solidFill>
              </a:rPr>
              <a:t>open-source</a:t>
            </a:r>
            <a:r>
              <a:rPr lang="en" sz="2200">
                <a:solidFill>
                  <a:schemeClr val="dk1"/>
                </a:solidFill>
              </a:rPr>
              <a:t> projects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rgbClr val="FF0000"/>
                </a:solidFill>
              </a:rPr>
              <a:t>Compare</a:t>
            </a:r>
            <a:r>
              <a:rPr lang="en" sz="2200">
                <a:solidFill>
                  <a:schemeClr val="dk1"/>
                </a:solidFill>
              </a:rPr>
              <a:t> verifiers to existing tools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a verifier in a </a:t>
            </a:r>
            <a:r>
              <a:rPr lang="en" sz="2200">
                <a:solidFill>
                  <a:srgbClr val="9900FF"/>
                </a:solidFill>
              </a:rPr>
              <a:t>real</a:t>
            </a:r>
            <a:r>
              <a:rPr lang="en" sz="2200">
                <a:solidFill>
                  <a:srgbClr val="9900FF"/>
                </a:solidFill>
              </a:rPr>
              <a:t>, industrial </a:t>
            </a:r>
            <a:r>
              <a:rPr lang="en" sz="2200">
                <a:solidFill>
                  <a:srgbClr val="9900FF"/>
                </a:solidFill>
              </a:rPr>
              <a:t>compliance workflow</a:t>
            </a:r>
            <a:endParaRPr sz="2200">
              <a:solidFill>
                <a:srgbClr val="9900FF"/>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two verifiers as part of industrial </a:t>
            </a:r>
            <a:r>
              <a:rPr lang="en" sz="2200">
                <a:solidFill>
                  <a:srgbClr val="38761D"/>
                </a:solidFill>
              </a:rPr>
              <a:t>security scans</a:t>
            </a:r>
            <a:endParaRPr sz="2200">
              <a:solidFill>
                <a:srgbClr val="38761D"/>
              </a:solidFill>
            </a:endParaRPr>
          </a:p>
        </p:txBody>
      </p:sp>
      <p:sp>
        <p:nvSpPr>
          <p:cNvPr id="364" name="Google Shape;36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a:t>
            </a:r>
            <a:endParaRPr/>
          </a:p>
          <a:p>
            <a:pPr indent="0" lvl="0" marL="0" rtl="0" algn="l">
              <a:spcBef>
                <a:spcPts val="0"/>
              </a:spcBef>
              <a:spcAft>
                <a:spcPts val="0"/>
              </a:spcAft>
              <a:buNone/>
            </a:pPr>
            <a:r>
              <a:t/>
            </a:r>
            <a:endParaRPr/>
          </a:p>
        </p:txBody>
      </p:sp>
      <p:sp>
        <p:nvSpPr>
          <p:cNvPr id="370" name="Google Shape;370;p47"/>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AutoNum type="arabicPeriod"/>
            </a:pPr>
            <a:r>
              <a:rPr b="1" lang="en" sz="2200">
                <a:solidFill>
                  <a:schemeClr val="dk1"/>
                </a:solidFill>
              </a:rPr>
              <a:t>Run all verifiers on 492 </a:t>
            </a:r>
            <a:r>
              <a:rPr b="1" lang="en" sz="2200">
                <a:solidFill>
                  <a:srgbClr val="3C78D8"/>
                </a:solidFill>
              </a:rPr>
              <a:t>open-source</a:t>
            </a:r>
            <a:r>
              <a:rPr b="1" lang="en" sz="2200">
                <a:solidFill>
                  <a:schemeClr val="dk1"/>
                </a:solidFill>
              </a:rPr>
              <a:t> projects</a:t>
            </a:r>
            <a:endParaRPr b="1"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rgbClr val="FF0000"/>
                </a:solidFill>
              </a:rPr>
              <a:t>Compare</a:t>
            </a:r>
            <a:r>
              <a:rPr lang="en" sz="2200">
                <a:solidFill>
                  <a:schemeClr val="dk1"/>
                </a:solidFill>
              </a:rPr>
              <a:t> verifiers to existing tools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a verifier in a </a:t>
            </a:r>
            <a:r>
              <a:rPr lang="en" sz="2200">
                <a:solidFill>
                  <a:srgbClr val="9900FF"/>
                </a:solidFill>
              </a:rPr>
              <a:t>real, industrial compliance workflow</a:t>
            </a:r>
            <a:endParaRPr sz="2200">
              <a:solidFill>
                <a:srgbClr val="9900FF"/>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two verifiers as part of industrial </a:t>
            </a:r>
            <a:r>
              <a:rPr lang="en" sz="2200">
                <a:solidFill>
                  <a:srgbClr val="38761D"/>
                </a:solidFill>
              </a:rPr>
              <a:t>security scans</a:t>
            </a:r>
            <a:endParaRPr sz="2200">
              <a:solidFill>
                <a:srgbClr val="38761D"/>
              </a:solidFill>
            </a:endParaRPr>
          </a:p>
        </p:txBody>
      </p:sp>
      <p:sp>
        <p:nvSpPr>
          <p:cNvPr id="371" name="Google Shape;371;p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Open-source projects</a:t>
            </a:r>
            <a:endParaRPr/>
          </a:p>
          <a:p>
            <a:pPr indent="0" lvl="0" marL="0" rtl="0" algn="l">
              <a:spcBef>
                <a:spcPts val="0"/>
              </a:spcBef>
              <a:spcAft>
                <a:spcPts val="0"/>
              </a:spcAft>
              <a:buNone/>
            </a:pPr>
            <a:r>
              <a:t/>
            </a:r>
            <a:endParaRPr/>
          </a:p>
        </p:txBody>
      </p:sp>
      <p:sp>
        <p:nvSpPr>
          <p:cNvPr id="377" name="Google Shape;377;p48"/>
          <p:cNvSpPr txBox="1"/>
          <p:nvPr>
            <p:ph idx="1" type="body"/>
          </p:nvPr>
        </p:nvSpPr>
        <p:spPr>
          <a:xfrm>
            <a:off x="311700" y="1372875"/>
            <a:ext cx="8520600" cy="1198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492 projects from GitHub, 5.7 million LoC</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 sz="2200">
                <a:solidFill>
                  <a:schemeClr val="dk1"/>
                </a:solidFill>
              </a:rPr>
              <a:t>Use type inference and build scanning to automate process</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378" name="Google Shape;378;p4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Open-source projects</a:t>
            </a:r>
            <a:endParaRPr/>
          </a:p>
          <a:p>
            <a:pPr indent="0" lvl="0" marL="0" rtl="0" algn="l">
              <a:spcBef>
                <a:spcPts val="0"/>
              </a:spcBef>
              <a:spcAft>
                <a:spcPts val="0"/>
              </a:spcAft>
              <a:buNone/>
            </a:pPr>
            <a:r>
              <a:t/>
            </a:r>
            <a:endParaRPr/>
          </a:p>
        </p:txBody>
      </p:sp>
      <p:sp>
        <p:nvSpPr>
          <p:cNvPr id="384" name="Google Shape;384;p49"/>
          <p:cNvSpPr txBox="1"/>
          <p:nvPr>
            <p:ph idx="1" type="body"/>
          </p:nvPr>
        </p:nvSpPr>
        <p:spPr>
          <a:xfrm>
            <a:off x="311700" y="1372875"/>
            <a:ext cx="8520600" cy="1198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492 projects from GitHub, 5.7 million LoC</a:t>
            </a:r>
            <a:endParaRPr sz="2200">
              <a:solidFill>
                <a:schemeClr val="dk1"/>
              </a:solidFill>
            </a:endParaRPr>
          </a:p>
          <a:p>
            <a:pPr indent="-368300" lvl="1" marL="914400" rtl="0" algn="l">
              <a:lnSpc>
                <a:spcPct val="115000"/>
              </a:lnSpc>
              <a:spcBef>
                <a:spcPts val="0"/>
              </a:spcBef>
              <a:spcAft>
                <a:spcPts val="0"/>
              </a:spcAft>
              <a:buClr>
                <a:schemeClr val="dk1"/>
              </a:buClr>
              <a:buSzPts val="2200"/>
              <a:buChar char="○"/>
            </a:pPr>
            <a:r>
              <a:rPr lang="en" sz="2200">
                <a:solidFill>
                  <a:schemeClr val="dk1"/>
                </a:solidFill>
              </a:rPr>
              <a:t>Use type inference and build scanning to automate process</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385" name="Google Shape;385;p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9"/>
          <p:cNvSpPr txBox="1"/>
          <p:nvPr>
            <p:ph idx="1" type="body"/>
          </p:nvPr>
        </p:nvSpPr>
        <p:spPr>
          <a:xfrm>
            <a:off x="361675" y="2430750"/>
            <a:ext cx="4210200" cy="695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lang="en" sz="2200">
                <a:solidFill>
                  <a:schemeClr val="dk1"/>
                </a:solidFill>
              </a:rPr>
              <a:t>Triage into 4 </a:t>
            </a:r>
            <a:r>
              <a:rPr lang="en" sz="2200">
                <a:solidFill>
                  <a:schemeClr val="dk1"/>
                </a:solidFill>
              </a:rPr>
              <a:t>categories</a:t>
            </a:r>
            <a:r>
              <a:rPr lang="en" sz="2200">
                <a:solidFill>
                  <a:schemeClr val="dk1"/>
                </a:solidFill>
              </a:rPr>
              <a:t>:</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387" name="Google Shape;387;p49"/>
          <p:cNvSpPr/>
          <p:nvPr/>
        </p:nvSpPr>
        <p:spPr>
          <a:xfrm>
            <a:off x="2075700" y="3259350"/>
            <a:ext cx="2797500" cy="7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Lato"/>
                <a:ea typeface="Lato"/>
                <a:cs typeface="Lato"/>
                <a:sym typeface="Lato"/>
              </a:rPr>
              <a:t>verified</a:t>
            </a:r>
            <a:r>
              <a:rPr lang="en" sz="1800">
                <a:latin typeface="Lato"/>
                <a:ea typeface="Lato"/>
                <a:cs typeface="Lato"/>
                <a:sym typeface="Lato"/>
              </a:rPr>
              <a:t>, no warnings</a:t>
            </a:r>
            <a:endParaRPr sz="1800">
              <a:latin typeface="Lato"/>
              <a:ea typeface="Lato"/>
              <a:cs typeface="Lato"/>
              <a:sym typeface="Lato"/>
            </a:endParaRPr>
          </a:p>
        </p:txBody>
      </p:sp>
      <p:sp>
        <p:nvSpPr>
          <p:cNvPr id="388" name="Google Shape;388;p49"/>
          <p:cNvSpPr/>
          <p:nvPr/>
        </p:nvSpPr>
        <p:spPr>
          <a:xfrm>
            <a:off x="5103950" y="3259350"/>
            <a:ext cx="3016800" cy="7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4A86E8"/>
                </a:solidFill>
                <a:latin typeface="Lato"/>
                <a:ea typeface="Lato"/>
                <a:cs typeface="Lato"/>
                <a:sym typeface="Lato"/>
              </a:rPr>
              <a:t>true positives</a:t>
            </a:r>
            <a:r>
              <a:rPr lang="en" sz="1800">
                <a:latin typeface="Lato"/>
                <a:ea typeface="Lato"/>
                <a:cs typeface="Lato"/>
                <a:sym typeface="Lato"/>
              </a:rPr>
              <a:t>: all </a:t>
            </a:r>
            <a:r>
              <a:rPr lang="en" sz="1800">
                <a:solidFill>
                  <a:schemeClr val="dk1"/>
                </a:solidFill>
                <a:latin typeface="Lato"/>
                <a:ea typeface="Lato"/>
                <a:cs typeface="Lato"/>
                <a:sym typeface="Lato"/>
              </a:rPr>
              <a:t>warnings are</a:t>
            </a:r>
            <a:r>
              <a:rPr lang="en" sz="1800">
                <a:latin typeface="Lato"/>
                <a:ea typeface="Lato"/>
                <a:cs typeface="Lato"/>
                <a:sym typeface="Lato"/>
              </a:rPr>
              <a:t> real violations</a:t>
            </a:r>
            <a:endParaRPr sz="1800">
              <a:latin typeface="Lato"/>
              <a:ea typeface="Lato"/>
              <a:cs typeface="Lato"/>
              <a:sym typeface="Lato"/>
            </a:endParaRPr>
          </a:p>
        </p:txBody>
      </p:sp>
      <p:sp>
        <p:nvSpPr>
          <p:cNvPr id="389" name="Google Shape;389;p49"/>
          <p:cNvSpPr/>
          <p:nvPr/>
        </p:nvSpPr>
        <p:spPr>
          <a:xfrm>
            <a:off x="2075700" y="4191625"/>
            <a:ext cx="2797500" cy="7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FF0000"/>
                </a:solidFill>
                <a:latin typeface="Lato"/>
                <a:ea typeface="Lato"/>
                <a:cs typeface="Lato"/>
                <a:sym typeface="Lato"/>
              </a:rPr>
              <a:t>false positives</a:t>
            </a:r>
            <a:r>
              <a:rPr lang="en" sz="1800">
                <a:latin typeface="Lato"/>
                <a:ea typeface="Lato"/>
                <a:cs typeface="Lato"/>
                <a:sym typeface="Lato"/>
              </a:rPr>
              <a:t>: warnings, no real violations</a:t>
            </a:r>
            <a:endParaRPr sz="1800">
              <a:latin typeface="Lato"/>
              <a:ea typeface="Lato"/>
              <a:cs typeface="Lato"/>
              <a:sym typeface="Lato"/>
            </a:endParaRPr>
          </a:p>
        </p:txBody>
      </p:sp>
      <p:sp>
        <p:nvSpPr>
          <p:cNvPr id="390" name="Google Shape;390;p49"/>
          <p:cNvSpPr/>
          <p:nvPr/>
        </p:nvSpPr>
        <p:spPr>
          <a:xfrm>
            <a:off x="5103950" y="4191625"/>
            <a:ext cx="3016800" cy="75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9900FF"/>
                </a:solidFill>
                <a:latin typeface="Lato"/>
                <a:ea typeface="Lato"/>
                <a:cs typeface="Lato"/>
                <a:sym typeface="Lato"/>
              </a:rPr>
              <a:t>true and false positives</a:t>
            </a:r>
            <a:r>
              <a:rPr lang="en" sz="1800">
                <a:latin typeface="Lato"/>
                <a:ea typeface="Lato"/>
                <a:cs typeface="Lato"/>
                <a:sym typeface="Lato"/>
              </a:rPr>
              <a:t>: some warnings are real</a:t>
            </a:r>
            <a:endParaRPr sz="1800">
              <a:latin typeface="Lato"/>
              <a:ea typeface="Lato"/>
              <a:cs typeface="Lato"/>
              <a:sym typeface="Lato"/>
            </a:endParaRPr>
          </a:p>
        </p:txBody>
      </p:sp>
      <p:sp>
        <p:nvSpPr>
          <p:cNvPr id="391" name="Google Shape;391;p49"/>
          <p:cNvSpPr txBox="1"/>
          <p:nvPr/>
        </p:nvSpPr>
        <p:spPr>
          <a:xfrm>
            <a:off x="58500" y="4299563"/>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392" name="Google Shape;392;p49"/>
          <p:cNvSpPr txBox="1"/>
          <p:nvPr/>
        </p:nvSpPr>
        <p:spPr>
          <a:xfrm>
            <a:off x="5603750" y="2718706"/>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Open-source projects</a:t>
            </a:r>
            <a:endParaRPr/>
          </a:p>
          <a:p>
            <a:pPr indent="0" lvl="0" marL="0" rtl="0" algn="l">
              <a:spcBef>
                <a:spcPts val="0"/>
              </a:spcBef>
              <a:spcAft>
                <a:spcPts val="0"/>
              </a:spcAft>
              <a:buNone/>
            </a:pPr>
            <a:r>
              <a:t/>
            </a:r>
            <a:endParaRPr/>
          </a:p>
        </p:txBody>
      </p:sp>
      <p:sp>
        <p:nvSpPr>
          <p:cNvPr id="398" name="Google Shape;398;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0"/>
          <p:cNvSpPr/>
          <p:nvPr/>
        </p:nvSpPr>
        <p:spPr>
          <a:xfrm>
            <a:off x="2005450" y="1712250"/>
            <a:ext cx="1719000" cy="1719000"/>
          </a:xfrm>
          <a:prstGeom prst="rect">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v</a:t>
            </a:r>
            <a:r>
              <a:rPr b="1" lang="en" sz="2000">
                <a:latin typeface="Lato"/>
                <a:ea typeface="Lato"/>
                <a:cs typeface="Lato"/>
                <a:sym typeface="Lato"/>
              </a:rPr>
              <a:t>erified </a:t>
            </a:r>
            <a:endParaRPr b="1" sz="2000">
              <a:latin typeface="Lato"/>
              <a:ea typeface="Lato"/>
              <a:cs typeface="Lato"/>
              <a:sym typeface="Lato"/>
            </a:endParaRPr>
          </a:p>
          <a:p>
            <a:pPr indent="0" lvl="0" marL="0" rtl="0" algn="ctr">
              <a:spcBef>
                <a:spcPts val="0"/>
              </a:spcBef>
              <a:spcAft>
                <a:spcPts val="0"/>
              </a:spcAft>
              <a:buNone/>
            </a:pPr>
            <a:r>
              <a:rPr b="1" lang="en" sz="2000">
                <a:latin typeface="Lato"/>
                <a:ea typeface="Lato"/>
                <a:cs typeface="Lato"/>
                <a:sym typeface="Lato"/>
              </a:rPr>
              <a:t>(157)</a:t>
            </a:r>
            <a:endParaRPr b="1" sz="2000">
              <a:latin typeface="Lato"/>
              <a:ea typeface="Lato"/>
              <a:cs typeface="Lato"/>
              <a:sym typeface="Lato"/>
            </a:endParaRPr>
          </a:p>
        </p:txBody>
      </p:sp>
      <p:sp>
        <p:nvSpPr>
          <p:cNvPr id="400" name="Google Shape;400;p50"/>
          <p:cNvSpPr/>
          <p:nvPr/>
        </p:nvSpPr>
        <p:spPr>
          <a:xfrm>
            <a:off x="3772600" y="1611450"/>
            <a:ext cx="1819800" cy="1819800"/>
          </a:xfrm>
          <a:prstGeom prst="rect">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a:t>
            </a:r>
            <a:r>
              <a:rPr b="1" lang="en" sz="2000">
                <a:solidFill>
                  <a:srgbClr val="FFFFFF"/>
                </a:solidFill>
                <a:latin typeface="Lato"/>
                <a:ea typeface="Lato"/>
                <a:cs typeface="Lato"/>
                <a:sym typeface="Lato"/>
              </a:rPr>
              <a:t>rue positives (176)</a:t>
            </a:r>
            <a:endParaRPr b="1" sz="2000">
              <a:solidFill>
                <a:srgbClr val="FFFFFF"/>
              </a:solidFill>
              <a:latin typeface="Lato"/>
              <a:ea typeface="Lato"/>
              <a:cs typeface="Lato"/>
              <a:sym typeface="Lato"/>
            </a:endParaRPr>
          </a:p>
        </p:txBody>
      </p:sp>
      <p:sp>
        <p:nvSpPr>
          <p:cNvPr id="401" name="Google Shape;401;p50"/>
          <p:cNvSpPr/>
          <p:nvPr/>
        </p:nvSpPr>
        <p:spPr>
          <a:xfrm>
            <a:off x="2480950" y="3478175"/>
            <a:ext cx="1243500" cy="1243500"/>
          </a:xfrm>
          <a:prstGeom prst="rect">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f</a:t>
            </a:r>
            <a:r>
              <a:rPr b="1" lang="en" sz="2000">
                <a:solidFill>
                  <a:srgbClr val="FFFFFF"/>
                </a:solidFill>
                <a:latin typeface="Lato"/>
                <a:ea typeface="Lato"/>
                <a:cs typeface="Lato"/>
                <a:sym typeface="Lato"/>
              </a:rPr>
              <a:t>alse</a:t>
            </a:r>
            <a:r>
              <a:rPr b="1" lang="en" sz="2000">
                <a:solidFill>
                  <a:srgbClr val="FFFFFF"/>
                </a:solidFill>
                <a:latin typeface="Lato"/>
                <a:ea typeface="Lato"/>
                <a:cs typeface="Lato"/>
                <a:sym typeface="Lato"/>
              </a:rPr>
              <a:t> positives</a:t>
            </a:r>
            <a:endParaRPr b="1" sz="2000">
              <a:solidFill>
                <a:srgbClr val="FFFFFF"/>
              </a:solidFill>
              <a:latin typeface="Lato"/>
              <a:ea typeface="Lato"/>
              <a:cs typeface="Lato"/>
              <a:sym typeface="Lato"/>
            </a:endParaRPr>
          </a:p>
          <a:p>
            <a:pPr indent="0" lvl="0" marL="0" rtl="0" algn="ctr">
              <a:spcBef>
                <a:spcPts val="0"/>
              </a:spcBef>
              <a:spcAft>
                <a:spcPts val="0"/>
              </a:spcAft>
              <a:buNone/>
            </a:pPr>
            <a:r>
              <a:rPr b="1" lang="en" sz="2000">
                <a:solidFill>
                  <a:srgbClr val="FFFFFF"/>
                </a:solidFill>
                <a:latin typeface="Lato"/>
                <a:ea typeface="Lato"/>
                <a:cs typeface="Lato"/>
                <a:sym typeface="Lato"/>
              </a:rPr>
              <a:t>(82)</a:t>
            </a:r>
            <a:endParaRPr b="1" sz="2000">
              <a:solidFill>
                <a:srgbClr val="FFFFFF"/>
              </a:solidFill>
              <a:latin typeface="Lato"/>
              <a:ea typeface="Lato"/>
              <a:cs typeface="Lato"/>
              <a:sym typeface="Lato"/>
            </a:endParaRPr>
          </a:p>
        </p:txBody>
      </p:sp>
      <p:sp>
        <p:nvSpPr>
          <p:cNvPr id="402" name="Google Shape;402;p50"/>
          <p:cNvSpPr/>
          <p:nvPr/>
        </p:nvSpPr>
        <p:spPr>
          <a:xfrm>
            <a:off x="3772600" y="3478175"/>
            <a:ext cx="1206900" cy="1206900"/>
          </a:xfrm>
          <a:prstGeom prst="rect">
            <a:avLst/>
          </a:prstGeom>
          <a:solidFill>
            <a:srgbClr val="9900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a:t>
            </a:r>
            <a:r>
              <a:rPr b="1" lang="en" sz="2000">
                <a:solidFill>
                  <a:srgbClr val="FFFFFF"/>
                </a:solidFill>
                <a:latin typeface="Lato"/>
                <a:ea typeface="Lato"/>
                <a:cs typeface="Lato"/>
                <a:sym typeface="Lato"/>
              </a:rPr>
              <a:t>rue and false positives</a:t>
            </a:r>
            <a:endParaRPr b="1" sz="2000">
              <a:solidFill>
                <a:srgbClr val="FFFFFF"/>
              </a:solidFill>
              <a:latin typeface="Lato"/>
              <a:ea typeface="Lato"/>
              <a:cs typeface="Lato"/>
              <a:sym typeface="Lato"/>
            </a:endParaRPr>
          </a:p>
          <a:p>
            <a:pPr indent="0" lvl="0" marL="0" rtl="0" algn="ctr">
              <a:spcBef>
                <a:spcPts val="0"/>
              </a:spcBef>
              <a:spcAft>
                <a:spcPts val="0"/>
              </a:spcAft>
              <a:buNone/>
            </a:pPr>
            <a:r>
              <a:rPr b="1" lang="en" sz="2000">
                <a:solidFill>
                  <a:srgbClr val="FFFFFF"/>
                </a:solidFill>
                <a:latin typeface="Lato"/>
                <a:ea typeface="Lato"/>
                <a:cs typeface="Lato"/>
                <a:sym typeface="Lato"/>
              </a:rPr>
              <a:t>(77)</a:t>
            </a:r>
            <a:endParaRPr b="1" sz="2000">
              <a:solidFill>
                <a:srgbClr val="FFFFFF"/>
              </a:solidFill>
              <a:latin typeface="Lato"/>
              <a:ea typeface="Lato"/>
              <a:cs typeface="Lato"/>
              <a:sym typeface="Lato"/>
            </a:endParaRPr>
          </a:p>
        </p:txBody>
      </p:sp>
      <p:sp>
        <p:nvSpPr>
          <p:cNvPr id="403" name="Google Shape;403;p50"/>
          <p:cNvSpPr txBox="1"/>
          <p:nvPr/>
        </p:nvSpPr>
        <p:spPr>
          <a:xfrm>
            <a:off x="58500" y="3886488"/>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404" name="Google Shape;404;p50"/>
          <p:cNvSpPr txBox="1"/>
          <p:nvPr/>
        </p:nvSpPr>
        <p:spPr>
          <a:xfrm>
            <a:off x="3815825" y="1117793"/>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Open-source projects</a:t>
            </a:r>
            <a:endParaRPr/>
          </a:p>
          <a:p>
            <a:pPr indent="0" lvl="0" marL="0" rtl="0" algn="l">
              <a:spcBef>
                <a:spcPts val="0"/>
              </a:spcBef>
              <a:spcAft>
                <a:spcPts val="0"/>
              </a:spcAft>
              <a:buNone/>
            </a:pPr>
            <a:r>
              <a:t/>
            </a:r>
            <a:endParaRPr/>
          </a:p>
        </p:txBody>
      </p:sp>
      <p:sp>
        <p:nvSpPr>
          <p:cNvPr id="410" name="Google Shape;410;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1"/>
          <p:cNvSpPr/>
          <p:nvPr/>
        </p:nvSpPr>
        <p:spPr>
          <a:xfrm>
            <a:off x="2005450" y="1712250"/>
            <a:ext cx="1719000" cy="1719000"/>
          </a:xfrm>
          <a:prstGeom prst="rect">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verified </a:t>
            </a:r>
            <a:endParaRPr b="1" sz="2000">
              <a:latin typeface="Lato"/>
              <a:ea typeface="Lato"/>
              <a:cs typeface="Lato"/>
              <a:sym typeface="Lato"/>
            </a:endParaRPr>
          </a:p>
          <a:p>
            <a:pPr indent="0" lvl="0" marL="0" rtl="0" algn="ctr">
              <a:spcBef>
                <a:spcPts val="0"/>
              </a:spcBef>
              <a:spcAft>
                <a:spcPts val="0"/>
              </a:spcAft>
              <a:buNone/>
            </a:pPr>
            <a:r>
              <a:rPr b="1" lang="en" sz="2000">
                <a:latin typeface="Lato"/>
                <a:ea typeface="Lato"/>
                <a:cs typeface="Lato"/>
                <a:sym typeface="Lato"/>
              </a:rPr>
              <a:t>(157)</a:t>
            </a:r>
            <a:endParaRPr b="1" sz="2000">
              <a:latin typeface="Lato"/>
              <a:ea typeface="Lato"/>
              <a:cs typeface="Lato"/>
              <a:sym typeface="Lato"/>
            </a:endParaRPr>
          </a:p>
        </p:txBody>
      </p:sp>
      <p:sp>
        <p:nvSpPr>
          <p:cNvPr id="412" name="Google Shape;412;p51"/>
          <p:cNvSpPr/>
          <p:nvPr/>
        </p:nvSpPr>
        <p:spPr>
          <a:xfrm>
            <a:off x="3772600" y="1611450"/>
            <a:ext cx="1819800" cy="1819800"/>
          </a:xfrm>
          <a:prstGeom prst="rect">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true positives (176)</a:t>
            </a:r>
            <a:endParaRPr b="1" sz="2000">
              <a:solidFill>
                <a:srgbClr val="FFFFFF"/>
              </a:solidFill>
              <a:latin typeface="Lato"/>
              <a:ea typeface="Lato"/>
              <a:cs typeface="Lato"/>
              <a:sym typeface="Lato"/>
            </a:endParaRPr>
          </a:p>
        </p:txBody>
      </p:sp>
      <p:sp>
        <p:nvSpPr>
          <p:cNvPr id="413" name="Google Shape;413;p51"/>
          <p:cNvSpPr/>
          <p:nvPr/>
        </p:nvSpPr>
        <p:spPr>
          <a:xfrm>
            <a:off x="2480950" y="3478175"/>
            <a:ext cx="1243500" cy="1243500"/>
          </a:xfrm>
          <a:prstGeom prst="rect">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false positives</a:t>
            </a:r>
            <a:endParaRPr b="1" sz="2000">
              <a:solidFill>
                <a:srgbClr val="FFFFFF"/>
              </a:solidFill>
              <a:latin typeface="Lato"/>
              <a:ea typeface="Lato"/>
              <a:cs typeface="Lato"/>
              <a:sym typeface="Lato"/>
            </a:endParaRPr>
          </a:p>
          <a:p>
            <a:pPr indent="0" lvl="0" marL="0" rtl="0" algn="ctr">
              <a:spcBef>
                <a:spcPts val="0"/>
              </a:spcBef>
              <a:spcAft>
                <a:spcPts val="0"/>
              </a:spcAft>
              <a:buNone/>
            </a:pPr>
            <a:r>
              <a:rPr b="1" lang="en" sz="2000">
                <a:solidFill>
                  <a:srgbClr val="FFFFFF"/>
                </a:solidFill>
                <a:latin typeface="Lato"/>
                <a:ea typeface="Lato"/>
                <a:cs typeface="Lato"/>
                <a:sym typeface="Lato"/>
              </a:rPr>
              <a:t>(82)</a:t>
            </a:r>
            <a:endParaRPr b="1" sz="2000">
              <a:solidFill>
                <a:srgbClr val="FFFFFF"/>
              </a:solidFill>
              <a:latin typeface="Lato"/>
              <a:ea typeface="Lato"/>
              <a:cs typeface="Lato"/>
              <a:sym typeface="Lato"/>
            </a:endParaRPr>
          </a:p>
        </p:txBody>
      </p:sp>
      <p:sp>
        <p:nvSpPr>
          <p:cNvPr id="414" name="Google Shape;414;p51"/>
          <p:cNvSpPr/>
          <p:nvPr/>
        </p:nvSpPr>
        <p:spPr>
          <a:xfrm>
            <a:off x="3772600" y="3478175"/>
            <a:ext cx="1206900" cy="1206900"/>
          </a:xfrm>
          <a:prstGeom prst="rect">
            <a:avLst/>
          </a:prstGeom>
          <a:solidFill>
            <a:srgbClr val="9900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true and false positives</a:t>
            </a:r>
            <a:endParaRPr b="1" sz="2000">
              <a:solidFill>
                <a:srgbClr val="FFFFFF"/>
              </a:solidFill>
              <a:latin typeface="Lato"/>
              <a:ea typeface="Lato"/>
              <a:cs typeface="Lato"/>
              <a:sym typeface="Lato"/>
            </a:endParaRPr>
          </a:p>
          <a:p>
            <a:pPr indent="0" lvl="0" marL="0" rtl="0" algn="ctr">
              <a:spcBef>
                <a:spcPts val="0"/>
              </a:spcBef>
              <a:spcAft>
                <a:spcPts val="0"/>
              </a:spcAft>
              <a:buNone/>
            </a:pPr>
            <a:r>
              <a:rPr b="1" lang="en" sz="2000">
                <a:solidFill>
                  <a:srgbClr val="FFFFFF"/>
                </a:solidFill>
                <a:latin typeface="Lato"/>
                <a:ea typeface="Lato"/>
                <a:cs typeface="Lato"/>
                <a:sym typeface="Lato"/>
              </a:rPr>
              <a:t>(77)</a:t>
            </a:r>
            <a:endParaRPr b="1" sz="2000">
              <a:solidFill>
                <a:srgbClr val="FFFFFF"/>
              </a:solidFill>
              <a:latin typeface="Lato"/>
              <a:ea typeface="Lato"/>
              <a:cs typeface="Lato"/>
              <a:sym typeface="Lato"/>
            </a:endParaRPr>
          </a:p>
        </p:txBody>
      </p:sp>
      <p:sp>
        <p:nvSpPr>
          <p:cNvPr id="415" name="Google Shape;415;p51"/>
          <p:cNvSpPr txBox="1"/>
          <p:nvPr/>
        </p:nvSpPr>
        <p:spPr>
          <a:xfrm>
            <a:off x="58500" y="3886488"/>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416" name="Google Shape;416;p51"/>
          <p:cNvSpPr txBox="1"/>
          <p:nvPr/>
        </p:nvSpPr>
        <p:spPr>
          <a:xfrm>
            <a:off x="3815825" y="1117793"/>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
        <p:nvSpPr>
          <p:cNvPr id="417" name="Google Shape;417;p51"/>
          <p:cNvSpPr txBox="1"/>
          <p:nvPr/>
        </p:nvSpPr>
        <p:spPr>
          <a:xfrm>
            <a:off x="5729750" y="1712250"/>
            <a:ext cx="3504600" cy="29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Takeaways</a:t>
            </a:r>
            <a:r>
              <a:rPr lang="en" sz="2000">
                <a:latin typeface="Lato"/>
                <a:ea typeface="Lato"/>
                <a:cs typeface="Lato"/>
                <a:sym typeface="Lato"/>
              </a:rPr>
              <a:t>:</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solidFill>
                  <a:schemeClr val="dk1"/>
                </a:solidFill>
                <a:latin typeface="Lato"/>
                <a:ea typeface="Lato"/>
                <a:cs typeface="Lato"/>
                <a:sym typeface="Lato"/>
              </a:rPr>
              <a:t>~1/2 </a:t>
            </a:r>
            <a:r>
              <a:rPr lang="en" sz="1800">
                <a:solidFill>
                  <a:schemeClr val="dk1"/>
                </a:solidFill>
                <a:latin typeface="Lato"/>
                <a:ea typeface="Lato"/>
                <a:cs typeface="Lato"/>
                <a:sym typeface="Lato"/>
              </a:rPr>
              <a:t>open-source projects have compliance violations</a:t>
            </a:r>
            <a:endParaRPr sz="18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800">
              <a:solidFill>
                <a:schemeClr val="dk1"/>
              </a:solidFill>
              <a:latin typeface="Lato"/>
              <a:ea typeface="Lato"/>
              <a:cs typeface="Lato"/>
              <a:sym typeface="Lato"/>
            </a:endParaRPr>
          </a:p>
        </p:txBody>
      </p:sp>
      <p:cxnSp>
        <p:nvCxnSpPr>
          <p:cNvPr id="418" name="Google Shape;418;p51"/>
          <p:cNvCxnSpPr/>
          <p:nvPr/>
        </p:nvCxnSpPr>
        <p:spPr>
          <a:xfrm>
            <a:off x="3748225" y="1247618"/>
            <a:ext cx="600" cy="3764400"/>
          </a:xfrm>
          <a:prstGeom prst="straightConnector1">
            <a:avLst/>
          </a:prstGeom>
          <a:noFill/>
          <a:ln cap="flat" cmpd="sng" w="76200">
            <a:solidFill>
              <a:srgbClr val="000000"/>
            </a:solidFill>
            <a:prstDash val="solid"/>
            <a:round/>
            <a:headEnd len="med" w="med" type="none"/>
            <a:tailEnd len="med" w="med" type="none"/>
          </a:ln>
        </p:spPr>
      </p:cxnSp>
      <p:cxnSp>
        <p:nvCxnSpPr>
          <p:cNvPr id="419" name="Google Shape;419;p51"/>
          <p:cNvCxnSpPr/>
          <p:nvPr/>
        </p:nvCxnSpPr>
        <p:spPr>
          <a:xfrm>
            <a:off x="3758975" y="2046875"/>
            <a:ext cx="172200" cy="0"/>
          </a:xfrm>
          <a:prstGeom prst="straightConnector1">
            <a:avLst/>
          </a:prstGeom>
          <a:noFill/>
          <a:ln cap="flat" cmpd="sng" w="38100">
            <a:solidFill>
              <a:srgbClr val="000000"/>
            </a:solidFill>
            <a:prstDash val="solid"/>
            <a:round/>
            <a:headEnd len="med" w="med" type="none"/>
            <a:tailEnd len="med" w="med" type="triangle"/>
          </a:ln>
        </p:spPr>
      </p:cxnSp>
      <p:cxnSp>
        <p:nvCxnSpPr>
          <p:cNvPr id="420" name="Google Shape;420;p51"/>
          <p:cNvCxnSpPr/>
          <p:nvPr/>
        </p:nvCxnSpPr>
        <p:spPr>
          <a:xfrm>
            <a:off x="3758975" y="4513975"/>
            <a:ext cx="172200" cy="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6"/>
          <p:cNvPicPr preferRelativeResize="0"/>
          <p:nvPr/>
        </p:nvPicPr>
        <p:blipFill>
          <a:blip r:embed="rId3">
            <a:alphaModFix/>
          </a:blip>
          <a:stretch>
            <a:fillRect/>
          </a:stretch>
        </p:blipFill>
        <p:spPr>
          <a:xfrm>
            <a:off x="5198500" y="1303450"/>
            <a:ext cx="1178050" cy="1178050"/>
          </a:xfrm>
          <a:prstGeom prst="rect">
            <a:avLst/>
          </a:prstGeom>
          <a:noFill/>
          <a:ln>
            <a:noFill/>
          </a:ln>
        </p:spPr>
      </p:pic>
      <p:sp>
        <p:nvSpPr>
          <p:cNvPr id="95" name="Google Shape;95;p16"/>
          <p:cNvSpPr/>
          <p:nvPr/>
        </p:nvSpPr>
        <p:spPr>
          <a:xfrm>
            <a:off x="5538675" y="2366288"/>
            <a:ext cx="4977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6" name="Google Shape;96;p16"/>
          <p:cNvPicPr preferRelativeResize="0"/>
          <p:nvPr/>
        </p:nvPicPr>
        <p:blipFill>
          <a:blip r:embed="rId3">
            <a:alphaModFix/>
          </a:blip>
          <a:stretch>
            <a:fillRect/>
          </a:stretch>
        </p:blipFill>
        <p:spPr>
          <a:xfrm>
            <a:off x="1884925" y="1303450"/>
            <a:ext cx="1178050" cy="1178050"/>
          </a:xfrm>
          <a:prstGeom prst="rect">
            <a:avLst/>
          </a:prstGeom>
          <a:noFill/>
          <a:ln>
            <a:noFill/>
          </a:ln>
        </p:spPr>
      </p:pic>
      <p:sp>
        <p:nvSpPr>
          <p:cNvPr id="97" name="Google Shape;97;p16"/>
          <p:cNvSpPr/>
          <p:nvPr/>
        </p:nvSpPr>
        <p:spPr>
          <a:xfrm>
            <a:off x="2225100" y="2366288"/>
            <a:ext cx="4977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compliance?</a:t>
            </a:r>
            <a:endParaRPr/>
          </a:p>
        </p:txBody>
      </p:sp>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 name="Google Shape;100;p16"/>
          <p:cNvPicPr preferRelativeResize="0"/>
          <p:nvPr/>
        </p:nvPicPr>
        <p:blipFill>
          <a:blip r:embed="rId4">
            <a:alphaModFix/>
          </a:blip>
          <a:stretch>
            <a:fillRect/>
          </a:stretch>
        </p:blipFill>
        <p:spPr>
          <a:xfrm>
            <a:off x="1322550" y="2571750"/>
            <a:ext cx="667150" cy="1419450"/>
          </a:xfrm>
          <a:prstGeom prst="rect">
            <a:avLst/>
          </a:prstGeom>
          <a:noFill/>
          <a:ln>
            <a:noFill/>
          </a:ln>
        </p:spPr>
      </p:pic>
      <p:sp>
        <p:nvSpPr>
          <p:cNvPr id="101" name="Google Shape;101;p16"/>
          <p:cNvSpPr txBox="1"/>
          <p:nvPr/>
        </p:nvSpPr>
        <p:spPr>
          <a:xfrm>
            <a:off x="1044875" y="4060700"/>
            <a:ext cx="1222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You</a:t>
            </a:r>
            <a:endParaRPr sz="2200">
              <a:latin typeface="Lato"/>
              <a:ea typeface="Lato"/>
              <a:cs typeface="Lato"/>
              <a:sym typeface="Lato"/>
            </a:endParaRPr>
          </a:p>
        </p:txBody>
      </p:sp>
      <p:pic>
        <p:nvPicPr>
          <p:cNvPr id="102" name="Google Shape;102;p16"/>
          <p:cNvPicPr preferRelativeResize="0"/>
          <p:nvPr/>
        </p:nvPicPr>
        <p:blipFill>
          <a:blip r:embed="rId4">
            <a:alphaModFix/>
          </a:blip>
          <a:stretch>
            <a:fillRect/>
          </a:stretch>
        </p:blipFill>
        <p:spPr>
          <a:xfrm>
            <a:off x="6566050" y="2571750"/>
            <a:ext cx="667150" cy="1419450"/>
          </a:xfrm>
          <a:prstGeom prst="rect">
            <a:avLst/>
          </a:prstGeom>
          <a:noFill/>
          <a:ln>
            <a:noFill/>
          </a:ln>
        </p:spPr>
      </p:pic>
      <p:sp>
        <p:nvSpPr>
          <p:cNvPr id="103" name="Google Shape;103;p16"/>
          <p:cNvSpPr txBox="1"/>
          <p:nvPr/>
        </p:nvSpPr>
        <p:spPr>
          <a:xfrm>
            <a:off x="6013275" y="4060700"/>
            <a:ext cx="17727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Customer</a:t>
            </a:r>
            <a:endParaRPr sz="2200">
              <a:latin typeface="Lato"/>
              <a:ea typeface="Lato"/>
              <a:cs typeface="Lato"/>
              <a:sym typeface="Lato"/>
            </a:endParaRPr>
          </a:p>
        </p:txBody>
      </p:sp>
      <p:cxnSp>
        <p:nvCxnSpPr>
          <p:cNvPr id="104" name="Google Shape;104;p16"/>
          <p:cNvCxnSpPr/>
          <p:nvPr/>
        </p:nvCxnSpPr>
        <p:spPr>
          <a:xfrm flipH="1" rot="10800000">
            <a:off x="2349075" y="1973450"/>
            <a:ext cx="1266300" cy="1336200"/>
          </a:xfrm>
          <a:prstGeom prst="straightConnector1">
            <a:avLst/>
          </a:prstGeom>
          <a:noFill/>
          <a:ln cap="flat" cmpd="sng" w="38100">
            <a:solidFill>
              <a:srgbClr val="000000"/>
            </a:solidFill>
            <a:prstDash val="solid"/>
            <a:round/>
            <a:headEnd len="med" w="med" type="none"/>
            <a:tailEnd len="med" w="med" type="triangle"/>
          </a:ln>
        </p:spPr>
      </p:cxnSp>
      <p:cxnSp>
        <p:nvCxnSpPr>
          <p:cNvPr id="105" name="Google Shape;105;p16"/>
          <p:cNvCxnSpPr/>
          <p:nvPr/>
        </p:nvCxnSpPr>
        <p:spPr>
          <a:xfrm>
            <a:off x="2349075" y="3732725"/>
            <a:ext cx="3728700" cy="0"/>
          </a:xfrm>
          <a:prstGeom prst="straightConnector1">
            <a:avLst/>
          </a:prstGeom>
          <a:noFill/>
          <a:ln cap="flat" cmpd="sng" w="38100">
            <a:solidFill>
              <a:srgbClr val="000000"/>
            </a:solidFill>
            <a:prstDash val="solid"/>
            <a:round/>
            <a:headEnd len="med" w="med" type="triangle"/>
            <a:tailEnd len="med" w="med" type="none"/>
          </a:ln>
        </p:spPr>
      </p:cxnSp>
      <p:pic>
        <p:nvPicPr>
          <p:cNvPr id="106" name="Google Shape;106;p16"/>
          <p:cNvPicPr preferRelativeResize="0"/>
          <p:nvPr/>
        </p:nvPicPr>
        <p:blipFill>
          <a:blip r:embed="rId5">
            <a:alphaModFix/>
          </a:blip>
          <a:stretch>
            <a:fillRect/>
          </a:stretch>
        </p:blipFill>
        <p:spPr>
          <a:xfrm>
            <a:off x="3748225" y="3826850"/>
            <a:ext cx="930400" cy="930400"/>
          </a:xfrm>
          <a:prstGeom prst="rect">
            <a:avLst/>
          </a:prstGeom>
          <a:noFill/>
          <a:ln>
            <a:noFill/>
          </a:ln>
        </p:spPr>
      </p:pic>
      <p:pic>
        <p:nvPicPr>
          <p:cNvPr id="107" name="Google Shape;107;p16"/>
          <p:cNvPicPr preferRelativeResize="0"/>
          <p:nvPr/>
        </p:nvPicPr>
        <p:blipFill>
          <a:blip r:embed="rId4">
            <a:alphaModFix/>
          </a:blip>
          <a:stretch>
            <a:fillRect/>
          </a:stretch>
        </p:blipFill>
        <p:spPr>
          <a:xfrm>
            <a:off x="3827500" y="1112550"/>
            <a:ext cx="667150" cy="1419450"/>
          </a:xfrm>
          <a:prstGeom prst="rect">
            <a:avLst/>
          </a:prstGeom>
          <a:noFill/>
          <a:ln>
            <a:noFill/>
          </a:ln>
        </p:spPr>
      </p:pic>
      <p:sp>
        <p:nvSpPr>
          <p:cNvPr id="108" name="Google Shape;108;p16"/>
          <p:cNvSpPr txBox="1"/>
          <p:nvPr/>
        </p:nvSpPr>
        <p:spPr>
          <a:xfrm>
            <a:off x="3549825" y="2601500"/>
            <a:ext cx="1222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Auditor</a:t>
            </a:r>
            <a:endParaRPr sz="2200">
              <a:latin typeface="Lato"/>
              <a:ea typeface="Lato"/>
              <a:cs typeface="Lato"/>
              <a:sym typeface="Lato"/>
            </a:endParaRPr>
          </a:p>
        </p:txBody>
      </p:sp>
      <p:pic>
        <p:nvPicPr>
          <p:cNvPr id="109" name="Google Shape;109;p16"/>
          <p:cNvPicPr preferRelativeResize="0"/>
          <p:nvPr/>
        </p:nvPicPr>
        <p:blipFill>
          <a:blip r:embed="rId5">
            <a:alphaModFix/>
          </a:blip>
          <a:stretch>
            <a:fillRect/>
          </a:stretch>
        </p:blipFill>
        <p:spPr>
          <a:xfrm>
            <a:off x="2042100" y="2322500"/>
            <a:ext cx="638100" cy="638100"/>
          </a:xfrm>
          <a:prstGeom prst="rect">
            <a:avLst/>
          </a:prstGeom>
          <a:noFill/>
          <a:ln>
            <a:noFill/>
          </a:ln>
        </p:spPr>
      </p:pic>
      <p:cxnSp>
        <p:nvCxnSpPr>
          <p:cNvPr id="110" name="Google Shape;110;p16"/>
          <p:cNvCxnSpPr/>
          <p:nvPr/>
        </p:nvCxnSpPr>
        <p:spPr>
          <a:xfrm>
            <a:off x="4706775" y="1953200"/>
            <a:ext cx="1353600" cy="1164300"/>
          </a:xfrm>
          <a:prstGeom prst="straightConnector1">
            <a:avLst/>
          </a:prstGeom>
          <a:noFill/>
          <a:ln cap="flat" cmpd="sng" w="38100">
            <a:solidFill>
              <a:srgbClr val="000000"/>
            </a:solidFill>
            <a:prstDash val="solid"/>
            <a:round/>
            <a:headEnd len="med" w="med" type="none"/>
            <a:tailEnd len="med" w="med" type="triangle"/>
          </a:ln>
        </p:spPr>
      </p:cxnSp>
      <p:pic>
        <p:nvPicPr>
          <p:cNvPr id="111" name="Google Shape;111;p16"/>
          <p:cNvPicPr preferRelativeResize="0"/>
          <p:nvPr/>
        </p:nvPicPr>
        <p:blipFill>
          <a:blip r:embed="rId6">
            <a:alphaModFix/>
          </a:blip>
          <a:stretch>
            <a:fillRect/>
          </a:stretch>
        </p:blipFill>
        <p:spPr>
          <a:xfrm>
            <a:off x="5821425" y="1921102"/>
            <a:ext cx="555113" cy="4452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Open-source projects</a:t>
            </a:r>
            <a:endParaRPr/>
          </a:p>
          <a:p>
            <a:pPr indent="0" lvl="0" marL="0" rtl="0" algn="l">
              <a:spcBef>
                <a:spcPts val="0"/>
              </a:spcBef>
              <a:spcAft>
                <a:spcPts val="0"/>
              </a:spcAft>
              <a:buNone/>
            </a:pPr>
            <a:r>
              <a:t/>
            </a:r>
            <a:endParaRPr/>
          </a:p>
        </p:txBody>
      </p:sp>
      <p:sp>
        <p:nvSpPr>
          <p:cNvPr id="426" name="Google Shape;426;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52"/>
          <p:cNvSpPr/>
          <p:nvPr/>
        </p:nvSpPr>
        <p:spPr>
          <a:xfrm>
            <a:off x="2005450" y="1712250"/>
            <a:ext cx="1719000" cy="1719000"/>
          </a:xfrm>
          <a:prstGeom prst="rect">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verified </a:t>
            </a:r>
            <a:endParaRPr b="1" sz="2000">
              <a:latin typeface="Lato"/>
              <a:ea typeface="Lato"/>
              <a:cs typeface="Lato"/>
              <a:sym typeface="Lato"/>
            </a:endParaRPr>
          </a:p>
          <a:p>
            <a:pPr indent="0" lvl="0" marL="0" rtl="0" algn="ctr">
              <a:spcBef>
                <a:spcPts val="0"/>
              </a:spcBef>
              <a:spcAft>
                <a:spcPts val="0"/>
              </a:spcAft>
              <a:buNone/>
            </a:pPr>
            <a:r>
              <a:rPr b="1" lang="en" sz="2000">
                <a:latin typeface="Lato"/>
                <a:ea typeface="Lato"/>
                <a:cs typeface="Lato"/>
                <a:sym typeface="Lato"/>
              </a:rPr>
              <a:t>(157)</a:t>
            </a:r>
            <a:endParaRPr b="1" sz="2000">
              <a:latin typeface="Lato"/>
              <a:ea typeface="Lato"/>
              <a:cs typeface="Lato"/>
              <a:sym typeface="Lato"/>
            </a:endParaRPr>
          </a:p>
        </p:txBody>
      </p:sp>
      <p:sp>
        <p:nvSpPr>
          <p:cNvPr id="428" name="Google Shape;428;p52"/>
          <p:cNvSpPr/>
          <p:nvPr/>
        </p:nvSpPr>
        <p:spPr>
          <a:xfrm>
            <a:off x="3772600" y="1611450"/>
            <a:ext cx="1819800" cy="1819800"/>
          </a:xfrm>
          <a:prstGeom prst="rect">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true positives (176)</a:t>
            </a:r>
            <a:endParaRPr b="1" sz="2000">
              <a:solidFill>
                <a:srgbClr val="FFFFFF"/>
              </a:solidFill>
              <a:latin typeface="Lato"/>
              <a:ea typeface="Lato"/>
              <a:cs typeface="Lato"/>
              <a:sym typeface="Lato"/>
            </a:endParaRPr>
          </a:p>
        </p:txBody>
      </p:sp>
      <p:sp>
        <p:nvSpPr>
          <p:cNvPr id="429" name="Google Shape;429;p52"/>
          <p:cNvSpPr/>
          <p:nvPr/>
        </p:nvSpPr>
        <p:spPr>
          <a:xfrm>
            <a:off x="2480950" y="3478175"/>
            <a:ext cx="1243500" cy="1243500"/>
          </a:xfrm>
          <a:prstGeom prst="rect">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false positives</a:t>
            </a:r>
            <a:endParaRPr b="1" sz="2000">
              <a:solidFill>
                <a:srgbClr val="FFFFFF"/>
              </a:solidFill>
              <a:latin typeface="Lato"/>
              <a:ea typeface="Lato"/>
              <a:cs typeface="Lato"/>
              <a:sym typeface="Lato"/>
            </a:endParaRPr>
          </a:p>
          <a:p>
            <a:pPr indent="0" lvl="0" marL="0" rtl="0" algn="ctr">
              <a:spcBef>
                <a:spcPts val="0"/>
              </a:spcBef>
              <a:spcAft>
                <a:spcPts val="0"/>
              </a:spcAft>
              <a:buNone/>
            </a:pPr>
            <a:r>
              <a:rPr b="1" lang="en" sz="2000">
                <a:solidFill>
                  <a:srgbClr val="FFFFFF"/>
                </a:solidFill>
                <a:latin typeface="Lato"/>
                <a:ea typeface="Lato"/>
                <a:cs typeface="Lato"/>
                <a:sym typeface="Lato"/>
              </a:rPr>
              <a:t>(82)</a:t>
            </a:r>
            <a:endParaRPr b="1" sz="2000">
              <a:solidFill>
                <a:srgbClr val="FFFFFF"/>
              </a:solidFill>
              <a:latin typeface="Lato"/>
              <a:ea typeface="Lato"/>
              <a:cs typeface="Lato"/>
              <a:sym typeface="Lato"/>
            </a:endParaRPr>
          </a:p>
        </p:txBody>
      </p:sp>
      <p:sp>
        <p:nvSpPr>
          <p:cNvPr id="430" name="Google Shape;430;p52"/>
          <p:cNvSpPr/>
          <p:nvPr/>
        </p:nvSpPr>
        <p:spPr>
          <a:xfrm>
            <a:off x="3772600" y="3478175"/>
            <a:ext cx="1206900" cy="1206900"/>
          </a:xfrm>
          <a:prstGeom prst="rect">
            <a:avLst/>
          </a:prstGeom>
          <a:solidFill>
            <a:srgbClr val="9900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FFFFFF"/>
                </a:solidFill>
                <a:latin typeface="Lato"/>
                <a:ea typeface="Lato"/>
                <a:cs typeface="Lato"/>
                <a:sym typeface="Lato"/>
              </a:rPr>
              <a:t>true and false positives</a:t>
            </a:r>
            <a:endParaRPr b="1" sz="2000">
              <a:solidFill>
                <a:srgbClr val="FFFFFF"/>
              </a:solidFill>
              <a:latin typeface="Lato"/>
              <a:ea typeface="Lato"/>
              <a:cs typeface="Lato"/>
              <a:sym typeface="Lato"/>
            </a:endParaRPr>
          </a:p>
          <a:p>
            <a:pPr indent="0" lvl="0" marL="0" rtl="0" algn="ctr">
              <a:spcBef>
                <a:spcPts val="0"/>
              </a:spcBef>
              <a:spcAft>
                <a:spcPts val="0"/>
              </a:spcAft>
              <a:buNone/>
            </a:pPr>
            <a:r>
              <a:rPr b="1" lang="en" sz="2000">
                <a:solidFill>
                  <a:srgbClr val="FFFFFF"/>
                </a:solidFill>
                <a:latin typeface="Lato"/>
                <a:ea typeface="Lato"/>
                <a:cs typeface="Lato"/>
                <a:sym typeface="Lato"/>
              </a:rPr>
              <a:t>(77)</a:t>
            </a:r>
            <a:endParaRPr b="1" sz="2000">
              <a:solidFill>
                <a:srgbClr val="FFFFFF"/>
              </a:solidFill>
              <a:latin typeface="Lato"/>
              <a:ea typeface="Lato"/>
              <a:cs typeface="Lato"/>
              <a:sym typeface="Lato"/>
            </a:endParaRPr>
          </a:p>
        </p:txBody>
      </p:sp>
      <p:sp>
        <p:nvSpPr>
          <p:cNvPr id="431" name="Google Shape;431;p52"/>
          <p:cNvSpPr txBox="1"/>
          <p:nvPr/>
        </p:nvSpPr>
        <p:spPr>
          <a:xfrm>
            <a:off x="58500" y="3886488"/>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432" name="Google Shape;432;p52"/>
          <p:cNvSpPr txBox="1"/>
          <p:nvPr/>
        </p:nvSpPr>
        <p:spPr>
          <a:xfrm>
            <a:off x="3815825" y="1117793"/>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
        <p:nvSpPr>
          <p:cNvPr id="433" name="Google Shape;433;p52"/>
          <p:cNvSpPr txBox="1"/>
          <p:nvPr/>
        </p:nvSpPr>
        <p:spPr>
          <a:xfrm>
            <a:off x="5729750" y="1712250"/>
            <a:ext cx="3504600" cy="296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Takeaways</a:t>
            </a:r>
            <a:r>
              <a:rPr lang="en" sz="2000">
                <a:latin typeface="Lato"/>
                <a:ea typeface="Lato"/>
                <a:cs typeface="Lato"/>
                <a:sym typeface="Lato"/>
              </a:rPr>
              <a:t>:</a:t>
            </a:r>
            <a:endParaRPr sz="2000">
              <a:latin typeface="Lato"/>
              <a:ea typeface="Lato"/>
              <a:cs typeface="Lato"/>
              <a:sym typeface="Lato"/>
            </a:endParaRPr>
          </a:p>
          <a:p>
            <a:pPr indent="0" lvl="0" marL="0" rtl="0" algn="l">
              <a:lnSpc>
                <a:spcPct val="115000"/>
              </a:lnSpc>
              <a:spcBef>
                <a:spcPts val="0"/>
              </a:spcBef>
              <a:spcAft>
                <a:spcPts val="0"/>
              </a:spcAft>
              <a:buNone/>
            </a:pPr>
            <a:r>
              <a:t/>
            </a:r>
            <a:endParaRPr sz="20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sz="1800">
                <a:solidFill>
                  <a:schemeClr val="dk1"/>
                </a:solidFill>
                <a:latin typeface="Lato"/>
                <a:ea typeface="Lato"/>
                <a:cs typeface="Lato"/>
                <a:sym typeface="Lato"/>
              </a:rPr>
              <a:t>~1/2 open-source projects have compliance violations</a:t>
            </a:r>
            <a:endParaRPr sz="1800">
              <a:solidFill>
                <a:schemeClr val="dk1"/>
              </a:solidFill>
              <a:latin typeface="Lato"/>
              <a:ea typeface="Lato"/>
              <a:cs typeface="Lato"/>
              <a:sym typeface="Lato"/>
            </a:endParaRPr>
          </a:p>
          <a:p>
            <a:pPr indent="-342900" lvl="0" marL="457200" rtl="0" algn="l">
              <a:lnSpc>
                <a:spcPct val="115000"/>
              </a:lnSpc>
              <a:spcBef>
                <a:spcPts val="0"/>
              </a:spcBef>
              <a:spcAft>
                <a:spcPts val="0"/>
              </a:spcAft>
              <a:buClr>
                <a:schemeClr val="dk1"/>
              </a:buClr>
              <a:buSzPts val="1800"/>
              <a:buFont typeface="Lato"/>
              <a:buChar char="●"/>
            </a:pPr>
            <a:r>
              <a:rPr lang="en" sz="1800">
                <a:solidFill>
                  <a:schemeClr val="dk1"/>
                </a:solidFill>
                <a:latin typeface="Lato"/>
                <a:ea typeface="Lato"/>
                <a:cs typeface="Lato"/>
                <a:sym typeface="Lato"/>
              </a:rPr>
              <a:t>~</a:t>
            </a:r>
            <a:r>
              <a:rPr lang="en" sz="1800">
                <a:solidFill>
                  <a:schemeClr val="dk1"/>
                </a:solidFill>
                <a:latin typeface="Lato"/>
                <a:ea typeface="Lato"/>
                <a:cs typeface="Lato"/>
                <a:sym typeface="Lato"/>
              </a:rPr>
              <a:t>2/3</a:t>
            </a:r>
            <a:r>
              <a:rPr lang="en" sz="1800">
                <a:solidFill>
                  <a:schemeClr val="dk1"/>
                </a:solidFill>
                <a:latin typeface="Lato"/>
                <a:ea typeface="Lato"/>
                <a:cs typeface="Lato"/>
                <a:sym typeface="Lato"/>
              </a:rPr>
              <a:t> projects cause no false positives from our tools</a:t>
            </a:r>
            <a:endParaRPr sz="1800">
              <a:solidFill>
                <a:schemeClr val="dk1"/>
              </a:solidFill>
              <a:latin typeface="Lato"/>
              <a:ea typeface="Lato"/>
              <a:cs typeface="Lato"/>
              <a:sym typeface="Lato"/>
            </a:endParaRPr>
          </a:p>
          <a:p>
            <a:pPr indent="0" lvl="0" marL="457200" rtl="0" algn="l">
              <a:lnSpc>
                <a:spcPct val="115000"/>
              </a:lnSpc>
              <a:spcBef>
                <a:spcPts val="0"/>
              </a:spcBef>
              <a:spcAft>
                <a:spcPts val="0"/>
              </a:spcAft>
              <a:buNone/>
            </a:pPr>
            <a:r>
              <a:t/>
            </a:r>
            <a:endParaRPr sz="1800">
              <a:solidFill>
                <a:schemeClr val="dk1"/>
              </a:solidFill>
              <a:latin typeface="Lato"/>
              <a:ea typeface="Lato"/>
              <a:cs typeface="Lato"/>
              <a:sym typeface="Lato"/>
            </a:endParaRPr>
          </a:p>
        </p:txBody>
      </p:sp>
      <p:cxnSp>
        <p:nvCxnSpPr>
          <p:cNvPr id="434" name="Google Shape;434;p52"/>
          <p:cNvCxnSpPr/>
          <p:nvPr/>
        </p:nvCxnSpPr>
        <p:spPr>
          <a:xfrm>
            <a:off x="1587775" y="3452900"/>
            <a:ext cx="4304100" cy="0"/>
          </a:xfrm>
          <a:prstGeom prst="straightConnector1">
            <a:avLst/>
          </a:prstGeom>
          <a:noFill/>
          <a:ln cap="flat" cmpd="sng" w="76200">
            <a:solidFill>
              <a:srgbClr val="000000"/>
            </a:solidFill>
            <a:prstDash val="solid"/>
            <a:round/>
            <a:headEnd len="med" w="med" type="none"/>
            <a:tailEnd len="med" w="med" type="none"/>
          </a:ln>
        </p:spPr>
      </p:cxnSp>
      <p:cxnSp>
        <p:nvCxnSpPr>
          <p:cNvPr id="435" name="Google Shape;435;p52"/>
          <p:cNvCxnSpPr/>
          <p:nvPr/>
        </p:nvCxnSpPr>
        <p:spPr>
          <a:xfrm rot="10800000">
            <a:off x="4679350" y="3101900"/>
            <a:ext cx="6300" cy="351000"/>
          </a:xfrm>
          <a:prstGeom prst="straightConnector1">
            <a:avLst/>
          </a:prstGeom>
          <a:noFill/>
          <a:ln cap="flat" cmpd="sng" w="38100">
            <a:solidFill>
              <a:srgbClr val="000000"/>
            </a:solidFill>
            <a:prstDash val="solid"/>
            <a:round/>
            <a:headEnd len="med" w="med" type="none"/>
            <a:tailEnd len="med" w="med" type="triangle"/>
          </a:ln>
        </p:spPr>
      </p:cxnSp>
      <p:cxnSp>
        <p:nvCxnSpPr>
          <p:cNvPr id="436" name="Google Shape;436;p52"/>
          <p:cNvCxnSpPr/>
          <p:nvPr/>
        </p:nvCxnSpPr>
        <p:spPr>
          <a:xfrm rot="10800000">
            <a:off x="2729050" y="3101900"/>
            <a:ext cx="6300" cy="3510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a:t>
            </a:r>
            <a:endParaRPr/>
          </a:p>
          <a:p>
            <a:pPr indent="0" lvl="0" marL="0" rtl="0" algn="l">
              <a:spcBef>
                <a:spcPts val="0"/>
              </a:spcBef>
              <a:spcAft>
                <a:spcPts val="0"/>
              </a:spcAft>
              <a:buNone/>
            </a:pPr>
            <a:r>
              <a:t/>
            </a:r>
            <a:endParaRPr/>
          </a:p>
        </p:txBody>
      </p:sp>
      <p:sp>
        <p:nvSpPr>
          <p:cNvPr id="442" name="Google Shape;442;p53"/>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Run all verifiers on 492 </a:t>
            </a:r>
            <a:r>
              <a:rPr lang="en" sz="2200">
                <a:solidFill>
                  <a:srgbClr val="3C78D8"/>
                </a:solidFill>
              </a:rPr>
              <a:t>open-source</a:t>
            </a:r>
            <a:r>
              <a:rPr lang="en" sz="2200">
                <a:solidFill>
                  <a:schemeClr val="dk1"/>
                </a:solidFill>
              </a:rPr>
              <a:t> projects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b="1" lang="en" sz="2200">
                <a:solidFill>
                  <a:srgbClr val="FF0000"/>
                </a:solidFill>
              </a:rPr>
              <a:t>Compare</a:t>
            </a:r>
            <a:r>
              <a:rPr b="1" lang="en" sz="2200">
                <a:solidFill>
                  <a:schemeClr val="dk1"/>
                </a:solidFill>
              </a:rPr>
              <a:t> verifiers to existing tools</a:t>
            </a:r>
            <a:endParaRPr b="1"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a verifier in a </a:t>
            </a:r>
            <a:r>
              <a:rPr lang="en" sz="2200">
                <a:solidFill>
                  <a:srgbClr val="9900FF"/>
                </a:solidFill>
              </a:rPr>
              <a:t>real, industrial compliance workflow</a:t>
            </a:r>
            <a:endParaRPr sz="2200">
              <a:solidFill>
                <a:srgbClr val="9900FF"/>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two verifiers as part of industrial </a:t>
            </a:r>
            <a:r>
              <a:rPr lang="en" sz="2200">
                <a:solidFill>
                  <a:srgbClr val="38761D"/>
                </a:solidFill>
              </a:rPr>
              <a:t>security scans</a:t>
            </a:r>
            <a:endParaRPr sz="2200">
              <a:solidFill>
                <a:srgbClr val="38761D"/>
              </a:solidFill>
            </a:endParaRPr>
          </a:p>
        </p:txBody>
      </p:sp>
      <p:sp>
        <p:nvSpPr>
          <p:cNvPr id="443" name="Google Shape;443;p5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omparison with other tools</a:t>
            </a:r>
            <a:endParaRPr/>
          </a:p>
          <a:p>
            <a:pPr indent="0" lvl="0" marL="0" rtl="0" algn="l">
              <a:spcBef>
                <a:spcPts val="0"/>
              </a:spcBef>
              <a:spcAft>
                <a:spcPts val="0"/>
              </a:spcAft>
              <a:buNone/>
            </a:pPr>
            <a:r>
              <a:t/>
            </a:r>
            <a:endParaRPr/>
          </a:p>
        </p:txBody>
      </p:sp>
      <p:sp>
        <p:nvSpPr>
          <p:cNvPr id="449" name="Google Shape;449;p54"/>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Used a CryptoAPIBench, a previously-published benchmark</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Only compared on categories covered by our tools (11/16)</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Four other tools:</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SpotBugs</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Coverity</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CogniCrypt</a:t>
            </a:r>
            <a:r>
              <a:rPr baseline="-25000" lang="en" sz="2200">
                <a:solidFill>
                  <a:schemeClr val="dk1"/>
                </a:solidFill>
              </a:rPr>
              <a:t>SAST</a:t>
            </a:r>
            <a:r>
              <a:rPr lang="en" sz="2200">
                <a:solidFill>
                  <a:schemeClr val="dk1"/>
                </a:solidFill>
              </a:rPr>
              <a:t> (CrySL)</a:t>
            </a:r>
            <a:endParaRPr sz="2200">
              <a:solidFill>
                <a:schemeClr val="dk1"/>
              </a:solidFill>
            </a:endParaRPr>
          </a:p>
          <a:p>
            <a:pPr indent="-368300" lvl="1" marL="914400" rtl="0" algn="l">
              <a:spcBef>
                <a:spcPts val="0"/>
              </a:spcBef>
              <a:spcAft>
                <a:spcPts val="0"/>
              </a:spcAft>
              <a:buClr>
                <a:schemeClr val="dk1"/>
              </a:buClr>
              <a:buSzPts val="2200"/>
              <a:buChar char="○"/>
            </a:pPr>
            <a:r>
              <a:rPr lang="en" sz="2200">
                <a:solidFill>
                  <a:schemeClr val="dk1"/>
                </a:solidFill>
              </a:rPr>
              <a:t>CryptoGuard</a:t>
            </a:r>
            <a:endParaRPr sz="2200">
              <a:solidFill>
                <a:schemeClr val="dk1"/>
              </a:solidFill>
            </a:endParaRPr>
          </a:p>
        </p:txBody>
      </p:sp>
      <p:sp>
        <p:nvSpPr>
          <p:cNvPr id="450" name="Google Shape;450;p5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t>
            </a:r>
            <a:r>
              <a:rPr lang="en"/>
              <a:t>omparison with other tools</a:t>
            </a:r>
            <a:endParaRPr/>
          </a:p>
          <a:p>
            <a:pPr indent="0" lvl="0" marL="0" rtl="0" algn="l">
              <a:spcBef>
                <a:spcPts val="0"/>
              </a:spcBef>
              <a:spcAft>
                <a:spcPts val="0"/>
              </a:spcAft>
              <a:buNone/>
            </a:pPr>
            <a:r>
              <a:t/>
            </a:r>
            <a:endParaRPr/>
          </a:p>
        </p:txBody>
      </p:sp>
      <p:sp>
        <p:nvSpPr>
          <p:cNvPr id="456" name="Google Shape;456;p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57" name="Google Shape;457;p55"/>
          <p:cNvGraphicFramePr/>
          <p:nvPr/>
        </p:nvGraphicFramePr>
        <p:xfrm>
          <a:off x="56500" y="1521700"/>
          <a:ext cx="3000000" cy="3000000"/>
        </p:xfrm>
        <a:graphic>
          <a:graphicData uri="http://schemas.openxmlformats.org/drawingml/2006/table">
            <a:tbl>
              <a:tblPr>
                <a:noFill/>
                <a:tableStyleId>{A9A37E2D-2AED-4953-94C0-BF372369E381}</a:tableStyleId>
              </a:tblPr>
              <a:tblGrid>
                <a:gridCol w="1503300"/>
                <a:gridCol w="1503300"/>
                <a:gridCol w="1503300"/>
                <a:gridCol w="1503275"/>
                <a:gridCol w="1569175"/>
                <a:gridCol w="1437450"/>
              </a:tblGrid>
              <a:tr h="579550">
                <a:tc>
                  <a:txBody>
                    <a:bodyPr/>
                    <a:lstStyle/>
                    <a:p>
                      <a:pPr indent="0" lvl="0" marL="0" rtl="0" algn="l">
                        <a:spcBef>
                          <a:spcPts val="0"/>
                        </a:spcBef>
                        <a:spcAft>
                          <a:spcPts val="0"/>
                        </a:spcAft>
                        <a:buNone/>
                      </a:pPr>
                      <a:r>
                        <a:rPr lang="en" sz="1800">
                          <a:latin typeface="Lato"/>
                          <a:ea typeface="Lato"/>
                          <a:cs typeface="Lato"/>
                          <a:sym typeface="Lato"/>
                        </a:rPr>
                        <a:t>Tool</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SpotBugs</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Coverity</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CrySL</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CryptoGuard</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Ours</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Precision</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Recall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b="1"/>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Comparison with other tools</a:t>
            </a:r>
            <a:endParaRPr/>
          </a:p>
          <a:p>
            <a:pPr indent="0" lvl="0" marL="0" rtl="0" algn="l">
              <a:spcBef>
                <a:spcPts val="0"/>
              </a:spcBef>
              <a:spcAft>
                <a:spcPts val="0"/>
              </a:spcAft>
              <a:buNone/>
            </a:pPr>
            <a:r>
              <a:t/>
            </a:r>
            <a:endParaRPr/>
          </a:p>
        </p:txBody>
      </p:sp>
      <p:sp>
        <p:nvSpPr>
          <p:cNvPr id="463" name="Google Shape;463;p5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4" name="Google Shape;464;p56"/>
          <p:cNvGraphicFramePr/>
          <p:nvPr/>
        </p:nvGraphicFramePr>
        <p:xfrm>
          <a:off x="56500" y="1521700"/>
          <a:ext cx="3000000" cy="3000000"/>
        </p:xfrm>
        <a:graphic>
          <a:graphicData uri="http://schemas.openxmlformats.org/drawingml/2006/table">
            <a:tbl>
              <a:tblPr>
                <a:noFill/>
                <a:tableStyleId>{A9A37E2D-2AED-4953-94C0-BF372369E381}</a:tableStyleId>
              </a:tblPr>
              <a:tblGrid>
                <a:gridCol w="1503300"/>
                <a:gridCol w="1503300"/>
                <a:gridCol w="1503300"/>
                <a:gridCol w="1503300"/>
                <a:gridCol w="1569150"/>
                <a:gridCol w="1437450"/>
              </a:tblGrid>
              <a:tr h="579550">
                <a:tc>
                  <a:txBody>
                    <a:bodyPr/>
                    <a:lstStyle/>
                    <a:p>
                      <a:pPr indent="0" lvl="0" marL="0" rtl="0" algn="l">
                        <a:spcBef>
                          <a:spcPts val="0"/>
                        </a:spcBef>
                        <a:spcAft>
                          <a:spcPts val="0"/>
                        </a:spcAft>
                        <a:buNone/>
                      </a:pPr>
                      <a:r>
                        <a:rPr lang="en" sz="1800">
                          <a:latin typeface="Lato"/>
                          <a:ea typeface="Lato"/>
                          <a:cs typeface="Lato"/>
                          <a:sym typeface="Lato"/>
                        </a:rPr>
                        <a:t>Tool</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SpotBugs</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Coverity</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CrySL</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CryptoGuard</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Ours</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Precision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0.69</a:t>
                      </a:r>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Lato"/>
                          <a:ea typeface="Lato"/>
                          <a:cs typeface="Lato"/>
                          <a:sym typeface="Lato"/>
                        </a:rPr>
                        <a:t>1.0</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0.79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1.0</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0.97</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Recall</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t/>
                      </a:r>
                      <a:endParaRPr b="1"/>
                    </a:p>
                  </a:txBody>
                  <a:tcPr marT="91425" marB="91425" marR="91425" marL="91425"/>
                </a:tc>
              </a:tr>
            </a:tbl>
          </a:graphicData>
        </a:graphic>
      </p:graphicFrame>
      <p:sp>
        <p:nvSpPr>
          <p:cNvPr id="465" name="Google Shape;465;p56"/>
          <p:cNvSpPr txBox="1"/>
          <p:nvPr/>
        </p:nvSpPr>
        <p:spPr>
          <a:xfrm>
            <a:off x="311700" y="3928450"/>
            <a:ext cx="83397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Comparison with other tools</a:t>
            </a:r>
            <a:endParaRPr/>
          </a:p>
          <a:p>
            <a:pPr indent="0" lvl="0" marL="0" rtl="0" algn="l">
              <a:spcBef>
                <a:spcPts val="0"/>
              </a:spcBef>
              <a:spcAft>
                <a:spcPts val="0"/>
              </a:spcAft>
              <a:buNone/>
            </a:pPr>
            <a:r>
              <a:t/>
            </a:r>
            <a:endParaRPr/>
          </a:p>
        </p:txBody>
      </p:sp>
      <p:sp>
        <p:nvSpPr>
          <p:cNvPr id="471" name="Google Shape;471;p5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72" name="Google Shape;472;p57"/>
          <p:cNvGraphicFramePr/>
          <p:nvPr/>
        </p:nvGraphicFramePr>
        <p:xfrm>
          <a:off x="56500" y="1521700"/>
          <a:ext cx="3000000" cy="3000000"/>
        </p:xfrm>
        <a:graphic>
          <a:graphicData uri="http://schemas.openxmlformats.org/drawingml/2006/table">
            <a:tbl>
              <a:tblPr>
                <a:noFill/>
                <a:tableStyleId>{A9A37E2D-2AED-4953-94C0-BF372369E381}</a:tableStyleId>
              </a:tblPr>
              <a:tblGrid>
                <a:gridCol w="1503300"/>
                <a:gridCol w="1503300"/>
                <a:gridCol w="1503300"/>
                <a:gridCol w="1503300"/>
                <a:gridCol w="1569150"/>
                <a:gridCol w="1437450"/>
              </a:tblGrid>
              <a:tr h="579550">
                <a:tc>
                  <a:txBody>
                    <a:bodyPr/>
                    <a:lstStyle/>
                    <a:p>
                      <a:pPr indent="0" lvl="0" marL="0" rtl="0" algn="l">
                        <a:spcBef>
                          <a:spcPts val="0"/>
                        </a:spcBef>
                        <a:spcAft>
                          <a:spcPts val="0"/>
                        </a:spcAft>
                        <a:buNone/>
                      </a:pPr>
                      <a:r>
                        <a:rPr lang="en" sz="1800">
                          <a:latin typeface="Lato"/>
                          <a:ea typeface="Lato"/>
                          <a:cs typeface="Lato"/>
                          <a:sym typeface="Lato"/>
                        </a:rPr>
                        <a:t>Tool</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SpotBugs</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Coverity</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CrySL</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CryptoGuard</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Ours</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Precision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0.69</a:t>
                      </a:r>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Lato"/>
                          <a:ea typeface="Lato"/>
                          <a:cs typeface="Lato"/>
                          <a:sym typeface="Lato"/>
                        </a:rPr>
                        <a:t>1.0</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0.79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1.0</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0.97</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Recall</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0.32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0.38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0.61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0.88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1.0</a:t>
                      </a:r>
                      <a:endParaRPr b="1"/>
                    </a:p>
                  </a:txBody>
                  <a:tcPr marT="91425" marB="91425" marR="91425" marL="91425"/>
                </a:tc>
              </a:tr>
            </a:tbl>
          </a:graphicData>
        </a:graphic>
      </p:graphicFrame>
      <p:sp>
        <p:nvSpPr>
          <p:cNvPr id="473" name="Google Shape;473;p57"/>
          <p:cNvSpPr txBox="1"/>
          <p:nvPr/>
        </p:nvSpPr>
        <p:spPr>
          <a:xfrm>
            <a:off x="311700" y="3928450"/>
            <a:ext cx="8339700" cy="3000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t>
            </a:r>
            <a:r>
              <a:rPr lang="en"/>
              <a:t>omparison with other tools</a:t>
            </a:r>
            <a:endParaRPr/>
          </a:p>
          <a:p>
            <a:pPr indent="0" lvl="0" marL="0" rtl="0" algn="l">
              <a:spcBef>
                <a:spcPts val="0"/>
              </a:spcBef>
              <a:spcAft>
                <a:spcPts val="0"/>
              </a:spcAft>
              <a:buNone/>
            </a:pPr>
            <a:r>
              <a:t/>
            </a:r>
            <a:endParaRPr/>
          </a:p>
        </p:txBody>
      </p:sp>
      <p:sp>
        <p:nvSpPr>
          <p:cNvPr id="479" name="Google Shape;479;p5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80" name="Google Shape;480;p58"/>
          <p:cNvGraphicFramePr/>
          <p:nvPr/>
        </p:nvGraphicFramePr>
        <p:xfrm>
          <a:off x="56500" y="1521700"/>
          <a:ext cx="3000000" cy="3000000"/>
        </p:xfrm>
        <a:graphic>
          <a:graphicData uri="http://schemas.openxmlformats.org/drawingml/2006/table">
            <a:tbl>
              <a:tblPr>
                <a:noFill/>
                <a:tableStyleId>{A9A37E2D-2AED-4953-94C0-BF372369E381}</a:tableStyleId>
              </a:tblPr>
              <a:tblGrid>
                <a:gridCol w="1503300"/>
                <a:gridCol w="1503300"/>
                <a:gridCol w="1503300"/>
                <a:gridCol w="1503300"/>
                <a:gridCol w="1569150"/>
                <a:gridCol w="1437450"/>
              </a:tblGrid>
              <a:tr h="579550">
                <a:tc>
                  <a:txBody>
                    <a:bodyPr/>
                    <a:lstStyle/>
                    <a:p>
                      <a:pPr indent="0" lvl="0" marL="0" rtl="0" algn="l">
                        <a:spcBef>
                          <a:spcPts val="0"/>
                        </a:spcBef>
                        <a:spcAft>
                          <a:spcPts val="0"/>
                        </a:spcAft>
                        <a:buNone/>
                      </a:pPr>
                      <a:r>
                        <a:rPr lang="en" sz="1800">
                          <a:latin typeface="Lato"/>
                          <a:ea typeface="Lato"/>
                          <a:cs typeface="Lato"/>
                          <a:sym typeface="Lato"/>
                        </a:rPr>
                        <a:t>Tool</a:t>
                      </a:r>
                      <a:endParaRPr sz="1800">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SpotBugs</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Coverity</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CrySL</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CryptoGuard</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Ours</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Precision</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0.69</a:t>
                      </a:r>
                      <a:endParaRPr/>
                    </a:p>
                  </a:txBody>
                  <a:tcPr marT="91425" marB="91425" marR="91425" marL="91425"/>
                </a:tc>
                <a:tc>
                  <a:txBody>
                    <a:bodyPr/>
                    <a:lstStyle/>
                    <a:p>
                      <a:pPr indent="0" lvl="0" marL="0" rtl="0" algn="l">
                        <a:spcBef>
                          <a:spcPts val="0"/>
                        </a:spcBef>
                        <a:spcAft>
                          <a:spcPts val="0"/>
                        </a:spcAft>
                        <a:buNone/>
                      </a:pPr>
                      <a:r>
                        <a:rPr b="1" lang="en" sz="1800">
                          <a:solidFill>
                            <a:schemeClr val="dk1"/>
                          </a:solidFill>
                          <a:latin typeface="Lato"/>
                          <a:ea typeface="Lato"/>
                          <a:cs typeface="Lato"/>
                          <a:sym typeface="Lato"/>
                        </a:rPr>
                        <a:t>1.0</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0.79</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1.0</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0.97</a:t>
                      </a:r>
                      <a:endParaRPr/>
                    </a:p>
                  </a:txBody>
                  <a:tcPr marT="91425" marB="91425" marR="91425" marL="91425"/>
                </a:tc>
              </a:tr>
              <a:tr h="579550">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Recall</a:t>
                      </a:r>
                      <a:endParaRPr/>
                    </a:p>
                  </a:txBody>
                  <a:tcPr marT="91425" marB="91425" marR="91425" marL="91425"/>
                </a:tc>
                <a:tc>
                  <a:txBody>
                    <a:bodyPr/>
                    <a:lstStyle/>
                    <a:p>
                      <a:pPr indent="0" lvl="0" marL="0" rtl="0" algn="l">
                        <a:spcBef>
                          <a:spcPts val="0"/>
                        </a:spcBef>
                        <a:spcAft>
                          <a:spcPts val="0"/>
                        </a:spcAft>
                        <a:buNone/>
                      </a:pPr>
                      <a:r>
                        <a:rPr lang="en" sz="1800">
                          <a:solidFill>
                            <a:schemeClr val="dk1"/>
                          </a:solidFill>
                          <a:latin typeface="Lato"/>
                          <a:ea typeface="Lato"/>
                          <a:cs typeface="Lato"/>
                          <a:sym typeface="Lato"/>
                        </a:rPr>
                        <a:t>0.32</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0.38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0.61</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Lato"/>
                          <a:ea typeface="Lato"/>
                          <a:cs typeface="Lato"/>
                          <a:sym typeface="Lato"/>
                        </a:rPr>
                        <a:t>0.88</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sz="1800">
                          <a:solidFill>
                            <a:schemeClr val="dk1"/>
                          </a:solidFill>
                          <a:latin typeface="Lato"/>
                          <a:ea typeface="Lato"/>
                          <a:cs typeface="Lato"/>
                          <a:sym typeface="Lato"/>
                        </a:rPr>
                        <a:t>1.0</a:t>
                      </a:r>
                      <a:endParaRPr b="1"/>
                    </a:p>
                  </a:txBody>
                  <a:tcPr marT="91425" marB="91425" marR="91425" marL="91425"/>
                </a:tc>
              </a:tr>
            </a:tbl>
          </a:graphicData>
        </a:graphic>
      </p:graphicFrame>
      <p:sp>
        <p:nvSpPr>
          <p:cNvPr id="481" name="Google Shape;481;p58"/>
          <p:cNvSpPr txBox="1"/>
          <p:nvPr/>
        </p:nvSpPr>
        <p:spPr>
          <a:xfrm>
            <a:off x="1279050" y="3764325"/>
            <a:ext cx="6013200" cy="9432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200">
                <a:solidFill>
                  <a:schemeClr val="dk1"/>
                </a:solidFill>
                <a:latin typeface="Lato"/>
                <a:ea typeface="Lato"/>
                <a:cs typeface="Lato"/>
                <a:sym typeface="Lato"/>
              </a:rPr>
              <a:t>Only ours are s</a:t>
            </a:r>
            <a:r>
              <a:rPr lang="en" sz="2200">
                <a:solidFill>
                  <a:schemeClr val="dk1"/>
                </a:solidFill>
                <a:latin typeface="Lato"/>
                <a:ea typeface="Lato"/>
                <a:cs typeface="Lato"/>
                <a:sym typeface="Lato"/>
              </a:rPr>
              <a:t>uitable for compliance: a</a:t>
            </a:r>
            <a:r>
              <a:rPr lang="en" sz="2200">
                <a:solidFill>
                  <a:schemeClr val="dk1"/>
                </a:solidFill>
                <a:latin typeface="Lato"/>
                <a:ea typeface="Lato"/>
                <a:cs typeface="Lato"/>
                <a:sym typeface="Lato"/>
              </a:rPr>
              <a:t>uditors won’t accept a tool that has </a:t>
            </a:r>
            <a:r>
              <a:rPr b="1" lang="en" sz="2200">
                <a:solidFill>
                  <a:srgbClr val="FF0000"/>
                </a:solidFill>
                <a:latin typeface="Lato"/>
                <a:ea typeface="Lato"/>
                <a:cs typeface="Lato"/>
                <a:sym typeface="Lato"/>
              </a:rPr>
              <a:t>false negatives</a:t>
            </a:r>
            <a:endParaRPr b="1">
              <a:solidFill>
                <a:srgbClr val="FF0000"/>
              </a:solidFill>
            </a:endParaRPr>
          </a:p>
        </p:txBody>
      </p:sp>
      <p:sp>
        <p:nvSpPr>
          <p:cNvPr id="482" name="Google Shape;482;p58"/>
          <p:cNvSpPr/>
          <p:nvPr/>
        </p:nvSpPr>
        <p:spPr>
          <a:xfrm>
            <a:off x="114775" y="2680800"/>
            <a:ext cx="8225700" cy="564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a:t>
            </a:r>
            <a:endParaRPr/>
          </a:p>
          <a:p>
            <a:pPr indent="0" lvl="0" marL="0" rtl="0" algn="l">
              <a:spcBef>
                <a:spcPts val="0"/>
              </a:spcBef>
              <a:spcAft>
                <a:spcPts val="0"/>
              </a:spcAft>
              <a:buNone/>
            </a:pPr>
            <a:r>
              <a:t/>
            </a:r>
            <a:endParaRPr/>
          </a:p>
        </p:txBody>
      </p:sp>
      <p:sp>
        <p:nvSpPr>
          <p:cNvPr id="488" name="Google Shape;488;p59"/>
          <p:cNvSpPr txBox="1"/>
          <p:nvPr>
            <p:ph idx="1" type="body"/>
          </p:nvPr>
        </p:nvSpPr>
        <p:spPr>
          <a:xfrm>
            <a:off x="311700" y="1372875"/>
            <a:ext cx="88323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Run all verifiers on 492 </a:t>
            </a:r>
            <a:r>
              <a:rPr lang="en" sz="2200">
                <a:solidFill>
                  <a:srgbClr val="3C78D8"/>
                </a:solidFill>
              </a:rPr>
              <a:t>open-source</a:t>
            </a:r>
            <a:r>
              <a:rPr lang="en" sz="2200">
                <a:solidFill>
                  <a:schemeClr val="dk1"/>
                </a:solidFill>
              </a:rPr>
              <a:t> projects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rgbClr val="FF0000"/>
                </a:solidFill>
              </a:rPr>
              <a:t>Compare</a:t>
            </a:r>
            <a:r>
              <a:rPr lang="en" sz="2200">
                <a:solidFill>
                  <a:schemeClr val="dk1"/>
                </a:solidFill>
              </a:rPr>
              <a:t> verifiers to existing tools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b="1" lang="en" sz="2200">
                <a:solidFill>
                  <a:schemeClr val="dk1"/>
                </a:solidFill>
              </a:rPr>
              <a:t>Case study of a verifier in a </a:t>
            </a:r>
            <a:r>
              <a:rPr b="1" lang="en" sz="2200">
                <a:solidFill>
                  <a:srgbClr val="9900FF"/>
                </a:solidFill>
              </a:rPr>
              <a:t>real, industrial compliance workflow</a:t>
            </a:r>
            <a:endParaRPr b="1" sz="2200">
              <a:solidFill>
                <a:srgbClr val="9900FF"/>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two verifiers as part of industrial </a:t>
            </a:r>
            <a:r>
              <a:rPr lang="en" sz="2200">
                <a:solidFill>
                  <a:srgbClr val="38761D"/>
                </a:solidFill>
              </a:rPr>
              <a:t>security scans</a:t>
            </a:r>
            <a:endParaRPr sz="2200">
              <a:solidFill>
                <a:srgbClr val="38761D"/>
              </a:solidFill>
            </a:endParaRPr>
          </a:p>
        </p:txBody>
      </p:sp>
      <p:sp>
        <p:nvSpPr>
          <p:cNvPr id="489" name="Google Shape;489;p5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case study 1: auditor acceptance</a:t>
            </a:r>
            <a:endParaRPr/>
          </a:p>
        </p:txBody>
      </p:sp>
      <p:sp>
        <p:nvSpPr>
          <p:cNvPr id="495" name="Google Shape;495;p60"/>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k</a:t>
            </a:r>
            <a:r>
              <a:rPr lang="en" sz="2200">
                <a:solidFill>
                  <a:schemeClr val="dk1"/>
                </a:solidFill>
              </a:rPr>
              <a:t>ey-length verifier</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verified in CI for 7 core AWS services</a:t>
            </a:r>
            <a:endParaRPr sz="2200">
              <a:solidFill>
                <a:schemeClr val="dk1"/>
              </a:solidFill>
            </a:endParaRPr>
          </a:p>
          <a:p>
            <a:pPr indent="-368300" lvl="0" marL="457200" rtl="0" algn="l">
              <a:spcBef>
                <a:spcPts val="0"/>
              </a:spcBef>
              <a:spcAft>
                <a:spcPts val="0"/>
              </a:spcAft>
              <a:buClr>
                <a:schemeClr val="dk1"/>
              </a:buClr>
              <a:buSzPts val="2200"/>
              <a:buChar char="●"/>
            </a:pPr>
            <a:r>
              <a:rPr b="1" lang="en" sz="2200">
                <a:solidFill>
                  <a:srgbClr val="3C78D8"/>
                </a:solidFill>
              </a:rPr>
              <a:t>replaced</a:t>
            </a:r>
            <a:r>
              <a:rPr lang="en" sz="2200">
                <a:solidFill>
                  <a:schemeClr val="dk1"/>
                </a:solidFill>
              </a:rPr>
              <a:t> existing manual compliance workflow</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auditors accepted output of tool: </a:t>
            </a:r>
            <a:r>
              <a:rPr b="1" lang="en" sz="2200">
                <a:solidFill>
                  <a:srgbClr val="6AA84F"/>
                </a:solidFill>
              </a:rPr>
              <a:t>all services compliant</a:t>
            </a:r>
            <a:endParaRPr b="1" sz="2200">
              <a:solidFill>
                <a:srgbClr val="6AA84F"/>
              </a:solidFill>
            </a:endParaRPr>
          </a:p>
        </p:txBody>
      </p:sp>
      <p:sp>
        <p:nvSpPr>
          <p:cNvPr id="496" name="Google Shape;496;p6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case study 1: auditor acceptance</a:t>
            </a:r>
            <a:endParaRPr/>
          </a:p>
        </p:txBody>
      </p:sp>
      <p:sp>
        <p:nvSpPr>
          <p:cNvPr id="502" name="Google Shape;502;p61"/>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key-length verifier</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verified</a:t>
            </a:r>
            <a:r>
              <a:rPr lang="en" sz="2200">
                <a:solidFill>
                  <a:schemeClr val="dk1"/>
                </a:solidFill>
              </a:rPr>
              <a:t> in CI for 7 core AWS services</a:t>
            </a:r>
            <a:endParaRPr sz="2200">
              <a:solidFill>
                <a:schemeClr val="dk1"/>
              </a:solidFill>
            </a:endParaRPr>
          </a:p>
          <a:p>
            <a:pPr indent="-368300" lvl="0" marL="457200" rtl="0" algn="l">
              <a:spcBef>
                <a:spcPts val="0"/>
              </a:spcBef>
              <a:spcAft>
                <a:spcPts val="0"/>
              </a:spcAft>
              <a:buClr>
                <a:schemeClr val="dk1"/>
              </a:buClr>
              <a:buSzPts val="2200"/>
              <a:buChar char="●"/>
            </a:pPr>
            <a:r>
              <a:rPr b="1" lang="en" sz="2200">
                <a:solidFill>
                  <a:srgbClr val="3C78D8"/>
                </a:solidFill>
              </a:rPr>
              <a:t>replaced</a:t>
            </a:r>
            <a:r>
              <a:rPr lang="en" sz="2200">
                <a:solidFill>
                  <a:schemeClr val="dk1"/>
                </a:solidFill>
              </a:rPr>
              <a:t> existing manual compliance workflow</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auditors accepted output of tool: </a:t>
            </a:r>
            <a:r>
              <a:rPr b="1" lang="en" sz="2200">
                <a:solidFill>
                  <a:srgbClr val="6AA84F"/>
                </a:solidFill>
              </a:rPr>
              <a:t>all services compliant</a:t>
            </a:r>
            <a:endParaRPr b="1" sz="2200">
              <a:solidFill>
                <a:srgbClr val="6AA84F"/>
              </a:solidFill>
            </a:endParaRPr>
          </a:p>
          <a:p>
            <a:pPr indent="0" lvl="0" marL="457200" rtl="0" algn="l">
              <a:spcBef>
                <a:spcPts val="1600"/>
              </a:spcBef>
              <a:spcAft>
                <a:spcPts val="1600"/>
              </a:spcAft>
              <a:buNone/>
            </a:pPr>
            <a:r>
              <a:t/>
            </a:r>
            <a:endParaRPr sz="2200">
              <a:solidFill>
                <a:schemeClr val="dk1"/>
              </a:solidFill>
            </a:endParaRPr>
          </a:p>
        </p:txBody>
      </p:sp>
      <p:sp>
        <p:nvSpPr>
          <p:cNvPr id="503" name="Google Shape;503;p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4" name="Google Shape;504;p61"/>
          <p:cNvSpPr txBox="1"/>
          <p:nvPr/>
        </p:nvSpPr>
        <p:spPr>
          <a:xfrm>
            <a:off x="553850" y="3126025"/>
            <a:ext cx="3639600" cy="15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600">
                <a:solidFill>
                  <a:schemeClr val="dk1"/>
                </a:solidFill>
                <a:latin typeface="Lato"/>
                <a:ea typeface="Lato"/>
                <a:cs typeface="Lato"/>
                <a:sym typeface="Lato"/>
              </a:rPr>
              <a:t>“It eliminates [the need for] a lot of trust”</a:t>
            </a:r>
            <a:endParaRPr i="1"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i="1" sz="16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i="1" lang="en" sz="1600">
                <a:solidFill>
                  <a:schemeClr val="dk1"/>
                </a:solidFill>
                <a:latin typeface="Lato"/>
                <a:ea typeface="Lato"/>
                <a:cs typeface="Lato"/>
                <a:sym typeface="Lato"/>
              </a:rPr>
              <a:t>- external auditor</a:t>
            </a:r>
            <a:endParaRPr i="1" sz="16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7"/>
          <p:cNvPicPr preferRelativeResize="0"/>
          <p:nvPr/>
        </p:nvPicPr>
        <p:blipFill>
          <a:blip r:embed="rId3">
            <a:alphaModFix/>
          </a:blip>
          <a:stretch>
            <a:fillRect/>
          </a:stretch>
        </p:blipFill>
        <p:spPr>
          <a:xfrm>
            <a:off x="5198500" y="1303450"/>
            <a:ext cx="1178050" cy="1178050"/>
          </a:xfrm>
          <a:prstGeom prst="rect">
            <a:avLst/>
          </a:prstGeom>
          <a:noFill/>
          <a:ln>
            <a:noFill/>
          </a:ln>
        </p:spPr>
      </p:pic>
      <p:sp>
        <p:nvSpPr>
          <p:cNvPr id="117" name="Google Shape;117;p17"/>
          <p:cNvSpPr/>
          <p:nvPr/>
        </p:nvSpPr>
        <p:spPr>
          <a:xfrm>
            <a:off x="5538675" y="2366288"/>
            <a:ext cx="4977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8" name="Google Shape;118;p17"/>
          <p:cNvPicPr preferRelativeResize="0"/>
          <p:nvPr/>
        </p:nvPicPr>
        <p:blipFill>
          <a:blip r:embed="rId3">
            <a:alphaModFix/>
          </a:blip>
          <a:stretch>
            <a:fillRect/>
          </a:stretch>
        </p:blipFill>
        <p:spPr>
          <a:xfrm>
            <a:off x="1884925" y="1303450"/>
            <a:ext cx="1178050" cy="1178050"/>
          </a:xfrm>
          <a:prstGeom prst="rect">
            <a:avLst/>
          </a:prstGeom>
          <a:noFill/>
          <a:ln>
            <a:noFill/>
          </a:ln>
        </p:spPr>
      </p:pic>
      <p:sp>
        <p:nvSpPr>
          <p:cNvPr id="119" name="Google Shape;119;p17"/>
          <p:cNvSpPr/>
          <p:nvPr/>
        </p:nvSpPr>
        <p:spPr>
          <a:xfrm>
            <a:off x="2225100" y="2366288"/>
            <a:ext cx="497700" cy="23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compliance?</a:t>
            </a:r>
            <a:endParaRPr/>
          </a:p>
        </p:txBody>
      </p:sp>
      <p:sp>
        <p:nvSpPr>
          <p:cNvPr id="121" name="Google Shape;12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17"/>
          <p:cNvPicPr preferRelativeResize="0"/>
          <p:nvPr/>
        </p:nvPicPr>
        <p:blipFill>
          <a:blip r:embed="rId4">
            <a:alphaModFix/>
          </a:blip>
          <a:stretch>
            <a:fillRect/>
          </a:stretch>
        </p:blipFill>
        <p:spPr>
          <a:xfrm>
            <a:off x="1322550" y="2571750"/>
            <a:ext cx="667150" cy="1419450"/>
          </a:xfrm>
          <a:prstGeom prst="rect">
            <a:avLst/>
          </a:prstGeom>
          <a:noFill/>
          <a:ln>
            <a:noFill/>
          </a:ln>
        </p:spPr>
      </p:pic>
      <p:sp>
        <p:nvSpPr>
          <p:cNvPr id="123" name="Google Shape;123;p17"/>
          <p:cNvSpPr txBox="1"/>
          <p:nvPr/>
        </p:nvSpPr>
        <p:spPr>
          <a:xfrm>
            <a:off x="1044875" y="4060700"/>
            <a:ext cx="1222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You</a:t>
            </a:r>
            <a:endParaRPr sz="2200">
              <a:latin typeface="Lato"/>
              <a:ea typeface="Lato"/>
              <a:cs typeface="Lato"/>
              <a:sym typeface="Lato"/>
            </a:endParaRPr>
          </a:p>
        </p:txBody>
      </p:sp>
      <p:pic>
        <p:nvPicPr>
          <p:cNvPr id="124" name="Google Shape;124;p17"/>
          <p:cNvPicPr preferRelativeResize="0"/>
          <p:nvPr/>
        </p:nvPicPr>
        <p:blipFill>
          <a:blip r:embed="rId4">
            <a:alphaModFix/>
          </a:blip>
          <a:stretch>
            <a:fillRect/>
          </a:stretch>
        </p:blipFill>
        <p:spPr>
          <a:xfrm>
            <a:off x="6566050" y="2571750"/>
            <a:ext cx="667150" cy="1419450"/>
          </a:xfrm>
          <a:prstGeom prst="rect">
            <a:avLst/>
          </a:prstGeom>
          <a:noFill/>
          <a:ln>
            <a:noFill/>
          </a:ln>
        </p:spPr>
      </p:pic>
      <p:sp>
        <p:nvSpPr>
          <p:cNvPr id="125" name="Google Shape;125;p17"/>
          <p:cNvSpPr txBox="1"/>
          <p:nvPr/>
        </p:nvSpPr>
        <p:spPr>
          <a:xfrm>
            <a:off x="6013275" y="4060700"/>
            <a:ext cx="17727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Customer</a:t>
            </a:r>
            <a:endParaRPr sz="2200">
              <a:latin typeface="Lato"/>
              <a:ea typeface="Lato"/>
              <a:cs typeface="Lato"/>
              <a:sym typeface="Lato"/>
            </a:endParaRPr>
          </a:p>
        </p:txBody>
      </p:sp>
      <p:cxnSp>
        <p:nvCxnSpPr>
          <p:cNvPr id="126" name="Google Shape;126;p17"/>
          <p:cNvCxnSpPr/>
          <p:nvPr/>
        </p:nvCxnSpPr>
        <p:spPr>
          <a:xfrm flipH="1" rot="10800000">
            <a:off x="2349075" y="1973450"/>
            <a:ext cx="1266300" cy="1336200"/>
          </a:xfrm>
          <a:prstGeom prst="straightConnector1">
            <a:avLst/>
          </a:prstGeom>
          <a:noFill/>
          <a:ln cap="flat" cmpd="sng" w="38100">
            <a:solidFill>
              <a:srgbClr val="000000"/>
            </a:solidFill>
            <a:prstDash val="solid"/>
            <a:round/>
            <a:headEnd len="med" w="med" type="none"/>
            <a:tailEnd len="med" w="med" type="triangle"/>
          </a:ln>
        </p:spPr>
      </p:cxnSp>
      <p:cxnSp>
        <p:nvCxnSpPr>
          <p:cNvPr id="127" name="Google Shape;127;p17"/>
          <p:cNvCxnSpPr/>
          <p:nvPr/>
        </p:nvCxnSpPr>
        <p:spPr>
          <a:xfrm>
            <a:off x="2349075" y="3732725"/>
            <a:ext cx="3728700" cy="0"/>
          </a:xfrm>
          <a:prstGeom prst="straightConnector1">
            <a:avLst/>
          </a:prstGeom>
          <a:noFill/>
          <a:ln cap="flat" cmpd="sng" w="38100">
            <a:solidFill>
              <a:srgbClr val="000000"/>
            </a:solidFill>
            <a:prstDash val="solid"/>
            <a:round/>
            <a:headEnd len="med" w="med" type="triangle"/>
            <a:tailEnd len="med" w="med" type="none"/>
          </a:ln>
        </p:spPr>
      </p:cxnSp>
      <p:pic>
        <p:nvPicPr>
          <p:cNvPr id="128" name="Google Shape;128;p17"/>
          <p:cNvPicPr preferRelativeResize="0"/>
          <p:nvPr/>
        </p:nvPicPr>
        <p:blipFill>
          <a:blip r:embed="rId5">
            <a:alphaModFix/>
          </a:blip>
          <a:stretch>
            <a:fillRect/>
          </a:stretch>
        </p:blipFill>
        <p:spPr>
          <a:xfrm>
            <a:off x="3748225" y="3826850"/>
            <a:ext cx="930400" cy="930400"/>
          </a:xfrm>
          <a:prstGeom prst="rect">
            <a:avLst/>
          </a:prstGeom>
          <a:noFill/>
          <a:ln>
            <a:noFill/>
          </a:ln>
        </p:spPr>
      </p:pic>
      <p:pic>
        <p:nvPicPr>
          <p:cNvPr id="129" name="Google Shape;129;p17"/>
          <p:cNvPicPr preferRelativeResize="0"/>
          <p:nvPr/>
        </p:nvPicPr>
        <p:blipFill>
          <a:blip r:embed="rId4">
            <a:alphaModFix/>
          </a:blip>
          <a:stretch>
            <a:fillRect/>
          </a:stretch>
        </p:blipFill>
        <p:spPr>
          <a:xfrm>
            <a:off x="3827500" y="1112550"/>
            <a:ext cx="667150" cy="1419450"/>
          </a:xfrm>
          <a:prstGeom prst="rect">
            <a:avLst/>
          </a:prstGeom>
          <a:noFill/>
          <a:ln>
            <a:noFill/>
          </a:ln>
        </p:spPr>
      </p:pic>
      <p:sp>
        <p:nvSpPr>
          <p:cNvPr id="130" name="Google Shape;130;p17"/>
          <p:cNvSpPr txBox="1"/>
          <p:nvPr/>
        </p:nvSpPr>
        <p:spPr>
          <a:xfrm>
            <a:off x="3549825" y="2601500"/>
            <a:ext cx="1222500" cy="44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Lato"/>
                <a:ea typeface="Lato"/>
                <a:cs typeface="Lato"/>
                <a:sym typeface="Lato"/>
              </a:rPr>
              <a:t>Auditor</a:t>
            </a:r>
            <a:endParaRPr sz="2200">
              <a:latin typeface="Lato"/>
              <a:ea typeface="Lato"/>
              <a:cs typeface="Lato"/>
              <a:sym typeface="Lato"/>
            </a:endParaRPr>
          </a:p>
        </p:txBody>
      </p:sp>
      <p:pic>
        <p:nvPicPr>
          <p:cNvPr id="131" name="Google Shape;131;p17"/>
          <p:cNvPicPr preferRelativeResize="0"/>
          <p:nvPr/>
        </p:nvPicPr>
        <p:blipFill>
          <a:blip r:embed="rId5">
            <a:alphaModFix/>
          </a:blip>
          <a:stretch>
            <a:fillRect/>
          </a:stretch>
        </p:blipFill>
        <p:spPr>
          <a:xfrm>
            <a:off x="2042100" y="2322500"/>
            <a:ext cx="638100" cy="638100"/>
          </a:xfrm>
          <a:prstGeom prst="rect">
            <a:avLst/>
          </a:prstGeom>
          <a:noFill/>
          <a:ln>
            <a:noFill/>
          </a:ln>
        </p:spPr>
      </p:pic>
      <p:cxnSp>
        <p:nvCxnSpPr>
          <p:cNvPr id="132" name="Google Shape;132;p17"/>
          <p:cNvCxnSpPr/>
          <p:nvPr/>
        </p:nvCxnSpPr>
        <p:spPr>
          <a:xfrm>
            <a:off x="4706775" y="1953200"/>
            <a:ext cx="1353600" cy="1164300"/>
          </a:xfrm>
          <a:prstGeom prst="straightConnector1">
            <a:avLst/>
          </a:prstGeom>
          <a:noFill/>
          <a:ln cap="flat" cmpd="sng" w="38100">
            <a:solidFill>
              <a:srgbClr val="000000"/>
            </a:solidFill>
            <a:prstDash val="solid"/>
            <a:round/>
            <a:headEnd len="med" w="med" type="none"/>
            <a:tailEnd len="med" w="med" type="triangle"/>
          </a:ln>
        </p:spPr>
      </p:cxnSp>
      <p:pic>
        <p:nvPicPr>
          <p:cNvPr id="133" name="Google Shape;133;p17"/>
          <p:cNvPicPr preferRelativeResize="0"/>
          <p:nvPr/>
        </p:nvPicPr>
        <p:blipFill>
          <a:blip r:embed="rId6">
            <a:alphaModFix/>
          </a:blip>
          <a:stretch>
            <a:fillRect/>
          </a:stretch>
        </p:blipFill>
        <p:spPr>
          <a:xfrm>
            <a:off x="5821425" y="1921102"/>
            <a:ext cx="555113" cy="445200"/>
          </a:xfrm>
          <a:prstGeom prst="rect">
            <a:avLst/>
          </a:prstGeom>
          <a:noFill/>
          <a:ln>
            <a:noFill/>
          </a:ln>
        </p:spPr>
      </p:pic>
      <p:sp>
        <p:nvSpPr>
          <p:cNvPr id="134" name="Google Shape;134;p17"/>
          <p:cNvSpPr/>
          <p:nvPr/>
        </p:nvSpPr>
        <p:spPr>
          <a:xfrm>
            <a:off x="1510750" y="1493275"/>
            <a:ext cx="2157000" cy="1982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does it eliminate </a:t>
            </a:r>
            <a:r>
              <a:rPr lang="en"/>
              <a:t>the need for</a:t>
            </a:r>
            <a:r>
              <a:rPr lang="en"/>
              <a:t> trust?</a:t>
            </a:r>
            <a:endParaRPr/>
          </a:p>
        </p:txBody>
      </p:sp>
      <p:sp>
        <p:nvSpPr>
          <p:cNvPr id="510" name="Google Shape;510;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solidFill>
                  <a:srgbClr val="3C78D8"/>
                </a:solidFill>
                <a:latin typeface="Consolas"/>
                <a:ea typeface="Consolas"/>
                <a:cs typeface="Consolas"/>
                <a:sym typeface="Consolas"/>
              </a:rPr>
              <a:t>p</a:t>
            </a:r>
            <a:r>
              <a:rPr lang="en" sz="2000">
                <a:solidFill>
                  <a:srgbClr val="3C78D8"/>
                </a:solidFill>
                <a:latin typeface="Consolas"/>
                <a:ea typeface="Consolas"/>
                <a:cs typeface="Consolas"/>
                <a:sym typeface="Consolas"/>
              </a:rPr>
              <a:t>ublic</a:t>
            </a:r>
            <a:r>
              <a:rPr lang="en" sz="2000">
                <a:solidFill>
                  <a:srgbClr val="1155CC"/>
                </a:solidFill>
                <a:latin typeface="Consolas"/>
                <a:ea typeface="Consolas"/>
                <a:cs typeface="Consolas"/>
                <a:sym typeface="Consolas"/>
              </a:rPr>
              <a:t> </a:t>
            </a:r>
            <a:r>
              <a:rPr lang="en" sz="2000">
                <a:solidFill>
                  <a:srgbClr val="CC0000"/>
                </a:solidFill>
                <a:latin typeface="Consolas"/>
                <a:ea typeface="Consolas"/>
                <a:cs typeface="Consolas"/>
                <a:sym typeface="Consolas"/>
              </a:rPr>
              <a:t>SecretKey</a:t>
            </a:r>
            <a:r>
              <a:rPr lang="en" sz="2000">
                <a:solidFill>
                  <a:srgbClr val="1155CC"/>
                </a:solidFill>
                <a:latin typeface="Consolas"/>
                <a:ea typeface="Consolas"/>
                <a:cs typeface="Consolas"/>
                <a:sym typeface="Consolas"/>
              </a:rPr>
              <a:t> </a:t>
            </a:r>
            <a:r>
              <a:rPr lang="en" sz="2000">
                <a:latin typeface="Consolas"/>
                <a:ea typeface="Consolas"/>
                <a:cs typeface="Consolas"/>
                <a:sym typeface="Consolas"/>
              </a:rPr>
              <a:t>getKMSKey</a:t>
            </a:r>
            <a:r>
              <a:rPr lang="en" sz="2000">
                <a:solidFill>
                  <a:schemeClr val="dk1"/>
                </a:solidFill>
                <a:latin typeface="Consolas"/>
                <a:ea typeface="Consolas"/>
                <a:cs typeface="Consolas"/>
                <a:sym typeface="Consolas"/>
              </a:rPr>
              <a:t>(</a:t>
            </a:r>
            <a:r>
              <a:rPr lang="en" sz="2000">
                <a:solidFill>
                  <a:srgbClr val="3C78D8"/>
                </a:solidFill>
                <a:latin typeface="Consolas"/>
                <a:ea typeface="Consolas"/>
                <a:cs typeface="Consolas"/>
                <a:sym typeface="Consolas"/>
              </a:rPr>
              <a:t>int</a:t>
            </a:r>
            <a:r>
              <a:rPr lang="en" sz="2000">
                <a:solidFill>
                  <a:srgbClr val="1155CC"/>
                </a:solidFill>
                <a:latin typeface="Consolas"/>
                <a:ea typeface="Consolas"/>
                <a:cs typeface="Consolas"/>
                <a:sym typeface="Consolas"/>
              </a:rPr>
              <a:t> </a:t>
            </a:r>
            <a:r>
              <a:rPr lang="en" sz="2000">
                <a:solidFill>
                  <a:schemeClr val="dk1"/>
                </a:solidFill>
                <a:latin typeface="Consolas"/>
                <a:ea typeface="Consolas"/>
                <a:cs typeface="Consolas"/>
                <a:sym typeface="Consolas"/>
              </a:rPr>
              <a:t>keyLength) {</a:t>
            </a:r>
            <a:endParaRPr sz="20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None/>
            </a:pPr>
            <a:r>
              <a:rPr lang="en" sz="2000">
                <a:solidFill>
                  <a:srgbClr val="1155CC"/>
                </a:solidFill>
                <a:latin typeface="Consolas"/>
                <a:ea typeface="Consolas"/>
                <a:cs typeface="Consolas"/>
                <a:sym typeface="Consolas"/>
              </a:rPr>
              <a:t>  </a:t>
            </a:r>
            <a:r>
              <a:rPr lang="en" sz="2000">
                <a:solidFill>
                  <a:srgbClr val="CC0000"/>
                </a:solidFill>
                <a:latin typeface="Consolas"/>
                <a:ea typeface="Consolas"/>
                <a:cs typeface="Consolas"/>
                <a:sym typeface="Consolas"/>
              </a:rPr>
              <a:t>GenerateDataKeyRequest</a:t>
            </a:r>
            <a:r>
              <a:rPr lang="en" sz="2000">
                <a:latin typeface="Consolas"/>
                <a:ea typeface="Consolas"/>
                <a:cs typeface="Consolas"/>
                <a:sym typeface="Consolas"/>
              </a:rPr>
              <a:t> r = </a:t>
            </a:r>
            <a:r>
              <a:rPr lang="en" sz="2000">
                <a:solidFill>
                  <a:srgbClr val="3C78D8"/>
                </a:solidFill>
                <a:latin typeface="Consolas"/>
                <a:ea typeface="Consolas"/>
                <a:cs typeface="Consolas"/>
                <a:sym typeface="Consolas"/>
              </a:rPr>
              <a:t>new</a:t>
            </a:r>
            <a:r>
              <a:rPr lang="en" sz="2000">
                <a:latin typeface="Consolas"/>
                <a:ea typeface="Consolas"/>
                <a:cs typeface="Consolas"/>
                <a:sym typeface="Consolas"/>
              </a:rPr>
              <a:t> GenerateDataKeyRequest();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solidFill>
                  <a:srgbClr val="3C78D8"/>
                </a:solidFill>
                <a:latin typeface="Consolas"/>
                <a:ea typeface="Consolas"/>
                <a:cs typeface="Consolas"/>
                <a:sym typeface="Consolas"/>
              </a:rPr>
              <a:t>i</a:t>
            </a:r>
            <a:r>
              <a:rPr lang="en" sz="2000">
                <a:solidFill>
                  <a:srgbClr val="3C78D8"/>
                </a:solidFill>
                <a:latin typeface="Consolas"/>
                <a:ea typeface="Consolas"/>
                <a:cs typeface="Consolas"/>
                <a:sym typeface="Consolas"/>
              </a:rPr>
              <a:t>f</a:t>
            </a:r>
            <a:r>
              <a:rPr lang="en" sz="2000">
                <a:latin typeface="Consolas"/>
                <a:ea typeface="Consolas"/>
                <a:cs typeface="Consolas"/>
                <a:sym typeface="Consolas"/>
              </a:rPr>
              <a:t> (keyLength == </a:t>
            </a:r>
            <a:r>
              <a:rPr lang="en" sz="2000">
                <a:solidFill>
                  <a:srgbClr val="6AA84F"/>
                </a:solidFill>
                <a:latin typeface="Consolas"/>
                <a:ea typeface="Consolas"/>
                <a:cs typeface="Consolas"/>
                <a:sym typeface="Consolas"/>
              </a:rPr>
              <a:t>128</a:t>
            </a: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r.withKeySpec(</a:t>
            </a:r>
            <a:r>
              <a:rPr lang="en" sz="2000">
                <a:solidFill>
                  <a:srgbClr val="CC0000"/>
                </a:solidFill>
                <a:latin typeface="Consolas"/>
                <a:ea typeface="Consolas"/>
                <a:cs typeface="Consolas"/>
                <a:sym typeface="Consolas"/>
              </a:rPr>
              <a:t>DataKeySpec</a:t>
            </a:r>
            <a:r>
              <a:rPr lang="en" sz="2000">
                <a:latin typeface="Consolas"/>
                <a:ea typeface="Consolas"/>
                <a:cs typeface="Consolas"/>
                <a:sym typeface="Consolas"/>
              </a:rPr>
              <a:t>.</a:t>
            </a:r>
            <a:r>
              <a:rPr lang="en" sz="2000">
                <a:solidFill>
                  <a:srgbClr val="6AA84F"/>
                </a:solidFill>
                <a:latin typeface="Consolas"/>
                <a:ea typeface="Consolas"/>
                <a:cs typeface="Consolas"/>
                <a:sym typeface="Consolas"/>
              </a:rPr>
              <a:t>AES_128</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solidFill>
                  <a:srgbClr val="3C78D8"/>
                </a:solidFill>
                <a:latin typeface="Consolas"/>
                <a:ea typeface="Consolas"/>
                <a:cs typeface="Consolas"/>
                <a:sym typeface="Consolas"/>
              </a:rPr>
              <a:t>e</a:t>
            </a:r>
            <a:r>
              <a:rPr lang="en" sz="2000">
                <a:solidFill>
                  <a:srgbClr val="3C78D8"/>
                </a:solidFill>
                <a:latin typeface="Consolas"/>
                <a:ea typeface="Consolas"/>
                <a:cs typeface="Consolas"/>
                <a:sym typeface="Consolas"/>
              </a:rPr>
              <a:t>lse</a:t>
            </a: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r.withKeySpec(</a:t>
            </a:r>
            <a:r>
              <a:rPr lang="en" sz="2000">
                <a:solidFill>
                  <a:srgbClr val="CC0000"/>
                </a:solidFill>
                <a:latin typeface="Consolas"/>
                <a:ea typeface="Consolas"/>
                <a:cs typeface="Consolas"/>
                <a:sym typeface="Consolas"/>
              </a:rPr>
              <a:t>DataKeySpec</a:t>
            </a:r>
            <a:r>
              <a:rPr lang="en" sz="2000">
                <a:latin typeface="Consolas"/>
                <a:ea typeface="Consolas"/>
                <a:cs typeface="Consolas"/>
                <a:sym typeface="Consolas"/>
              </a:rPr>
              <a:t>.</a:t>
            </a:r>
            <a:r>
              <a:rPr lang="en" sz="2000">
                <a:solidFill>
                  <a:srgbClr val="6AA84F"/>
                </a:solidFill>
                <a:latin typeface="Consolas"/>
                <a:ea typeface="Consolas"/>
                <a:cs typeface="Consolas"/>
                <a:sym typeface="Consolas"/>
              </a:rPr>
              <a:t>AES_256</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1200"/>
              </a:spcAft>
              <a:buNone/>
            </a:pPr>
            <a:r>
              <a:t/>
            </a:r>
            <a:endParaRPr sz="2000">
              <a:solidFill>
                <a:srgbClr val="1155CC"/>
              </a:solidFill>
              <a:latin typeface="Consolas"/>
              <a:ea typeface="Consolas"/>
              <a:cs typeface="Consolas"/>
              <a:sym typeface="Consolas"/>
            </a:endParaRPr>
          </a:p>
        </p:txBody>
      </p:sp>
      <p:sp>
        <p:nvSpPr>
          <p:cNvPr id="511" name="Google Shape;511;p6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does it eliminate the need for trust?</a:t>
            </a:r>
            <a:endParaRPr/>
          </a:p>
          <a:p>
            <a:pPr indent="0" lvl="0" marL="0" rtl="0" algn="l">
              <a:spcBef>
                <a:spcPts val="0"/>
              </a:spcBef>
              <a:spcAft>
                <a:spcPts val="0"/>
              </a:spcAft>
              <a:buNone/>
            </a:pPr>
            <a:r>
              <a:t/>
            </a:r>
            <a:endParaRPr/>
          </a:p>
        </p:txBody>
      </p:sp>
      <p:sp>
        <p:nvSpPr>
          <p:cNvPr id="517" name="Google Shape;517;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solidFill>
                  <a:srgbClr val="3C78D8"/>
                </a:solidFill>
                <a:latin typeface="Consolas"/>
                <a:ea typeface="Consolas"/>
                <a:cs typeface="Consolas"/>
                <a:sym typeface="Consolas"/>
              </a:rPr>
              <a:t>public</a:t>
            </a:r>
            <a:r>
              <a:rPr lang="en" sz="2000">
                <a:solidFill>
                  <a:srgbClr val="1155CC"/>
                </a:solidFill>
                <a:latin typeface="Consolas"/>
                <a:ea typeface="Consolas"/>
                <a:cs typeface="Consolas"/>
                <a:sym typeface="Consolas"/>
              </a:rPr>
              <a:t> </a:t>
            </a:r>
            <a:r>
              <a:rPr lang="en" sz="2000">
                <a:solidFill>
                  <a:srgbClr val="CC0000"/>
                </a:solidFill>
                <a:latin typeface="Consolas"/>
                <a:ea typeface="Consolas"/>
                <a:cs typeface="Consolas"/>
                <a:sym typeface="Consolas"/>
              </a:rPr>
              <a:t>SecretKey</a:t>
            </a:r>
            <a:r>
              <a:rPr lang="en" sz="2000">
                <a:solidFill>
                  <a:srgbClr val="1155CC"/>
                </a:solidFill>
                <a:latin typeface="Consolas"/>
                <a:ea typeface="Consolas"/>
                <a:cs typeface="Consolas"/>
                <a:sym typeface="Consolas"/>
              </a:rPr>
              <a:t> </a:t>
            </a:r>
            <a:r>
              <a:rPr lang="en" sz="2000">
                <a:latin typeface="Consolas"/>
                <a:ea typeface="Consolas"/>
                <a:cs typeface="Consolas"/>
                <a:sym typeface="Consolas"/>
              </a:rPr>
              <a:t>getKMSKey</a:t>
            </a:r>
            <a:r>
              <a:rPr lang="en" sz="2000">
                <a:solidFill>
                  <a:schemeClr val="dk1"/>
                </a:solidFill>
                <a:latin typeface="Consolas"/>
                <a:ea typeface="Consolas"/>
                <a:cs typeface="Consolas"/>
                <a:sym typeface="Consolas"/>
              </a:rPr>
              <a:t>(</a:t>
            </a:r>
            <a:r>
              <a:rPr lang="en" sz="2000">
                <a:solidFill>
                  <a:srgbClr val="3C78D8"/>
                </a:solidFill>
                <a:latin typeface="Consolas"/>
                <a:ea typeface="Consolas"/>
                <a:cs typeface="Consolas"/>
                <a:sym typeface="Consolas"/>
              </a:rPr>
              <a:t>int</a:t>
            </a:r>
            <a:r>
              <a:rPr lang="en" sz="2000">
                <a:solidFill>
                  <a:srgbClr val="1155CC"/>
                </a:solidFill>
                <a:latin typeface="Consolas"/>
                <a:ea typeface="Consolas"/>
                <a:cs typeface="Consolas"/>
                <a:sym typeface="Consolas"/>
              </a:rPr>
              <a:t> </a:t>
            </a:r>
            <a:r>
              <a:rPr lang="en" sz="2000">
                <a:solidFill>
                  <a:schemeClr val="dk1"/>
                </a:solidFill>
                <a:latin typeface="Consolas"/>
                <a:ea typeface="Consolas"/>
                <a:cs typeface="Consolas"/>
                <a:sym typeface="Consolas"/>
              </a:rPr>
              <a:t>keyLength) {</a:t>
            </a:r>
            <a:endParaRPr sz="20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None/>
            </a:pPr>
            <a:r>
              <a:rPr lang="en" sz="2000">
                <a:solidFill>
                  <a:srgbClr val="1155CC"/>
                </a:solidFill>
                <a:latin typeface="Consolas"/>
                <a:ea typeface="Consolas"/>
                <a:cs typeface="Consolas"/>
                <a:sym typeface="Consolas"/>
              </a:rPr>
              <a:t>  </a:t>
            </a:r>
            <a:r>
              <a:rPr lang="en" sz="2000">
                <a:solidFill>
                  <a:srgbClr val="CC0000"/>
                </a:solidFill>
                <a:latin typeface="Consolas"/>
                <a:ea typeface="Consolas"/>
                <a:cs typeface="Consolas"/>
                <a:sym typeface="Consolas"/>
              </a:rPr>
              <a:t>GenerateDataKeyRequest</a:t>
            </a:r>
            <a:r>
              <a:rPr lang="en" sz="2000">
                <a:latin typeface="Consolas"/>
                <a:ea typeface="Consolas"/>
                <a:cs typeface="Consolas"/>
                <a:sym typeface="Consolas"/>
              </a:rPr>
              <a:t> r = </a:t>
            </a:r>
            <a:r>
              <a:rPr lang="en" sz="2000">
                <a:solidFill>
                  <a:srgbClr val="3C78D8"/>
                </a:solidFill>
                <a:latin typeface="Consolas"/>
                <a:ea typeface="Consolas"/>
                <a:cs typeface="Consolas"/>
                <a:sym typeface="Consolas"/>
              </a:rPr>
              <a:t>new</a:t>
            </a:r>
            <a:r>
              <a:rPr lang="en" sz="2000">
                <a:latin typeface="Consolas"/>
                <a:ea typeface="Consolas"/>
                <a:cs typeface="Consolas"/>
                <a:sym typeface="Consolas"/>
              </a:rPr>
              <a:t> GenerateDataKeyRequest();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solidFill>
                  <a:srgbClr val="3C78D8"/>
                </a:solidFill>
                <a:latin typeface="Consolas"/>
                <a:ea typeface="Consolas"/>
                <a:cs typeface="Consolas"/>
                <a:sym typeface="Consolas"/>
              </a:rPr>
              <a:t>if</a:t>
            </a:r>
            <a:r>
              <a:rPr lang="en" sz="2000">
                <a:latin typeface="Consolas"/>
                <a:ea typeface="Consolas"/>
                <a:cs typeface="Consolas"/>
                <a:sym typeface="Consolas"/>
              </a:rPr>
              <a:t> (keyLength == </a:t>
            </a:r>
            <a:r>
              <a:rPr lang="en" sz="2000">
                <a:solidFill>
                  <a:srgbClr val="6AA84F"/>
                </a:solidFill>
                <a:latin typeface="Consolas"/>
                <a:ea typeface="Consolas"/>
                <a:cs typeface="Consolas"/>
                <a:sym typeface="Consolas"/>
              </a:rPr>
              <a:t>128</a:t>
            </a: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r.withKeySpec(</a:t>
            </a:r>
            <a:r>
              <a:rPr lang="en" sz="2000">
                <a:solidFill>
                  <a:srgbClr val="CC0000"/>
                </a:solidFill>
                <a:latin typeface="Consolas"/>
                <a:ea typeface="Consolas"/>
                <a:cs typeface="Consolas"/>
                <a:sym typeface="Consolas"/>
              </a:rPr>
              <a:t>DataKeySpec</a:t>
            </a:r>
            <a:r>
              <a:rPr lang="en" sz="2000">
                <a:latin typeface="Consolas"/>
                <a:ea typeface="Consolas"/>
                <a:cs typeface="Consolas"/>
                <a:sym typeface="Consolas"/>
              </a:rPr>
              <a:t>.</a:t>
            </a:r>
            <a:r>
              <a:rPr lang="en" sz="2000">
                <a:solidFill>
                  <a:srgbClr val="6AA84F"/>
                </a:solidFill>
                <a:latin typeface="Consolas"/>
                <a:ea typeface="Consolas"/>
                <a:cs typeface="Consolas"/>
                <a:sym typeface="Consolas"/>
              </a:rPr>
              <a:t>AES_128</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solidFill>
                  <a:srgbClr val="3C78D8"/>
                </a:solidFill>
                <a:latin typeface="Consolas"/>
                <a:ea typeface="Consolas"/>
                <a:cs typeface="Consolas"/>
                <a:sym typeface="Consolas"/>
              </a:rPr>
              <a:t>else</a:t>
            </a: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r.withKeySpec(</a:t>
            </a:r>
            <a:r>
              <a:rPr lang="en" sz="2000">
                <a:solidFill>
                  <a:srgbClr val="CC0000"/>
                </a:solidFill>
                <a:latin typeface="Consolas"/>
                <a:ea typeface="Consolas"/>
                <a:cs typeface="Consolas"/>
                <a:sym typeface="Consolas"/>
              </a:rPr>
              <a:t>DataKeySpec</a:t>
            </a:r>
            <a:r>
              <a:rPr lang="en" sz="2000">
                <a:latin typeface="Consolas"/>
                <a:ea typeface="Consolas"/>
                <a:cs typeface="Consolas"/>
                <a:sym typeface="Consolas"/>
              </a:rPr>
              <a:t>.</a:t>
            </a:r>
            <a:r>
              <a:rPr lang="en" sz="2000">
                <a:solidFill>
                  <a:srgbClr val="6AA84F"/>
                </a:solidFill>
                <a:latin typeface="Consolas"/>
                <a:ea typeface="Consolas"/>
                <a:cs typeface="Consolas"/>
                <a:sym typeface="Consolas"/>
              </a:rPr>
              <a:t>AES_256</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1200"/>
              </a:spcAft>
              <a:buNone/>
            </a:pPr>
            <a:r>
              <a:t/>
            </a:r>
            <a:endParaRPr sz="2000">
              <a:solidFill>
                <a:srgbClr val="1155CC"/>
              </a:solidFill>
              <a:latin typeface="Consolas"/>
              <a:ea typeface="Consolas"/>
              <a:cs typeface="Consolas"/>
              <a:sym typeface="Consolas"/>
            </a:endParaRPr>
          </a:p>
        </p:txBody>
      </p:sp>
      <p:sp>
        <p:nvSpPr>
          <p:cNvPr id="518" name="Google Shape;518;p6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9" name="Google Shape;519;p63"/>
          <p:cNvSpPr/>
          <p:nvPr/>
        </p:nvSpPr>
        <p:spPr>
          <a:xfrm>
            <a:off x="344725" y="2283175"/>
            <a:ext cx="5990400" cy="9267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0" name="Google Shape;520;p63"/>
          <p:cNvPicPr preferRelativeResize="0"/>
          <p:nvPr/>
        </p:nvPicPr>
        <p:blipFill>
          <a:blip r:embed="rId3">
            <a:alphaModFix/>
          </a:blip>
          <a:stretch>
            <a:fillRect/>
          </a:stretch>
        </p:blipFill>
        <p:spPr>
          <a:xfrm>
            <a:off x="611175" y="2349963"/>
            <a:ext cx="1166350" cy="793125"/>
          </a:xfrm>
          <a:prstGeom prst="rect">
            <a:avLst/>
          </a:prstGeom>
          <a:noFill/>
          <a:ln>
            <a:noFill/>
          </a:ln>
        </p:spPr>
      </p:pic>
      <p:pic>
        <p:nvPicPr>
          <p:cNvPr id="521" name="Google Shape;521;p63"/>
          <p:cNvPicPr preferRelativeResize="0"/>
          <p:nvPr/>
        </p:nvPicPr>
        <p:blipFill>
          <a:blip r:embed="rId3">
            <a:alphaModFix/>
          </a:blip>
          <a:stretch>
            <a:fillRect/>
          </a:stretch>
        </p:blipFill>
        <p:spPr>
          <a:xfrm>
            <a:off x="2043800" y="2349963"/>
            <a:ext cx="1166350" cy="793125"/>
          </a:xfrm>
          <a:prstGeom prst="rect">
            <a:avLst/>
          </a:prstGeom>
          <a:noFill/>
          <a:ln>
            <a:noFill/>
          </a:ln>
        </p:spPr>
      </p:pic>
      <p:pic>
        <p:nvPicPr>
          <p:cNvPr id="522" name="Google Shape;522;p63"/>
          <p:cNvPicPr preferRelativeResize="0"/>
          <p:nvPr/>
        </p:nvPicPr>
        <p:blipFill>
          <a:blip r:embed="rId3">
            <a:alphaModFix/>
          </a:blip>
          <a:stretch>
            <a:fillRect/>
          </a:stretch>
        </p:blipFill>
        <p:spPr>
          <a:xfrm>
            <a:off x="3535875" y="2349963"/>
            <a:ext cx="1166350" cy="793125"/>
          </a:xfrm>
          <a:prstGeom prst="rect">
            <a:avLst/>
          </a:prstGeom>
          <a:noFill/>
          <a:ln>
            <a:noFill/>
          </a:ln>
        </p:spPr>
      </p:pic>
      <p:pic>
        <p:nvPicPr>
          <p:cNvPr id="523" name="Google Shape;523;p63"/>
          <p:cNvPicPr preferRelativeResize="0"/>
          <p:nvPr/>
        </p:nvPicPr>
        <p:blipFill>
          <a:blip r:embed="rId3">
            <a:alphaModFix/>
          </a:blip>
          <a:stretch>
            <a:fillRect/>
          </a:stretch>
        </p:blipFill>
        <p:spPr>
          <a:xfrm>
            <a:off x="4968500" y="2349963"/>
            <a:ext cx="1166350" cy="7931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does it eliminate the need for trust?</a:t>
            </a:r>
            <a:endParaRPr/>
          </a:p>
          <a:p>
            <a:pPr indent="0" lvl="0" marL="0" rtl="0" algn="l">
              <a:spcBef>
                <a:spcPts val="0"/>
              </a:spcBef>
              <a:spcAft>
                <a:spcPts val="0"/>
              </a:spcAft>
              <a:buNone/>
            </a:pPr>
            <a:r>
              <a:t/>
            </a:r>
            <a:endParaRPr/>
          </a:p>
        </p:txBody>
      </p:sp>
      <p:sp>
        <p:nvSpPr>
          <p:cNvPr id="529" name="Google Shape;529;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2000">
                <a:solidFill>
                  <a:srgbClr val="3C78D8"/>
                </a:solidFill>
                <a:latin typeface="Consolas"/>
                <a:ea typeface="Consolas"/>
                <a:cs typeface="Consolas"/>
                <a:sym typeface="Consolas"/>
              </a:rPr>
              <a:t>public</a:t>
            </a:r>
            <a:r>
              <a:rPr lang="en" sz="2000">
                <a:solidFill>
                  <a:srgbClr val="1155CC"/>
                </a:solidFill>
                <a:latin typeface="Consolas"/>
                <a:ea typeface="Consolas"/>
                <a:cs typeface="Consolas"/>
                <a:sym typeface="Consolas"/>
              </a:rPr>
              <a:t> </a:t>
            </a:r>
            <a:r>
              <a:rPr lang="en" sz="2000">
                <a:solidFill>
                  <a:srgbClr val="CC0000"/>
                </a:solidFill>
                <a:latin typeface="Consolas"/>
                <a:ea typeface="Consolas"/>
                <a:cs typeface="Consolas"/>
                <a:sym typeface="Consolas"/>
              </a:rPr>
              <a:t>SecretKey</a:t>
            </a:r>
            <a:r>
              <a:rPr lang="en" sz="2000">
                <a:solidFill>
                  <a:srgbClr val="1155CC"/>
                </a:solidFill>
                <a:latin typeface="Consolas"/>
                <a:ea typeface="Consolas"/>
                <a:cs typeface="Consolas"/>
                <a:sym typeface="Consolas"/>
              </a:rPr>
              <a:t> </a:t>
            </a:r>
            <a:r>
              <a:rPr lang="en" sz="2000">
                <a:latin typeface="Consolas"/>
                <a:ea typeface="Consolas"/>
                <a:cs typeface="Consolas"/>
                <a:sym typeface="Consolas"/>
              </a:rPr>
              <a:t>getKMSKey</a:t>
            </a:r>
            <a:r>
              <a:rPr lang="en" sz="2000">
                <a:solidFill>
                  <a:schemeClr val="dk1"/>
                </a:solidFill>
                <a:latin typeface="Consolas"/>
                <a:ea typeface="Consolas"/>
                <a:cs typeface="Consolas"/>
                <a:sym typeface="Consolas"/>
              </a:rPr>
              <a:t>(</a:t>
            </a:r>
            <a:r>
              <a:rPr lang="en" sz="2000">
                <a:solidFill>
                  <a:srgbClr val="3C78D8"/>
                </a:solidFill>
                <a:latin typeface="Consolas"/>
                <a:ea typeface="Consolas"/>
                <a:cs typeface="Consolas"/>
                <a:sym typeface="Consolas"/>
              </a:rPr>
              <a:t>int</a:t>
            </a:r>
            <a:r>
              <a:rPr lang="en" sz="2000">
                <a:solidFill>
                  <a:srgbClr val="1155CC"/>
                </a:solidFill>
                <a:latin typeface="Consolas"/>
                <a:ea typeface="Consolas"/>
                <a:cs typeface="Consolas"/>
                <a:sym typeface="Consolas"/>
              </a:rPr>
              <a:t> </a:t>
            </a:r>
            <a:r>
              <a:rPr lang="en" sz="2000">
                <a:solidFill>
                  <a:schemeClr val="dk1"/>
                </a:solidFill>
                <a:latin typeface="Consolas"/>
                <a:ea typeface="Consolas"/>
                <a:cs typeface="Consolas"/>
                <a:sym typeface="Consolas"/>
              </a:rPr>
              <a:t>keyLength) {</a:t>
            </a:r>
            <a:endParaRPr sz="2000">
              <a:solidFill>
                <a:schemeClr val="dk1"/>
              </a:solidFill>
              <a:latin typeface="Consolas"/>
              <a:ea typeface="Consolas"/>
              <a:cs typeface="Consolas"/>
              <a:sym typeface="Consolas"/>
            </a:endParaRPr>
          </a:p>
          <a:p>
            <a:pPr indent="0" lvl="0" marL="0" rtl="0" algn="l">
              <a:lnSpc>
                <a:spcPct val="100000"/>
              </a:lnSpc>
              <a:spcBef>
                <a:spcPts val="1200"/>
              </a:spcBef>
              <a:spcAft>
                <a:spcPts val="0"/>
              </a:spcAft>
              <a:buNone/>
            </a:pPr>
            <a:r>
              <a:rPr lang="en" sz="2000">
                <a:solidFill>
                  <a:srgbClr val="1155CC"/>
                </a:solidFill>
                <a:latin typeface="Consolas"/>
                <a:ea typeface="Consolas"/>
                <a:cs typeface="Consolas"/>
                <a:sym typeface="Consolas"/>
              </a:rPr>
              <a:t>  </a:t>
            </a:r>
            <a:r>
              <a:rPr lang="en" sz="2000">
                <a:solidFill>
                  <a:srgbClr val="CC0000"/>
                </a:solidFill>
                <a:latin typeface="Consolas"/>
                <a:ea typeface="Consolas"/>
                <a:cs typeface="Consolas"/>
                <a:sym typeface="Consolas"/>
              </a:rPr>
              <a:t>GenerateDataKeyRequest</a:t>
            </a:r>
            <a:r>
              <a:rPr lang="en" sz="2000">
                <a:latin typeface="Consolas"/>
                <a:ea typeface="Consolas"/>
                <a:cs typeface="Consolas"/>
                <a:sym typeface="Consolas"/>
              </a:rPr>
              <a:t> r = </a:t>
            </a:r>
            <a:r>
              <a:rPr lang="en" sz="2000">
                <a:solidFill>
                  <a:srgbClr val="3C78D8"/>
                </a:solidFill>
                <a:latin typeface="Consolas"/>
                <a:ea typeface="Consolas"/>
                <a:cs typeface="Consolas"/>
                <a:sym typeface="Consolas"/>
              </a:rPr>
              <a:t>new</a:t>
            </a:r>
            <a:r>
              <a:rPr lang="en" sz="2000">
                <a:latin typeface="Consolas"/>
                <a:ea typeface="Consolas"/>
                <a:cs typeface="Consolas"/>
                <a:sym typeface="Consolas"/>
              </a:rPr>
              <a:t> GenerateDataKeyRequest();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solidFill>
                  <a:srgbClr val="3C78D8"/>
                </a:solidFill>
                <a:latin typeface="Consolas"/>
                <a:ea typeface="Consolas"/>
                <a:cs typeface="Consolas"/>
                <a:sym typeface="Consolas"/>
              </a:rPr>
              <a:t>if</a:t>
            </a:r>
            <a:r>
              <a:rPr lang="en" sz="2000">
                <a:latin typeface="Consolas"/>
                <a:ea typeface="Consolas"/>
                <a:cs typeface="Consolas"/>
                <a:sym typeface="Consolas"/>
              </a:rPr>
              <a:t> (keyLength == </a:t>
            </a:r>
            <a:r>
              <a:rPr lang="en" sz="2000">
                <a:solidFill>
                  <a:srgbClr val="6AA84F"/>
                </a:solidFill>
                <a:latin typeface="Consolas"/>
                <a:ea typeface="Consolas"/>
                <a:cs typeface="Consolas"/>
                <a:sym typeface="Consolas"/>
              </a:rPr>
              <a:t>128</a:t>
            </a: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r.withKeySpec(</a:t>
            </a:r>
            <a:r>
              <a:rPr lang="en" sz="2000">
                <a:solidFill>
                  <a:srgbClr val="CC0000"/>
                </a:solidFill>
                <a:latin typeface="Consolas"/>
                <a:ea typeface="Consolas"/>
                <a:cs typeface="Consolas"/>
                <a:sym typeface="Consolas"/>
              </a:rPr>
              <a:t>DataKeySpec</a:t>
            </a:r>
            <a:r>
              <a:rPr lang="en" sz="2000">
                <a:latin typeface="Consolas"/>
                <a:ea typeface="Consolas"/>
                <a:cs typeface="Consolas"/>
                <a:sym typeface="Consolas"/>
              </a:rPr>
              <a:t>.</a:t>
            </a:r>
            <a:r>
              <a:rPr lang="en" sz="2000">
                <a:solidFill>
                  <a:srgbClr val="6AA84F"/>
                </a:solidFill>
                <a:latin typeface="Consolas"/>
                <a:ea typeface="Consolas"/>
                <a:cs typeface="Consolas"/>
                <a:sym typeface="Consolas"/>
              </a:rPr>
              <a:t>AES_128</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r>
              <a:rPr lang="en" sz="2000">
                <a:solidFill>
                  <a:srgbClr val="3C78D8"/>
                </a:solidFill>
                <a:latin typeface="Consolas"/>
                <a:ea typeface="Consolas"/>
                <a:cs typeface="Consolas"/>
                <a:sym typeface="Consolas"/>
              </a:rPr>
              <a:t>else</a:t>
            </a: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r.withKeySpec(</a:t>
            </a:r>
            <a:r>
              <a:rPr lang="en" sz="2000">
                <a:solidFill>
                  <a:srgbClr val="CC0000"/>
                </a:solidFill>
                <a:latin typeface="Consolas"/>
                <a:ea typeface="Consolas"/>
                <a:cs typeface="Consolas"/>
                <a:sym typeface="Consolas"/>
              </a:rPr>
              <a:t>DataKeySpec</a:t>
            </a:r>
            <a:r>
              <a:rPr lang="en" sz="2000">
                <a:latin typeface="Consolas"/>
                <a:ea typeface="Consolas"/>
                <a:cs typeface="Consolas"/>
                <a:sym typeface="Consolas"/>
              </a:rPr>
              <a:t>.</a:t>
            </a:r>
            <a:r>
              <a:rPr lang="en" sz="2000">
                <a:solidFill>
                  <a:srgbClr val="6AA84F"/>
                </a:solidFill>
                <a:latin typeface="Consolas"/>
                <a:ea typeface="Consolas"/>
                <a:cs typeface="Consolas"/>
                <a:sym typeface="Consolas"/>
              </a:rPr>
              <a:t>AES_256</a:t>
            </a:r>
            <a:r>
              <a:rPr lang="en"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0"/>
              </a:spcAft>
              <a:buNone/>
            </a:pPr>
            <a:r>
              <a:rPr lang="en" sz="2000">
                <a:latin typeface="Consolas"/>
                <a:ea typeface="Consolas"/>
                <a:cs typeface="Consolas"/>
                <a:sym typeface="Consolas"/>
              </a:rPr>
              <a:t>  ...</a:t>
            </a:r>
            <a:endParaRPr sz="2000">
              <a:latin typeface="Consolas"/>
              <a:ea typeface="Consolas"/>
              <a:cs typeface="Consolas"/>
              <a:sym typeface="Consolas"/>
            </a:endParaRPr>
          </a:p>
          <a:p>
            <a:pPr indent="0" lvl="0" marL="0" rtl="0" algn="l">
              <a:lnSpc>
                <a:spcPct val="100000"/>
              </a:lnSpc>
              <a:spcBef>
                <a:spcPts val="1200"/>
              </a:spcBef>
              <a:spcAft>
                <a:spcPts val="1200"/>
              </a:spcAft>
              <a:buNone/>
            </a:pPr>
            <a:r>
              <a:t/>
            </a:r>
            <a:endParaRPr sz="2000">
              <a:solidFill>
                <a:srgbClr val="1155CC"/>
              </a:solidFill>
              <a:latin typeface="Consolas"/>
              <a:ea typeface="Consolas"/>
              <a:cs typeface="Consolas"/>
              <a:sym typeface="Consolas"/>
            </a:endParaRPr>
          </a:p>
        </p:txBody>
      </p:sp>
      <p:sp>
        <p:nvSpPr>
          <p:cNvPr id="530" name="Google Shape;530;p6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64"/>
          <p:cNvSpPr/>
          <p:nvPr/>
        </p:nvSpPr>
        <p:spPr>
          <a:xfrm>
            <a:off x="344725" y="2283175"/>
            <a:ext cx="5990400" cy="926700"/>
          </a:xfrm>
          <a:prstGeom prst="rect">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2" name="Google Shape;532;p64"/>
          <p:cNvPicPr preferRelativeResize="0"/>
          <p:nvPr/>
        </p:nvPicPr>
        <p:blipFill>
          <a:blip r:embed="rId3">
            <a:alphaModFix/>
          </a:blip>
          <a:stretch>
            <a:fillRect/>
          </a:stretch>
        </p:blipFill>
        <p:spPr>
          <a:xfrm>
            <a:off x="611175" y="2349963"/>
            <a:ext cx="1166350" cy="793125"/>
          </a:xfrm>
          <a:prstGeom prst="rect">
            <a:avLst/>
          </a:prstGeom>
          <a:noFill/>
          <a:ln>
            <a:noFill/>
          </a:ln>
        </p:spPr>
      </p:pic>
      <p:pic>
        <p:nvPicPr>
          <p:cNvPr id="533" name="Google Shape;533;p64"/>
          <p:cNvPicPr preferRelativeResize="0"/>
          <p:nvPr/>
        </p:nvPicPr>
        <p:blipFill>
          <a:blip r:embed="rId3">
            <a:alphaModFix/>
          </a:blip>
          <a:stretch>
            <a:fillRect/>
          </a:stretch>
        </p:blipFill>
        <p:spPr>
          <a:xfrm>
            <a:off x="2043800" y="2349963"/>
            <a:ext cx="1166350" cy="793125"/>
          </a:xfrm>
          <a:prstGeom prst="rect">
            <a:avLst/>
          </a:prstGeom>
          <a:noFill/>
          <a:ln>
            <a:noFill/>
          </a:ln>
        </p:spPr>
      </p:pic>
      <p:pic>
        <p:nvPicPr>
          <p:cNvPr id="534" name="Google Shape;534;p64"/>
          <p:cNvPicPr preferRelativeResize="0"/>
          <p:nvPr/>
        </p:nvPicPr>
        <p:blipFill>
          <a:blip r:embed="rId3">
            <a:alphaModFix/>
          </a:blip>
          <a:stretch>
            <a:fillRect/>
          </a:stretch>
        </p:blipFill>
        <p:spPr>
          <a:xfrm>
            <a:off x="3535875" y="2349963"/>
            <a:ext cx="1166350" cy="793125"/>
          </a:xfrm>
          <a:prstGeom prst="rect">
            <a:avLst/>
          </a:prstGeom>
          <a:noFill/>
          <a:ln>
            <a:noFill/>
          </a:ln>
        </p:spPr>
      </p:pic>
      <p:pic>
        <p:nvPicPr>
          <p:cNvPr id="535" name="Google Shape;535;p64"/>
          <p:cNvPicPr preferRelativeResize="0"/>
          <p:nvPr/>
        </p:nvPicPr>
        <p:blipFill>
          <a:blip r:embed="rId3">
            <a:alphaModFix/>
          </a:blip>
          <a:stretch>
            <a:fillRect/>
          </a:stretch>
        </p:blipFill>
        <p:spPr>
          <a:xfrm>
            <a:off x="4968500" y="2349963"/>
            <a:ext cx="1166350" cy="793125"/>
          </a:xfrm>
          <a:prstGeom prst="rect">
            <a:avLst/>
          </a:prstGeom>
          <a:noFill/>
          <a:ln>
            <a:noFill/>
          </a:ln>
        </p:spPr>
      </p:pic>
      <p:pic>
        <p:nvPicPr>
          <p:cNvPr id="536" name="Google Shape;536;p64"/>
          <p:cNvPicPr preferRelativeResize="0"/>
          <p:nvPr/>
        </p:nvPicPr>
        <p:blipFill>
          <a:blip r:embed="rId4">
            <a:alphaModFix/>
          </a:blip>
          <a:stretch>
            <a:fillRect/>
          </a:stretch>
        </p:blipFill>
        <p:spPr>
          <a:xfrm>
            <a:off x="2190750" y="661988"/>
            <a:ext cx="4762500" cy="38195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case study 1: auditor acceptance</a:t>
            </a:r>
            <a:endParaRPr/>
          </a:p>
        </p:txBody>
      </p:sp>
      <p:sp>
        <p:nvSpPr>
          <p:cNvPr id="542" name="Google Shape;542;p65"/>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key-length verifier</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verified in CI for 7 core AWS services</a:t>
            </a:r>
            <a:endParaRPr sz="2200">
              <a:solidFill>
                <a:schemeClr val="dk1"/>
              </a:solidFill>
            </a:endParaRPr>
          </a:p>
          <a:p>
            <a:pPr indent="-368300" lvl="0" marL="457200" rtl="0" algn="l">
              <a:spcBef>
                <a:spcPts val="0"/>
              </a:spcBef>
              <a:spcAft>
                <a:spcPts val="0"/>
              </a:spcAft>
              <a:buClr>
                <a:schemeClr val="dk1"/>
              </a:buClr>
              <a:buSzPts val="2200"/>
              <a:buChar char="●"/>
            </a:pPr>
            <a:r>
              <a:rPr b="1" lang="en" sz="2200">
                <a:solidFill>
                  <a:srgbClr val="3C78D8"/>
                </a:solidFill>
              </a:rPr>
              <a:t>replaced</a:t>
            </a:r>
            <a:r>
              <a:rPr lang="en" sz="2200">
                <a:solidFill>
                  <a:schemeClr val="dk1"/>
                </a:solidFill>
              </a:rPr>
              <a:t> existing manual compliance workflow</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auditors accepted output of tool: </a:t>
            </a:r>
            <a:r>
              <a:rPr b="1" lang="en" sz="2200">
                <a:solidFill>
                  <a:srgbClr val="6AA84F"/>
                </a:solidFill>
              </a:rPr>
              <a:t>all services compliant</a:t>
            </a:r>
            <a:endParaRPr b="1" sz="2200">
              <a:solidFill>
                <a:srgbClr val="6AA84F"/>
              </a:solidFill>
            </a:endParaRPr>
          </a:p>
          <a:p>
            <a:pPr indent="0" lvl="0" marL="457200" rtl="0" algn="l">
              <a:spcBef>
                <a:spcPts val="1600"/>
              </a:spcBef>
              <a:spcAft>
                <a:spcPts val="1600"/>
              </a:spcAft>
              <a:buNone/>
            </a:pPr>
            <a:r>
              <a:t/>
            </a:r>
            <a:endParaRPr sz="2200">
              <a:solidFill>
                <a:schemeClr val="dk1"/>
              </a:solidFill>
            </a:endParaRPr>
          </a:p>
        </p:txBody>
      </p:sp>
      <p:sp>
        <p:nvSpPr>
          <p:cNvPr id="543" name="Google Shape;543;p6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65"/>
          <p:cNvSpPr txBox="1"/>
          <p:nvPr/>
        </p:nvSpPr>
        <p:spPr>
          <a:xfrm>
            <a:off x="553850" y="3126025"/>
            <a:ext cx="3639600" cy="15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600">
                <a:solidFill>
                  <a:schemeClr val="dk1"/>
                </a:solidFill>
                <a:latin typeface="Lato"/>
                <a:ea typeface="Lato"/>
                <a:cs typeface="Lato"/>
                <a:sym typeface="Lato"/>
              </a:rPr>
              <a:t>“It eliminates [the need for] a lot of trust”</a:t>
            </a:r>
            <a:endParaRPr i="1"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i="1" sz="16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i="1" lang="en" sz="1600">
                <a:solidFill>
                  <a:schemeClr val="dk1"/>
                </a:solidFill>
                <a:latin typeface="Lato"/>
                <a:ea typeface="Lato"/>
                <a:cs typeface="Lato"/>
                <a:sym typeface="Lato"/>
              </a:rPr>
              <a:t>- external auditor</a:t>
            </a:r>
            <a:endParaRPr i="1" sz="1600">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case study 1: auditor acceptance</a:t>
            </a:r>
            <a:endParaRPr/>
          </a:p>
        </p:txBody>
      </p:sp>
      <p:sp>
        <p:nvSpPr>
          <p:cNvPr id="550" name="Google Shape;550;p66"/>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key-length verifier</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verified in CI for 7 core AWS services</a:t>
            </a:r>
            <a:endParaRPr sz="2200">
              <a:solidFill>
                <a:schemeClr val="dk1"/>
              </a:solidFill>
            </a:endParaRPr>
          </a:p>
          <a:p>
            <a:pPr indent="-368300" lvl="0" marL="457200" rtl="0" algn="l">
              <a:spcBef>
                <a:spcPts val="0"/>
              </a:spcBef>
              <a:spcAft>
                <a:spcPts val="0"/>
              </a:spcAft>
              <a:buClr>
                <a:schemeClr val="dk1"/>
              </a:buClr>
              <a:buSzPts val="2200"/>
              <a:buChar char="●"/>
            </a:pPr>
            <a:r>
              <a:rPr b="1" lang="en" sz="2200">
                <a:solidFill>
                  <a:srgbClr val="3C78D8"/>
                </a:solidFill>
              </a:rPr>
              <a:t>replaced</a:t>
            </a:r>
            <a:r>
              <a:rPr lang="en" sz="2200">
                <a:solidFill>
                  <a:schemeClr val="dk1"/>
                </a:solidFill>
              </a:rPr>
              <a:t> existing manual compliance workflow</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auditors accepted output of tool: </a:t>
            </a:r>
            <a:r>
              <a:rPr b="1" lang="en" sz="2200">
                <a:solidFill>
                  <a:srgbClr val="6AA84F"/>
                </a:solidFill>
              </a:rPr>
              <a:t>all services compliant</a:t>
            </a:r>
            <a:endParaRPr b="1" sz="2200">
              <a:solidFill>
                <a:srgbClr val="6AA84F"/>
              </a:solidFill>
            </a:endParaRPr>
          </a:p>
          <a:p>
            <a:pPr indent="0" lvl="0" marL="457200" rtl="0" algn="l">
              <a:spcBef>
                <a:spcPts val="1600"/>
              </a:spcBef>
              <a:spcAft>
                <a:spcPts val="1600"/>
              </a:spcAft>
              <a:buNone/>
            </a:pPr>
            <a:r>
              <a:t/>
            </a:r>
            <a:endParaRPr sz="2200">
              <a:solidFill>
                <a:schemeClr val="dk1"/>
              </a:solidFill>
            </a:endParaRPr>
          </a:p>
        </p:txBody>
      </p:sp>
      <p:sp>
        <p:nvSpPr>
          <p:cNvPr id="551" name="Google Shape;551;p6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66"/>
          <p:cNvSpPr txBox="1"/>
          <p:nvPr/>
        </p:nvSpPr>
        <p:spPr>
          <a:xfrm>
            <a:off x="4538100" y="2995250"/>
            <a:ext cx="3639600" cy="15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600">
                <a:solidFill>
                  <a:schemeClr val="dk1"/>
                </a:solidFill>
                <a:latin typeface="Lato"/>
                <a:ea typeface="Lato"/>
                <a:cs typeface="Lato"/>
                <a:sym typeface="Lato"/>
              </a:rPr>
              <a:t>“This has saved my team 2 hours every 6 months and we also don’t have to worry about failing an audit control.” </a:t>
            </a:r>
            <a:endParaRPr i="1" sz="16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i="1" lang="en" sz="1600">
                <a:solidFill>
                  <a:schemeClr val="dk1"/>
                </a:solidFill>
                <a:latin typeface="Lato"/>
                <a:ea typeface="Lato"/>
                <a:cs typeface="Lato"/>
                <a:sym typeface="Lato"/>
              </a:rPr>
              <a:t>- developer</a:t>
            </a:r>
            <a:endParaRPr i="1" sz="1600">
              <a:latin typeface="Lato"/>
              <a:ea typeface="Lato"/>
              <a:cs typeface="Lato"/>
              <a:sym typeface="Lato"/>
            </a:endParaRPr>
          </a:p>
        </p:txBody>
      </p:sp>
      <p:sp>
        <p:nvSpPr>
          <p:cNvPr id="553" name="Google Shape;553;p66"/>
          <p:cNvSpPr txBox="1"/>
          <p:nvPr/>
        </p:nvSpPr>
        <p:spPr>
          <a:xfrm>
            <a:off x="553850" y="3126025"/>
            <a:ext cx="3639600" cy="15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600">
                <a:solidFill>
                  <a:schemeClr val="dk1"/>
                </a:solidFill>
                <a:latin typeface="Lato"/>
                <a:ea typeface="Lato"/>
                <a:cs typeface="Lato"/>
                <a:sym typeface="Lato"/>
              </a:rPr>
              <a:t>“It eliminates [the need for] a lot of trust”</a:t>
            </a:r>
            <a:endParaRPr i="1"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i="1" sz="16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i="1" lang="en" sz="1600">
                <a:solidFill>
                  <a:schemeClr val="dk1"/>
                </a:solidFill>
                <a:latin typeface="Lato"/>
                <a:ea typeface="Lato"/>
                <a:cs typeface="Lato"/>
                <a:sym typeface="Lato"/>
              </a:rPr>
              <a:t>- external auditor</a:t>
            </a:r>
            <a:endParaRPr i="1" sz="1600">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case study 1: auditor acceptance</a:t>
            </a:r>
            <a:endParaRPr/>
          </a:p>
        </p:txBody>
      </p:sp>
      <p:sp>
        <p:nvSpPr>
          <p:cNvPr id="559" name="Google Shape;559;p67"/>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key-length verifier</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verified in CI for 7 core AWS services</a:t>
            </a:r>
            <a:endParaRPr sz="2200">
              <a:solidFill>
                <a:schemeClr val="dk1"/>
              </a:solidFill>
            </a:endParaRPr>
          </a:p>
          <a:p>
            <a:pPr indent="-368300" lvl="0" marL="457200" rtl="0" algn="l">
              <a:spcBef>
                <a:spcPts val="0"/>
              </a:spcBef>
              <a:spcAft>
                <a:spcPts val="0"/>
              </a:spcAft>
              <a:buClr>
                <a:schemeClr val="dk1"/>
              </a:buClr>
              <a:buSzPts val="2200"/>
              <a:buChar char="●"/>
            </a:pPr>
            <a:r>
              <a:rPr b="1" lang="en" sz="2200">
                <a:solidFill>
                  <a:srgbClr val="3C78D8"/>
                </a:solidFill>
              </a:rPr>
              <a:t>replaced</a:t>
            </a:r>
            <a:r>
              <a:rPr lang="en" sz="2200">
                <a:solidFill>
                  <a:schemeClr val="dk1"/>
                </a:solidFill>
              </a:rPr>
              <a:t> existing manual compliance workflow</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auditors accepted output of tool: </a:t>
            </a:r>
            <a:r>
              <a:rPr b="1" lang="en" sz="2200">
                <a:solidFill>
                  <a:srgbClr val="6AA84F"/>
                </a:solidFill>
              </a:rPr>
              <a:t>all services compliant</a:t>
            </a:r>
            <a:endParaRPr b="1" sz="2200">
              <a:solidFill>
                <a:srgbClr val="6AA84F"/>
              </a:solidFill>
            </a:endParaRPr>
          </a:p>
          <a:p>
            <a:pPr indent="0" lvl="0" marL="457200" rtl="0" algn="l">
              <a:spcBef>
                <a:spcPts val="1600"/>
              </a:spcBef>
              <a:spcAft>
                <a:spcPts val="1600"/>
              </a:spcAft>
              <a:buNone/>
            </a:pPr>
            <a:r>
              <a:t/>
            </a:r>
            <a:endParaRPr sz="2200">
              <a:solidFill>
                <a:schemeClr val="dk1"/>
              </a:solidFill>
            </a:endParaRPr>
          </a:p>
        </p:txBody>
      </p:sp>
      <p:sp>
        <p:nvSpPr>
          <p:cNvPr id="560" name="Google Shape;560;p6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67"/>
          <p:cNvSpPr txBox="1"/>
          <p:nvPr/>
        </p:nvSpPr>
        <p:spPr>
          <a:xfrm>
            <a:off x="4538100" y="2995250"/>
            <a:ext cx="3639600" cy="15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600">
                <a:solidFill>
                  <a:schemeClr val="dk1"/>
                </a:solidFill>
                <a:latin typeface="Lato"/>
                <a:ea typeface="Lato"/>
                <a:cs typeface="Lato"/>
                <a:sym typeface="Lato"/>
              </a:rPr>
              <a:t>“This has saved my team 2 hours every 6 months and we also don’t have to worry about failing an audit control.” </a:t>
            </a:r>
            <a:endParaRPr i="1" sz="16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i="1" lang="en" sz="1600">
                <a:solidFill>
                  <a:schemeClr val="dk1"/>
                </a:solidFill>
                <a:latin typeface="Lato"/>
                <a:ea typeface="Lato"/>
                <a:cs typeface="Lato"/>
                <a:sym typeface="Lato"/>
              </a:rPr>
              <a:t>- developer</a:t>
            </a:r>
            <a:endParaRPr i="1" sz="1600">
              <a:latin typeface="Lato"/>
              <a:ea typeface="Lato"/>
              <a:cs typeface="Lato"/>
              <a:sym typeface="Lato"/>
            </a:endParaRPr>
          </a:p>
        </p:txBody>
      </p:sp>
      <p:sp>
        <p:nvSpPr>
          <p:cNvPr id="562" name="Google Shape;562;p67"/>
          <p:cNvSpPr txBox="1"/>
          <p:nvPr/>
        </p:nvSpPr>
        <p:spPr>
          <a:xfrm>
            <a:off x="553850" y="3126025"/>
            <a:ext cx="3639600" cy="153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600">
                <a:solidFill>
                  <a:schemeClr val="dk1"/>
                </a:solidFill>
                <a:latin typeface="Lato"/>
                <a:ea typeface="Lato"/>
                <a:cs typeface="Lato"/>
                <a:sym typeface="Lato"/>
              </a:rPr>
              <a:t>“It eliminates [the need for] a lot of trust”</a:t>
            </a:r>
            <a:endParaRPr i="1" sz="1600">
              <a:solidFill>
                <a:schemeClr val="dk1"/>
              </a:solidFill>
              <a:latin typeface="Lato"/>
              <a:ea typeface="Lato"/>
              <a:cs typeface="Lato"/>
              <a:sym typeface="Lato"/>
            </a:endParaRPr>
          </a:p>
          <a:p>
            <a:pPr indent="0" lvl="0" marL="0" rtl="0" algn="l">
              <a:lnSpc>
                <a:spcPct val="115000"/>
              </a:lnSpc>
              <a:spcBef>
                <a:spcPts val="1200"/>
              </a:spcBef>
              <a:spcAft>
                <a:spcPts val="0"/>
              </a:spcAft>
              <a:buNone/>
            </a:pPr>
            <a:r>
              <a:t/>
            </a:r>
            <a:endParaRPr i="1" sz="1600">
              <a:solidFill>
                <a:schemeClr val="dk1"/>
              </a:solidFill>
              <a:latin typeface="Lato"/>
              <a:ea typeface="Lato"/>
              <a:cs typeface="Lato"/>
              <a:sym typeface="Lato"/>
            </a:endParaRPr>
          </a:p>
          <a:p>
            <a:pPr indent="0" lvl="0" marL="0" rtl="0" algn="l">
              <a:lnSpc>
                <a:spcPct val="115000"/>
              </a:lnSpc>
              <a:spcBef>
                <a:spcPts val="1200"/>
              </a:spcBef>
              <a:spcAft>
                <a:spcPts val="1200"/>
              </a:spcAft>
              <a:buNone/>
            </a:pPr>
            <a:r>
              <a:rPr i="1" lang="en" sz="1600">
                <a:solidFill>
                  <a:schemeClr val="dk1"/>
                </a:solidFill>
                <a:latin typeface="Lato"/>
                <a:ea typeface="Lato"/>
                <a:cs typeface="Lato"/>
                <a:sym typeface="Lato"/>
              </a:rPr>
              <a:t>- external auditor</a:t>
            </a:r>
            <a:endParaRPr i="1" sz="1600">
              <a:latin typeface="Lato"/>
              <a:ea typeface="Lato"/>
              <a:cs typeface="Lato"/>
              <a:sym typeface="Lato"/>
            </a:endParaRPr>
          </a:p>
        </p:txBody>
      </p:sp>
      <p:sp>
        <p:nvSpPr>
          <p:cNvPr id="563" name="Google Shape;563;p67"/>
          <p:cNvSpPr/>
          <p:nvPr/>
        </p:nvSpPr>
        <p:spPr>
          <a:xfrm>
            <a:off x="6601850" y="3135000"/>
            <a:ext cx="838200" cy="497700"/>
          </a:xfrm>
          <a:prstGeom prst="ellipse">
            <a:avLst/>
          </a:prstGeom>
          <a:noFill/>
          <a:ln cap="flat" cmpd="sng" w="2857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7"/>
          <p:cNvSpPr txBox="1"/>
          <p:nvPr/>
        </p:nvSpPr>
        <p:spPr>
          <a:xfrm>
            <a:off x="7606350" y="3047725"/>
            <a:ext cx="1336200" cy="1100400"/>
          </a:xfrm>
          <a:prstGeom prst="rect">
            <a:avLst/>
          </a:prstGeom>
          <a:solidFill>
            <a:srgbClr val="F3F3F3"/>
          </a:solidFill>
          <a:ln cap="flat" cmpd="sng" w="28575">
            <a:solidFill>
              <a:srgbClr val="99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9900FF"/>
                </a:solidFill>
                <a:latin typeface="Lato"/>
                <a:ea typeface="Lato"/>
                <a:cs typeface="Lato"/>
                <a:sym typeface="Lato"/>
              </a:rPr>
              <a:t>p</a:t>
            </a:r>
            <a:r>
              <a:rPr lang="en" sz="1800">
                <a:solidFill>
                  <a:srgbClr val="9900FF"/>
                </a:solidFill>
                <a:latin typeface="Lato"/>
                <a:ea typeface="Lato"/>
                <a:cs typeface="Lato"/>
                <a:sym typeface="Lato"/>
              </a:rPr>
              <a:t>er team, per audit, per control </a:t>
            </a:r>
            <a:endParaRPr sz="1800">
              <a:solidFill>
                <a:srgbClr val="9900FF"/>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Evaluation</a:t>
            </a:r>
            <a:endParaRPr/>
          </a:p>
          <a:p>
            <a:pPr indent="0" lvl="0" marL="0" rtl="0" algn="l">
              <a:spcBef>
                <a:spcPts val="0"/>
              </a:spcBef>
              <a:spcAft>
                <a:spcPts val="0"/>
              </a:spcAft>
              <a:buNone/>
            </a:pPr>
            <a:r>
              <a:t/>
            </a:r>
            <a:endParaRPr/>
          </a:p>
        </p:txBody>
      </p:sp>
      <p:sp>
        <p:nvSpPr>
          <p:cNvPr id="570" name="Google Shape;570;p68"/>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Run all verifiers on 492 </a:t>
            </a:r>
            <a:r>
              <a:rPr lang="en" sz="2200">
                <a:solidFill>
                  <a:srgbClr val="3C78D8"/>
                </a:solidFill>
              </a:rPr>
              <a:t>open-source</a:t>
            </a:r>
            <a:r>
              <a:rPr lang="en" sz="2200">
                <a:solidFill>
                  <a:schemeClr val="dk1"/>
                </a:solidFill>
              </a:rPr>
              <a:t> projects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rgbClr val="FF0000"/>
                </a:solidFill>
              </a:rPr>
              <a:t>Compare</a:t>
            </a:r>
            <a:r>
              <a:rPr lang="en" sz="2200">
                <a:solidFill>
                  <a:schemeClr val="dk1"/>
                </a:solidFill>
              </a:rPr>
              <a:t> verifiers to existing tools</a:t>
            </a:r>
            <a:endParaRPr sz="2200">
              <a:solidFill>
                <a:schemeClr val="dk1"/>
              </a:solidFill>
            </a:endParaRPr>
          </a:p>
          <a:p>
            <a:pPr indent="-368300" lvl="0" marL="457200" rtl="0" algn="l">
              <a:lnSpc>
                <a:spcPct val="200000"/>
              </a:lnSpc>
              <a:spcBef>
                <a:spcPts val="0"/>
              </a:spcBef>
              <a:spcAft>
                <a:spcPts val="0"/>
              </a:spcAft>
              <a:buClr>
                <a:schemeClr val="dk1"/>
              </a:buClr>
              <a:buSzPts val="2200"/>
              <a:buAutoNum type="arabicPeriod"/>
            </a:pPr>
            <a:r>
              <a:rPr lang="en" sz="2200">
                <a:solidFill>
                  <a:schemeClr val="dk1"/>
                </a:solidFill>
              </a:rPr>
              <a:t>Case study of a verifier in a </a:t>
            </a:r>
            <a:r>
              <a:rPr lang="en" sz="2200">
                <a:solidFill>
                  <a:srgbClr val="9900FF"/>
                </a:solidFill>
              </a:rPr>
              <a:t>real, industrial compliance workflow</a:t>
            </a:r>
            <a:endParaRPr sz="2200">
              <a:solidFill>
                <a:srgbClr val="9900FF"/>
              </a:solidFill>
            </a:endParaRPr>
          </a:p>
          <a:p>
            <a:pPr indent="-368300" lvl="0" marL="457200" rtl="0" algn="l">
              <a:lnSpc>
                <a:spcPct val="200000"/>
              </a:lnSpc>
              <a:spcBef>
                <a:spcPts val="0"/>
              </a:spcBef>
              <a:spcAft>
                <a:spcPts val="0"/>
              </a:spcAft>
              <a:buClr>
                <a:schemeClr val="dk1"/>
              </a:buClr>
              <a:buSzPts val="2200"/>
              <a:buAutoNum type="arabicPeriod"/>
            </a:pPr>
            <a:r>
              <a:rPr b="1" lang="en" sz="2200">
                <a:solidFill>
                  <a:schemeClr val="dk1"/>
                </a:solidFill>
              </a:rPr>
              <a:t>Case study of two verifiers as part of industrial </a:t>
            </a:r>
            <a:r>
              <a:rPr b="1" lang="en" sz="2200">
                <a:solidFill>
                  <a:srgbClr val="38761D"/>
                </a:solidFill>
              </a:rPr>
              <a:t>security scans</a:t>
            </a:r>
            <a:endParaRPr b="1" sz="2200">
              <a:solidFill>
                <a:srgbClr val="38761D"/>
              </a:solidFill>
            </a:endParaRPr>
          </a:p>
        </p:txBody>
      </p:sp>
      <p:sp>
        <p:nvSpPr>
          <p:cNvPr id="571" name="Google Shape;571;p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AWS case study 2: security scanning</a:t>
            </a:r>
            <a:endParaRPr/>
          </a:p>
        </p:txBody>
      </p:sp>
      <p:sp>
        <p:nvSpPr>
          <p:cNvPr id="577" name="Google Shape;577;p69"/>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solidFill>
                  <a:schemeClr val="dk1"/>
                </a:solidFill>
              </a:rPr>
              <a:t>key-length and crypto-algorithm verifiers</a:t>
            </a:r>
            <a:endParaRPr sz="2200">
              <a:solidFill>
                <a:schemeClr val="dk1"/>
              </a:solidFill>
            </a:endParaRPr>
          </a:p>
          <a:p>
            <a:pPr indent="-368300" lvl="0" marL="457200" rtl="0" algn="l">
              <a:spcBef>
                <a:spcPts val="0"/>
              </a:spcBef>
              <a:spcAft>
                <a:spcPts val="0"/>
              </a:spcAft>
              <a:buClr>
                <a:schemeClr val="dk1"/>
              </a:buClr>
              <a:buSzPts val="2200"/>
              <a:buChar char="●"/>
            </a:pPr>
            <a:r>
              <a:rPr lang="en" sz="2200">
                <a:solidFill>
                  <a:schemeClr val="dk1"/>
                </a:solidFill>
              </a:rPr>
              <a:t>scan all security-relevant (not just compliance relevant) code</a:t>
            </a:r>
            <a:endParaRPr sz="2200">
              <a:solidFill>
                <a:schemeClr val="dk1"/>
              </a:solidFill>
            </a:endParaRPr>
          </a:p>
        </p:txBody>
      </p:sp>
      <p:sp>
        <p:nvSpPr>
          <p:cNvPr id="578" name="Google Shape;578;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Industrial </a:t>
            </a:r>
            <a:r>
              <a:rPr lang="en"/>
              <a:t>projects</a:t>
            </a:r>
            <a:endParaRPr/>
          </a:p>
          <a:p>
            <a:pPr indent="0" lvl="0" marL="0" rtl="0" algn="l">
              <a:spcBef>
                <a:spcPts val="0"/>
              </a:spcBef>
              <a:spcAft>
                <a:spcPts val="0"/>
              </a:spcAft>
              <a:buNone/>
            </a:pPr>
            <a:r>
              <a:t/>
            </a:r>
            <a:endParaRPr/>
          </a:p>
        </p:txBody>
      </p:sp>
      <p:sp>
        <p:nvSpPr>
          <p:cNvPr id="584" name="Google Shape;584;p7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85" name="Google Shape;585;p70"/>
          <p:cNvSpPr/>
          <p:nvPr/>
        </p:nvSpPr>
        <p:spPr>
          <a:xfrm>
            <a:off x="1895350" y="1678075"/>
            <a:ext cx="2203800" cy="2203800"/>
          </a:xfrm>
          <a:prstGeom prst="rect">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verified </a:t>
            </a:r>
            <a:endParaRPr b="1" sz="2000">
              <a:latin typeface="Lato"/>
              <a:ea typeface="Lato"/>
              <a:cs typeface="Lato"/>
              <a:sym typeface="Lato"/>
            </a:endParaRPr>
          </a:p>
          <a:p>
            <a:pPr indent="0" lvl="0" marL="0" rtl="0" algn="ctr">
              <a:spcBef>
                <a:spcPts val="0"/>
              </a:spcBef>
              <a:spcAft>
                <a:spcPts val="0"/>
              </a:spcAft>
              <a:buNone/>
            </a:pPr>
            <a:r>
              <a:rPr b="1" lang="en" sz="2000">
                <a:latin typeface="Lato"/>
                <a:ea typeface="Lato"/>
                <a:cs typeface="Lato"/>
                <a:sym typeface="Lato"/>
              </a:rPr>
              <a:t>(37,315)</a:t>
            </a:r>
            <a:endParaRPr b="1" sz="2000">
              <a:latin typeface="Lato"/>
              <a:ea typeface="Lato"/>
              <a:cs typeface="Lato"/>
              <a:sym typeface="Lato"/>
            </a:endParaRPr>
          </a:p>
        </p:txBody>
      </p:sp>
      <p:sp>
        <p:nvSpPr>
          <p:cNvPr id="586" name="Google Shape;586;p70"/>
          <p:cNvSpPr/>
          <p:nvPr/>
        </p:nvSpPr>
        <p:spPr>
          <a:xfrm>
            <a:off x="4147300" y="3735475"/>
            <a:ext cx="146400" cy="146400"/>
          </a:xfrm>
          <a:prstGeom prst="rect">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FFFFF"/>
              </a:solidFill>
              <a:latin typeface="Lato"/>
              <a:ea typeface="Lato"/>
              <a:cs typeface="Lato"/>
              <a:sym typeface="Lato"/>
            </a:endParaRPr>
          </a:p>
        </p:txBody>
      </p:sp>
      <p:sp>
        <p:nvSpPr>
          <p:cNvPr id="587" name="Google Shape;587;p70"/>
          <p:cNvSpPr/>
          <p:nvPr/>
        </p:nvSpPr>
        <p:spPr>
          <a:xfrm>
            <a:off x="4090150" y="3928800"/>
            <a:ext cx="9000" cy="9000"/>
          </a:xfrm>
          <a:prstGeom prst="rect">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FFFFF"/>
              </a:solidFill>
              <a:latin typeface="Lato"/>
              <a:ea typeface="Lato"/>
              <a:cs typeface="Lato"/>
              <a:sym typeface="Lato"/>
            </a:endParaRPr>
          </a:p>
        </p:txBody>
      </p:sp>
      <p:sp>
        <p:nvSpPr>
          <p:cNvPr id="588" name="Google Shape;588;p70"/>
          <p:cNvSpPr txBox="1"/>
          <p:nvPr/>
        </p:nvSpPr>
        <p:spPr>
          <a:xfrm>
            <a:off x="39725" y="3972988"/>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589" name="Google Shape;589;p70"/>
          <p:cNvSpPr txBox="1"/>
          <p:nvPr/>
        </p:nvSpPr>
        <p:spPr>
          <a:xfrm>
            <a:off x="1895350" y="3984725"/>
            <a:ext cx="2252100" cy="71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2000">
                <a:latin typeface="Lato"/>
                <a:ea typeface="Lato"/>
                <a:cs typeface="Lato"/>
                <a:sym typeface="Lato"/>
              </a:rPr>
              <a:t>false positives (1)</a:t>
            </a:r>
            <a:endParaRPr b="1" sz="2000">
              <a:latin typeface="Lato"/>
              <a:ea typeface="Lato"/>
              <a:cs typeface="Lato"/>
              <a:sym typeface="Lato"/>
            </a:endParaRPr>
          </a:p>
          <a:p>
            <a:pPr indent="0" lvl="0" marL="0" rtl="0" algn="r">
              <a:spcBef>
                <a:spcPts val="0"/>
              </a:spcBef>
              <a:spcAft>
                <a:spcPts val="0"/>
              </a:spcAft>
              <a:buNone/>
            </a:pPr>
            <a:r>
              <a:t/>
            </a:r>
            <a:endParaRPr/>
          </a:p>
        </p:txBody>
      </p:sp>
      <p:sp>
        <p:nvSpPr>
          <p:cNvPr id="590" name="Google Shape;590;p70"/>
          <p:cNvSpPr txBox="1"/>
          <p:nvPr/>
        </p:nvSpPr>
        <p:spPr>
          <a:xfrm>
            <a:off x="4341850" y="3313450"/>
            <a:ext cx="30135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latin typeface="Lato"/>
                <a:ea typeface="Lato"/>
                <a:cs typeface="Lato"/>
                <a:sym typeface="Lato"/>
              </a:rPr>
              <a:t>true positives (173)</a:t>
            </a:r>
            <a:endParaRPr b="1" sz="2000">
              <a:latin typeface="Lato"/>
              <a:ea typeface="Lato"/>
              <a:cs typeface="Lato"/>
              <a:sym typeface="Lato"/>
            </a:endParaRPr>
          </a:p>
          <a:p>
            <a:pPr indent="0" lvl="0" marL="0" rtl="0" algn="l">
              <a:spcBef>
                <a:spcPts val="0"/>
              </a:spcBef>
              <a:spcAft>
                <a:spcPts val="0"/>
              </a:spcAft>
              <a:buNone/>
            </a:pPr>
            <a:r>
              <a:t/>
            </a:r>
            <a:endParaRPr/>
          </a:p>
        </p:txBody>
      </p:sp>
      <p:sp>
        <p:nvSpPr>
          <p:cNvPr id="591" name="Google Shape;591;p70"/>
          <p:cNvSpPr txBox="1"/>
          <p:nvPr/>
        </p:nvSpPr>
        <p:spPr>
          <a:xfrm>
            <a:off x="4341850" y="3984725"/>
            <a:ext cx="45231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a:t>
            </a:r>
            <a:r>
              <a:rPr b="1" lang="en" sz="2000">
                <a:latin typeface="Lato"/>
                <a:ea typeface="Lato"/>
                <a:cs typeface="Lato"/>
                <a:sym typeface="Lato"/>
              </a:rPr>
              <a:t>rue and false positives (0)</a:t>
            </a:r>
            <a:endParaRPr b="1" sz="2000">
              <a:latin typeface="Lato"/>
              <a:ea typeface="Lato"/>
              <a:cs typeface="Lato"/>
              <a:sym typeface="Lato"/>
            </a:endParaRPr>
          </a:p>
          <a:p>
            <a:pPr indent="0" lvl="0" marL="0" rtl="0" algn="l">
              <a:spcBef>
                <a:spcPts val="0"/>
              </a:spcBef>
              <a:spcAft>
                <a:spcPts val="0"/>
              </a:spcAft>
              <a:buNone/>
            </a:pPr>
            <a:r>
              <a:t/>
            </a:r>
            <a:endParaRPr/>
          </a:p>
        </p:txBody>
      </p:sp>
      <p:sp>
        <p:nvSpPr>
          <p:cNvPr id="592" name="Google Shape;592;p70"/>
          <p:cNvSpPr txBox="1"/>
          <p:nvPr/>
        </p:nvSpPr>
        <p:spPr>
          <a:xfrm>
            <a:off x="4341850" y="1164743"/>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Industrial projects</a:t>
            </a:r>
            <a:endParaRPr/>
          </a:p>
          <a:p>
            <a:pPr indent="0" lvl="0" marL="0" rtl="0" algn="l">
              <a:spcBef>
                <a:spcPts val="0"/>
              </a:spcBef>
              <a:spcAft>
                <a:spcPts val="0"/>
              </a:spcAft>
              <a:buNone/>
            </a:pPr>
            <a:r>
              <a:t/>
            </a:r>
            <a:endParaRPr/>
          </a:p>
        </p:txBody>
      </p:sp>
      <p:sp>
        <p:nvSpPr>
          <p:cNvPr id="598" name="Google Shape;598;p7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9" name="Google Shape;599;p71"/>
          <p:cNvSpPr/>
          <p:nvPr/>
        </p:nvSpPr>
        <p:spPr>
          <a:xfrm>
            <a:off x="1895350" y="1678075"/>
            <a:ext cx="2203800" cy="2203800"/>
          </a:xfrm>
          <a:prstGeom prst="rect">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verified </a:t>
            </a:r>
            <a:endParaRPr b="1" sz="2000">
              <a:latin typeface="Lato"/>
              <a:ea typeface="Lato"/>
              <a:cs typeface="Lato"/>
              <a:sym typeface="Lato"/>
            </a:endParaRPr>
          </a:p>
          <a:p>
            <a:pPr indent="0" lvl="0" marL="0" rtl="0" algn="ctr">
              <a:spcBef>
                <a:spcPts val="0"/>
              </a:spcBef>
              <a:spcAft>
                <a:spcPts val="0"/>
              </a:spcAft>
              <a:buNone/>
            </a:pPr>
            <a:r>
              <a:rPr b="1" lang="en" sz="2000">
                <a:latin typeface="Lato"/>
                <a:ea typeface="Lato"/>
                <a:cs typeface="Lato"/>
                <a:sym typeface="Lato"/>
              </a:rPr>
              <a:t>(37,315)</a:t>
            </a:r>
            <a:endParaRPr b="1" sz="2000">
              <a:latin typeface="Lato"/>
              <a:ea typeface="Lato"/>
              <a:cs typeface="Lato"/>
              <a:sym typeface="Lato"/>
            </a:endParaRPr>
          </a:p>
        </p:txBody>
      </p:sp>
      <p:sp>
        <p:nvSpPr>
          <p:cNvPr id="600" name="Google Shape;600;p71"/>
          <p:cNvSpPr/>
          <p:nvPr/>
        </p:nvSpPr>
        <p:spPr>
          <a:xfrm>
            <a:off x="4147300" y="3735475"/>
            <a:ext cx="146400" cy="146400"/>
          </a:xfrm>
          <a:prstGeom prst="rect">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FFFFF"/>
              </a:solidFill>
              <a:latin typeface="Lato"/>
              <a:ea typeface="Lato"/>
              <a:cs typeface="Lato"/>
              <a:sym typeface="Lato"/>
            </a:endParaRPr>
          </a:p>
        </p:txBody>
      </p:sp>
      <p:sp>
        <p:nvSpPr>
          <p:cNvPr id="601" name="Google Shape;601;p71"/>
          <p:cNvSpPr/>
          <p:nvPr/>
        </p:nvSpPr>
        <p:spPr>
          <a:xfrm>
            <a:off x="4090150" y="3928800"/>
            <a:ext cx="9000" cy="9000"/>
          </a:xfrm>
          <a:prstGeom prst="rect">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FFFFF"/>
              </a:solidFill>
              <a:latin typeface="Lato"/>
              <a:ea typeface="Lato"/>
              <a:cs typeface="Lato"/>
              <a:sym typeface="Lato"/>
            </a:endParaRPr>
          </a:p>
        </p:txBody>
      </p:sp>
      <p:sp>
        <p:nvSpPr>
          <p:cNvPr id="602" name="Google Shape;602;p71"/>
          <p:cNvSpPr txBox="1"/>
          <p:nvPr/>
        </p:nvSpPr>
        <p:spPr>
          <a:xfrm>
            <a:off x="39725" y="3972988"/>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603" name="Google Shape;603;p71"/>
          <p:cNvSpPr txBox="1"/>
          <p:nvPr/>
        </p:nvSpPr>
        <p:spPr>
          <a:xfrm>
            <a:off x="1895350" y="3984725"/>
            <a:ext cx="2252100" cy="71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latin typeface="Lato"/>
                <a:ea typeface="Lato"/>
                <a:cs typeface="Lato"/>
                <a:sym typeface="Lato"/>
              </a:rPr>
              <a:t>false positives (1)</a:t>
            </a:r>
            <a:endParaRPr b="1" sz="2000">
              <a:latin typeface="Lato"/>
              <a:ea typeface="Lato"/>
              <a:cs typeface="Lato"/>
              <a:sym typeface="Lato"/>
            </a:endParaRPr>
          </a:p>
          <a:p>
            <a:pPr indent="0" lvl="0" marL="0" rtl="0" algn="r">
              <a:spcBef>
                <a:spcPts val="0"/>
              </a:spcBef>
              <a:spcAft>
                <a:spcPts val="0"/>
              </a:spcAft>
              <a:buNone/>
            </a:pPr>
            <a:r>
              <a:t/>
            </a:r>
            <a:endParaRPr/>
          </a:p>
        </p:txBody>
      </p:sp>
      <p:sp>
        <p:nvSpPr>
          <p:cNvPr id="604" name="Google Shape;604;p71"/>
          <p:cNvSpPr txBox="1"/>
          <p:nvPr/>
        </p:nvSpPr>
        <p:spPr>
          <a:xfrm>
            <a:off x="4341850" y="3313450"/>
            <a:ext cx="30135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true positives (173)</a:t>
            </a:r>
            <a:endParaRPr b="1" sz="2000">
              <a:latin typeface="Lato"/>
              <a:ea typeface="Lato"/>
              <a:cs typeface="Lato"/>
              <a:sym typeface="Lato"/>
            </a:endParaRPr>
          </a:p>
          <a:p>
            <a:pPr indent="0" lvl="0" marL="0" rtl="0" algn="l">
              <a:spcBef>
                <a:spcPts val="0"/>
              </a:spcBef>
              <a:spcAft>
                <a:spcPts val="0"/>
              </a:spcAft>
              <a:buNone/>
            </a:pPr>
            <a:r>
              <a:t/>
            </a:r>
            <a:endParaRPr/>
          </a:p>
        </p:txBody>
      </p:sp>
      <p:sp>
        <p:nvSpPr>
          <p:cNvPr id="605" name="Google Shape;605;p71"/>
          <p:cNvSpPr txBox="1"/>
          <p:nvPr/>
        </p:nvSpPr>
        <p:spPr>
          <a:xfrm>
            <a:off x="4341850" y="3984725"/>
            <a:ext cx="45231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true and false positives (0)</a:t>
            </a:r>
            <a:endParaRPr b="1" sz="2000">
              <a:latin typeface="Lato"/>
              <a:ea typeface="Lato"/>
              <a:cs typeface="Lato"/>
              <a:sym typeface="Lato"/>
            </a:endParaRPr>
          </a:p>
          <a:p>
            <a:pPr indent="0" lvl="0" marL="0" rtl="0" algn="l">
              <a:spcBef>
                <a:spcPts val="0"/>
              </a:spcBef>
              <a:spcAft>
                <a:spcPts val="0"/>
              </a:spcAft>
              <a:buNone/>
            </a:pPr>
            <a:r>
              <a:t/>
            </a:r>
            <a:endParaRPr/>
          </a:p>
        </p:txBody>
      </p:sp>
      <p:cxnSp>
        <p:nvCxnSpPr>
          <p:cNvPr id="606" name="Google Shape;606;p71"/>
          <p:cNvCxnSpPr/>
          <p:nvPr/>
        </p:nvCxnSpPr>
        <p:spPr>
          <a:xfrm flipH="1" rot="10800000">
            <a:off x="3943000" y="2478425"/>
            <a:ext cx="3107400" cy="413100"/>
          </a:xfrm>
          <a:prstGeom prst="straightConnector1">
            <a:avLst/>
          </a:prstGeom>
          <a:noFill/>
          <a:ln cap="flat" cmpd="sng" w="28575">
            <a:solidFill>
              <a:srgbClr val="000000"/>
            </a:solidFill>
            <a:prstDash val="solid"/>
            <a:round/>
            <a:headEnd len="med" w="med" type="none"/>
            <a:tailEnd len="med" w="med" type="none"/>
          </a:ln>
        </p:spPr>
      </p:cxnSp>
      <p:sp>
        <p:nvSpPr>
          <p:cNvPr id="607" name="Google Shape;607;p71"/>
          <p:cNvSpPr txBox="1"/>
          <p:nvPr/>
        </p:nvSpPr>
        <p:spPr>
          <a:xfrm>
            <a:off x="6081000" y="1705375"/>
            <a:ext cx="22521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99.94% </a:t>
            </a:r>
            <a:r>
              <a:rPr b="1" lang="en" sz="2000">
                <a:solidFill>
                  <a:schemeClr val="dk1"/>
                </a:solidFill>
                <a:latin typeface="Lato"/>
                <a:ea typeface="Lato"/>
                <a:cs typeface="Lato"/>
                <a:sym typeface="Lato"/>
              </a:rPr>
              <a:t>required no annotations</a:t>
            </a:r>
            <a:endParaRPr b="1" sz="2000">
              <a:latin typeface="Lato"/>
              <a:ea typeface="Lato"/>
              <a:cs typeface="Lato"/>
              <a:sym typeface="Lato"/>
            </a:endParaRPr>
          </a:p>
          <a:p>
            <a:pPr indent="0" lvl="0" marL="0" rtl="0" algn="l">
              <a:spcBef>
                <a:spcPts val="0"/>
              </a:spcBef>
              <a:spcAft>
                <a:spcPts val="0"/>
              </a:spcAft>
              <a:buNone/>
            </a:pPr>
            <a:r>
              <a:t/>
            </a:r>
            <a:endParaRPr/>
          </a:p>
        </p:txBody>
      </p:sp>
      <p:sp>
        <p:nvSpPr>
          <p:cNvPr id="608" name="Google Shape;608;p71"/>
          <p:cNvSpPr txBox="1"/>
          <p:nvPr/>
        </p:nvSpPr>
        <p:spPr>
          <a:xfrm>
            <a:off x="4341850" y="1164743"/>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40" name="Google Shape;140;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1" name="Google Shape;141;p18"/>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rgbClr val="3C78D8"/>
                          </a:solidFill>
                          <a:latin typeface="Lato"/>
                          <a:ea typeface="Lato"/>
                          <a:cs typeface="Lato"/>
                          <a:sym typeface="Lato"/>
                        </a:rPr>
                        <a:t>Development</a:t>
                      </a:r>
                      <a:endParaRPr b="1" sz="2000">
                        <a:solidFill>
                          <a:srgbClr val="3C78D8"/>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gather evidence from each engineering team</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randomly sample, manually check evidence</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Industrial projects</a:t>
            </a:r>
            <a:endParaRPr/>
          </a:p>
          <a:p>
            <a:pPr indent="0" lvl="0" marL="0" rtl="0" algn="l">
              <a:spcBef>
                <a:spcPts val="0"/>
              </a:spcBef>
              <a:spcAft>
                <a:spcPts val="0"/>
              </a:spcAft>
              <a:buNone/>
            </a:pPr>
            <a:r>
              <a:t/>
            </a:r>
            <a:endParaRPr/>
          </a:p>
        </p:txBody>
      </p:sp>
      <p:sp>
        <p:nvSpPr>
          <p:cNvPr id="614" name="Google Shape;614;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5" name="Google Shape;615;p72"/>
          <p:cNvSpPr/>
          <p:nvPr/>
        </p:nvSpPr>
        <p:spPr>
          <a:xfrm>
            <a:off x="1895350" y="1678075"/>
            <a:ext cx="2203800" cy="2203800"/>
          </a:xfrm>
          <a:prstGeom prst="rect">
            <a:avLst/>
          </a:prstGeom>
          <a:solidFill>
            <a:srgbClr val="F3F3F3"/>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Lato"/>
                <a:ea typeface="Lato"/>
                <a:cs typeface="Lato"/>
                <a:sym typeface="Lato"/>
              </a:rPr>
              <a:t>verified </a:t>
            </a:r>
            <a:endParaRPr b="1" sz="2000">
              <a:latin typeface="Lato"/>
              <a:ea typeface="Lato"/>
              <a:cs typeface="Lato"/>
              <a:sym typeface="Lato"/>
            </a:endParaRPr>
          </a:p>
          <a:p>
            <a:pPr indent="0" lvl="0" marL="0" rtl="0" algn="ctr">
              <a:spcBef>
                <a:spcPts val="0"/>
              </a:spcBef>
              <a:spcAft>
                <a:spcPts val="0"/>
              </a:spcAft>
              <a:buNone/>
            </a:pPr>
            <a:r>
              <a:rPr b="1" lang="en" sz="2000">
                <a:latin typeface="Lato"/>
                <a:ea typeface="Lato"/>
                <a:cs typeface="Lato"/>
                <a:sym typeface="Lato"/>
              </a:rPr>
              <a:t>(37,315)</a:t>
            </a:r>
            <a:endParaRPr b="1" sz="2000">
              <a:latin typeface="Lato"/>
              <a:ea typeface="Lato"/>
              <a:cs typeface="Lato"/>
              <a:sym typeface="Lato"/>
            </a:endParaRPr>
          </a:p>
        </p:txBody>
      </p:sp>
      <p:sp>
        <p:nvSpPr>
          <p:cNvPr id="616" name="Google Shape;616;p72"/>
          <p:cNvSpPr/>
          <p:nvPr/>
        </p:nvSpPr>
        <p:spPr>
          <a:xfrm>
            <a:off x="4147300" y="3735475"/>
            <a:ext cx="146400" cy="146400"/>
          </a:xfrm>
          <a:prstGeom prst="rect">
            <a:avLst/>
          </a:prstGeom>
          <a:solidFill>
            <a:srgbClr val="4A86E8"/>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FFFFF"/>
              </a:solidFill>
              <a:latin typeface="Lato"/>
              <a:ea typeface="Lato"/>
              <a:cs typeface="Lato"/>
              <a:sym typeface="Lato"/>
            </a:endParaRPr>
          </a:p>
        </p:txBody>
      </p:sp>
      <p:sp>
        <p:nvSpPr>
          <p:cNvPr id="617" name="Google Shape;617;p72"/>
          <p:cNvSpPr/>
          <p:nvPr/>
        </p:nvSpPr>
        <p:spPr>
          <a:xfrm>
            <a:off x="4090150" y="3928800"/>
            <a:ext cx="9000" cy="9000"/>
          </a:xfrm>
          <a:prstGeom prst="rect">
            <a:avLst/>
          </a:prstGeom>
          <a:solidFill>
            <a:srgbClr val="FF0000"/>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000">
              <a:solidFill>
                <a:srgbClr val="FFFFFF"/>
              </a:solidFill>
              <a:latin typeface="Lato"/>
              <a:ea typeface="Lato"/>
              <a:cs typeface="Lato"/>
              <a:sym typeface="Lato"/>
            </a:endParaRPr>
          </a:p>
        </p:txBody>
      </p:sp>
      <p:sp>
        <p:nvSpPr>
          <p:cNvPr id="618" name="Google Shape;618;p72"/>
          <p:cNvSpPr txBox="1"/>
          <p:nvPr/>
        </p:nvSpPr>
        <p:spPr>
          <a:xfrm>
            <a:off x="39725" y="3972988"/>
            <a:ext cx="2017200" cy="2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False warnings:</a:t>
            </a:r>
            <a:endParaRPr sz="2000" u="sng">
              <a:solidFill>
                <a:schemeClr val="dk1"/>
              </a:solidFill>
              <a:latin typeface="Lato"/>
              <a:ea typeface="Lato"/>
              <a:cs typeface="Lato"/>
              <a:sym typeface="Lato"/>
            </a:endParaRPr>
          </a:p>
        </p:txBody>
      </p:sp>
      <p:sp>
        <p:nvSpPr>
          <p:cNvPr id="619" name="Google Shape;619;p72"/>
          <p:cNvSpPr txBox="1"/>
          <p:nvPr/>
        </p:nvSpPr>
        <p:spPr>
          <a:xfrm>
            <a:off x="1895350" y="3984725"/>
            <a:ext cx="2252100" cy="718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000">
                <a:latin typeface="Lato"/>
                <a:ea typeface="Lato"/>
                <a:cs typeface="Lato"/>
                <a:sym typeface="Lato"/>
              </a:rPr>
              <a:t>false positives (1)</a:t>
            </a:r>
            <a:endParaRPr b="1" sz="2000">
              <a:latin typeface="Lato"/>
              <a:ea typeface="Lato"/>
              <a:cs typeface="Lato"/>
              <a:sym typeface="Lato"/>
            </a:endParaRPr>
          </a:p>
          <a:p>
            <a:pPr indent="0" lvl="0" marL="0" rtl="0" algn="r">
              <a:spcBef>
                <a:spcPts val="0"/>
              </a:spcBef>
              <a:spcAft>
                <a:spcPts val="0"/>
              </a:spcAft>
              <a:buNone/>
            </a:pPr>
            <a:r>
              <a:t/>
            </a:r>
            <a:endParaRPr/>
          </a:p>
        </p:txBody>
      </p:sp>
      <p:sp>
        <p:nvSpPr>
          <p:cNvPr id="620" name="Google Shape;620;p72"/>
          <p:cNvSpPr txBox="1"/>
          <p:nvPr/>
        </p:nvSpPr>
        <p:spPr>
          <a:xfrm>
            <a:off x="4341850" y="3313450"/>
            <a:ext cx="30135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true positives (173)</a:t>
            </a:r>
            <a:endParaRPr b="1" sz="2000">
              <a:latin typeface="Lato"/>
              <a:ea typeface="Lato"/>
              <a:cs typeface="Lato"/>
              <a:sym typeface="Lato"/>
            </a:endParaRPr>
          </a:p>
          <a:p>
            <a:pPr indent="0" lvl="0" marL="0" rtl="0" algn="l">
              <a:spcBef>
                <a:spcPts val="0"/>
              </a:spcBef>
              <a:spcAft>
                <a:spcPts val="0"/>
              </a:spcAft>
              <a:buNone/>
            </a:pPr>
            <a:r>
              <a:t/>
            </a:r>
            <a:endParaRPr/>
          </a:p>
        </p:txBody>
      </p:sp>
      <p:sp>
        <p:nvSpPr>
          <p:cNvPr id="621" name="Google Shape;621;p72"/>
          <p:cNvSpPr txBox="1"/>
          <p:nvPr/>
        </p:nvSpPr>
        <p:spPr>
          <a:xfrm>
            <a:off x="4341850" y="3984725"/>
            <a:ext cx="4523100" cy="7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true and false positives (0)</a:t>
            </a:r>
            <a:endParaRPr b="1" sz="2000">
              <a:latin typeface="Lato"/>
              <a:ea typeface="Lato"/>
              <a:cs typeface="Lato"/>
              <a:sym typeface="Lato"/>
            </a:endParaRPr>
          </a:p>
          <a:p>
            <a:pPr indent="0" lvl="0" marL="0" rtl="0" algn="l">
              <a:spcBef>
                <a:spcPts val="0"/>
              </a:spcBef>
              <a:spcAft>
                <a:spcPts val="0"/>
              </a:spcAft>
              <a:buNone/>
            </a:pPr>
            <a:r>
              <a:t/>
            </a:r>
            <a:endParaRPr/>
          </a:p>
        </p:txBody>
      </p:sp>
      <p:sp>
        <p:nvSpPr>
          <p:cNvPr id="622" name="Google Shape;622;p72"/>
          <p:cNvSpPr txBox="1"/>
          <p:nvPr/>
        </p:nvSpPr>
        <p:spPr>
          <a:xfrm>
            <a:off x="4572000" y="1893450"/>
            <a:ext cx="4474800" cy="6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All validated by security engineers; none compliance relevant</a:t>
            </a:r>
            <a:endParaRPr b="1" sz="2000">
              <a:latin typeface="Lato"/>
              <a:ea typeface="Lato"/>
              <a:cs typeface="Lato"/>
              <a:sym typeface="Lato"/>
            </a:endParaRPr>
          </a:p>
        </p:txBody>
      </p:sp>
      <p:cxnSp>
        <p:nvCxnSpPr>
          <p:cNvPr id="623" name="Google Shape;623;p72"/>
          <p:cNvCxnSpPr>
            <a:endCxn id="616" idx="0"/>
          </p:cNvCxnSpPr>
          <p:nvPr/>
        </p:nvCxnSpPr>
        <p:spPr>
          <a:xfrm flipH="1">
            <a:off x="4220500" y="2450275"/>
            <a:ext cx="351600" cy="1285200"/>
          </a:xfrm>
          <a:prstGeom prst="straightConnector1">
            <a:avLst/>
          </a:prstGeom>
          <a:noFill/>
          <a:ln cap="flat" cmpd="sng" w="28575">
            <a:solidFill>
              <a:srgbClr val="000000"/>
            </a:solidFill>
            <a:prstDash val="solid"/>
            <a:round/>
            <a:headEnd len="med" w="med" type="none"/>
            <a:tailEnd len="med" w="med" type="none"/>
          </a:ln>
        </p:spPr>
      </p:cxnSp>
      <p:sp>
        <p:nvSpPr>
          <p:cNvPr id="624" name="Google Shape;624;p72"/>
          <p:cNvSpPr txBox="1"/>
          <p:nvPr/>
        </p:nvSpPr>
        <p:spPr>
          <a:xfrm>
            <a:off x="4341850" y="1164743"/>
            <a:ext cx="20172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u="sng">
                <a:solidFill>
                  <a:schemeClr val="dk1"/>
                </a:solidFill>
                <a:latin typeface="Lato"/>
                <a:ea typeface="Lato"/>
                <a:cs typeface="Lato"/>
                <a:sym typeface="Lato"/>
              </a:rPr>
              <a:t>Real violations:</a:t>
            </a:r>
            <a:endParaRPr sz="2000" u="sng">
              <a:solidFill>
                <a:schemeClr val="dk1"/>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a:p>
            <a:pPr indent="0" lvl="0" marL="0" rtl="0" algn="l">
              <a:spcBef>
                <a:spcPts val="0"/>
              </a:spcBef>
              <a:spcAft>
                <a:spcPts val="0"/>
              </a:spcAft>
              <a:buNone/>
            </a:pPr>
            <a:r>
              <a:t/>
            </a:r>
            <a:endParaRPr/>
          </a:p>
        </p:txBody>
      </p:sp>
      <p:sp>
        <p:nvSpPr>
          <p:cNvPr id="630" name="Google Shape;630;p73"/>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2200">
              <a:solidFill>
                <a:schemeClr val="dk1"/>
              </a:solidFill>
            </a:endParaRPr>
          </a:p>
        </p:txBody>
      </p:sp>
      <p:sp>
        <p:nvSpPr>
          <p:cNvPr id="631" name="Google Shape;631;p7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a:p>
            <a:pPr indent="0" lvl="0" marL="0" rtl="0" algn="l">
              <a:spcBef>
                <a:spcPts val="0"/>
              </a:spcBef>
              <a:spcAft>
                <a:spcPts val="0"/>
              </a:spcAft>
              <a:buNone/>
            </a:pPr>
            <a:r>
              <a:t/>
            </a:r>
            <a:endParaRPr/>
          </a:p>
        </p:txBody>
      </p:sp>
      <p:sp>
        <p:nvSpPr>
          <p:cNvPr id="637" name="Google Shape;637;p74"/>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AutoNum type="arabicPeriod"/>
            </a:pPr>
            <a:r>
              <a:rPr b="1" lang="en" sz="2200">
                <a:solidFill>
                  <a:schemeClr val="dk1"/>
                </a:solidFill>
              </a:rPr>
              <a:t>Verification is a good fit for </a:t>
            </a:r>
            <a:r>
              <a:rPr b="1" lang="en" sz="2200">
                <a:solidFill>
                  <a:srgbClr val="6AA84F"/>
                </a:solidFill>
              </a:rPr>
              <a:t>compliance</a:t>
            </a:r>
            <a:endParaRPr b="1" sz="2200">
              <a:solidFill>
                <a:srgbClr val="6AA84F"/>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auditors require soundness (no false negatives)</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most controls are local and simple (human-checkable)</a:t>
            </a:r>
            <a:endParaRPr sz="2000">
              <a:solidFill>
                <a:schemeClr val="dk1"/>
              </a:solidFill>
            </a:endParaRPr>
          </a:p>
          <a:p>
            <a:pPr indent="0" lvl="0" marL="457200" rtl="0" algn="l">
              <a:spcBef>
                <a:spcPts val="1600"/>
              </a:spcBef>
              <a:spcAft>
                <a:spcPts val="1600"/>
              </a:spcAft>
              <a:buNone/>
            </a:pPr>
            <a:r>
              <a:t/>
            </a:r>
            <a:endParaRPr sz="2000">
              <a:solidFill>
                <a:schemeClr val="dk1"/>
              </a:solidFill>
            </a:endParaRPr>
          </a:p>
        </p:txBody>
      </p:sp>
      <p:sp>
        <p:nvSpPr>
          <p:cNvPr id="638" name="Google Shape;638;p7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a:p>
            <a:pPr indent="0" lvl="0" marL="0" rtl="0" algn="l">
              <a:spcBef>
                <a:spcPts val="0"/>
              </a:spcBef>
              <a:spcAft>
                <a:spcPts val="0"/>
              </a:spcAft>
              <a:buNone/>
            </a:pPr>
            <a:r>
              <a:t/>
            </a:r>
            <a:endParaRPr/>
          </a:p>
        </p:txBody>
      </p:sp>
      <p:sp>
        <p:nvSpPr>
          <p:cNvPr id="644" name="Google Shape;644;p75"/>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AutoNum type="arabicPeriod"/>
            </a:pPr>
            <a:r>
              <a:rPr b="1" lang="en" sz="2200">
                <a:solidFill>
                  <a:schemeClr val="dk1"/>
                </a:solidFill>
              </a:rPr>
              <a:t>Verification is a good fit for </a:t>
            </a:r>
            <a:r>
              <a:rPr b="1" lang="en" sz="2200">
                <a:solidFill>
                  <a:srgbClr val="6AA84F"/>
                </a:solidFill>
              </a:rPr>
              <a:t>compliance</a:t>
            </a:r>
            <a:endParaRPr b="1" sz="2200">
              <a:solidFill>
                <a:srgbClr val="6AA84F"/>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auditors require soundness (no false negatives)</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most controls are local and simple (human-checkable)</a:t>
            </a:r>
            <a:endParaRPr sz="20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Verification is useful for stakeholders </a:t>
            </a:r>
            <a:r>
              <a:rPr b="1" lang="en" sz="2200">
                <a:solidFill>
                  <a:srgbClr val="3C78D8"/>
                </a:solidFill>
              </a:rPr>
              <a:t>other than programmers</a:t>
            </a:r>
            <a:endParaRPr b="1" sz="2200">
              <a:solidFill>
                <a:srgbClr val="3C78D8"/>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auditors, managers, security reviewers, etc.</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research impact from focusing on other stakeholders</a:t>
            </a:r>
            <a:endParaRPr sz="2000">
              <a:solidFill>
                <a:schemeClr val="dk1"/>
              </a:solidFill>
            </a:endParaRPr>
          </a:p>
          <a:p>
            <a:pPr indent="0" lvl="0" marL="457200" rtl="0" algn="l">
              <a:spcBef>
                <a:spcPts val="1600"/>
              </a:spcBef>
              <a:spcAft>
                <a:spcPts val="1600"/>
              </a:spcAft>
              <a:buNone/>
            </a:pPr>
            <a:r>
              <a:t/>
            </a:r>
            <a:endParaRPr sz="2000">
              <a:solidFill>
                <a:schemeClr val="dk1"/>
              </a:solidFill>
            </a:endParaRPr>
          </a:p>
        </p:txBody>
      </p:sp>
      <p:sp>
        <p:nvSpPr>
          <p:cNvPr id="645" name="Google Shape;645;p7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Lessons learned</a:t>
            </a:r>
            <a:endParaRPr/>
          </a:p>
          <a:p>
            <a:pPr indent="0" lvl="0" marL="0" rtl="0" algn="l">
              <a:spcBef>
                <a:spcPts val="0"/>
              </a:spcBef>
              <a:spcAft>
                <a:spcPts val="0"/>
              </a:spcAft>
              <a:buNone/>
            </a:pPr>
            <a:r>
              <a:t/>
            </a:r>
            <a:endParaRPr/>
          </a:p>
        </p:txBody>
      </p:sp>
      <p:sp>
        <p:nvSpPr>
          <p:cNvPr id="651" name="Google Shape;651;p76"/>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AutoNum type="arabicPeriod"/>
            </a:pPr>
            <a:r>
              <a:rPr b="1" lang="en" sz="2200">
                <a:solidFill>
                  <a:schemeClr val="dk1"/>
                </a:solidFill>
              </a:rPr>
              <a:t>Verification is a good fit for </a:t>
            </a:r>
            <a:r>
              <a:rPr b="1" lang="en" sz="2200">
                <a:solidFill>
                  <a:srgbClr val="6AA84F"/>
                </a:solidFill>
              </a:rPr>
              <a:t>compliance</a:t>
            </a:r>
            <a:endParaRPr b="1" sz="2200">
              <a:solidFill>
                <a:srgbClr val="6AA84F"/>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a</a:t>
            </a:r>
            <a:r>
              <a:rPr lang="en" sz="2000">
                <a:solidFill>
                  <a:schemeClr val="dk1"/>
                </a:solidFill>
              </a:rPr>
              <a:t>uditors require soundness (no false negatives)</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m</a:t>
            </a:r>
            <a:r>
              <a:rPr lang="en" sz="2000">
                <a:solidFill>
                  <a:schemeClr val="dk1"/>
                </a:solidFill>
              </a:rPr>
              <a:t>ost controls are local and simple (human-checkable)</a:t>
            </a:r>
            <a:endParaRPr sz="20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Verification is useful for stakeholders </a:t>
            </a:r>
            <a:r>
              <a:rPr b="1" lang="en" sz="2200">
                <a:solidFill>
                  <a:srgbClr val="3C78D8"/>
                </a:solidFill>
              </a:rPr>
              <a:t>other than programmers</a:t>
            </a:r>
            <a:endParaRPr b="1" sz="2200">
              <a:solidFill>
                <a:srgbClr val="3C78D8"/>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a</a:t>
            </a:r>
            <a:r>
              <a:rPr lang="en" sz="2000">
                <a:solidFill>
                  <a:schemeClr val="dk1"/>
                </a:solidFill>
              </a:rPr>
              <a:t>uditors, managers, security reviewers, etc.</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r</a:t>
            </a:r>
            <a:r>
              <a:rPr lang="en" sz="2000">
                <a:solidFill>
                  <a:schemeClr val="dk1"/>
                </a:solidFill>
              </a:rPr>
              <a:t>esearch </a:t>
            </a:r>
            <a:r>
              <a:rPr lang="en" sz="2000">
                <a:solidFill>
                  <a:schemeClr val="dk1"/>
                </a:solidFill>
              </a:rPr>
              <a:t>i</a:t>
            </a:r>
            <a:r>
              <a:rPr lang="en" sz="2000">
                <a:solidFill>
                  <a:schemeClr val="dk1"/>
                </a:solidFill>
              </a:rPr>
              <a:t>mpact from focusing on other stakeholders</a:t>
            </a:r>
            <a:endParaRPr sz="2000">
              <a:solidFill>
                <a:schemeClr val="dk1"/>
              </a:solidFill>
            </a:endParaRPr>
          </a:p>
          <a:p>
            <a:pPr indent="-368300" lvl="0" marL="457200" rtl="0" algn="l">
              <a:spcBef>
                <a:spcPts val="0"/>
              </a:spcBef>
              <a:spcAft>
                <a:spcPts val="0"/>
              </a:spcAft>
              <a:buClr>
                <a:schemeClr val="dk1"/>
              </a:buClr>
              <a:buSzPts val="2200"/>
              <a:buAutoNum type="arabicPeriod"/>
            </a:pPr>
            <a:r>
              <a:rPr b="1" lang="en" sz="2200">
                <a:solidFill>
                  <a:schemeClr val="dk1"/>
                </a:solidFill>
              </a:rPr>
              <a:t>Verification can </a:t>
            </a:r>
            <a:r>
              <a:rPr b="1" lang="en" sz="2200">
                <a:solidFill>
                  <a:srgbClr val="FF0000"/>
                </a:solidFill>
              </a:rPr>
              <a:t>save time</a:t>
            </a:r>
            <a:r>
              <a:rPr b="1" lang="en" sz="2200">
                <a:solidFill>
                  <a:schemeClr val="dk1"/>
                </a:solidFill>
              </a:rPr>
              <a:t> for developers</a:t>
            </a:r>
            <a:endParaRPr b="1" sz="22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d</a:t>
            </a:r>
            <a:r>
              <a:rPr lang="en" sz="2000">
                <a:solidFill>
                  <a:schemeClr val="dk1"/>
                </a:solidFill>
              </a:rPr>
              <a:t>on’t add a new task, replace an existing task</a:t>
            </a:r>
            <a:endParaRPr sz="2000">
              <a:solidFill>
                <a:schemeClr val="dk1"/>
              </a:solidFill>
            </a:endParaRPr>
          </a:p>
          <a:p>
            <a:pPr indent="-355600" lvl="1" marL="914400" rtl="0" algn="l">
              <a:spcBef>
                <a:spcPts val="0"/>
              </a:spcBef>
              <a:spcAft>
                <a:spcPts val="0"/>
              </a:spcAft>
              <a:buClr>
                <a:schemeClr val="dk1"/>
              </a:buClr>
              <a:buSzPts val="2000"/>
              <a:buAutoNum type="alphaLcPeriod"/>
            </a:pPr>
            <a:r>
              <a:rPr lang="en" sz="2000">
                <a:solidFill>
                  <a:schemeClr val="dk1"/>
                </a:solidFill>
              </a:rPr>
              <a:t>v</a:t>
            </a:r>
            <a:r>
              <a:rPr lang="en" sz="2000">
                <a:solidFill>
                  <a:schemeClr val="dk1"/>
                </a:solidFill>
              </a:rPr>
              <a:t>erification is easier than tasks developers already do</a:t>
            </a:r>
            <a:endParaRPr sz="2000">
              <a:solidFill>
                <a:schemeClr val="dk1"/>
              </a:solidFill>
            </a:endParaRPr>
          </a:p>
        </p:txBody>
      </p:sp>
      <p:sp>
        <p:nvSpPr>
          <p:cNvPr id="652" name="Google Shape;652;p7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658" name="Google Shape;658;p77"/>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rgbClr val="6D9EEB"/>
                </a:solidFill>
              </a:rPr>
              <a:t>Idea</a:t>
            </a:r>
            <a:r>
              <a:rPr lang="en" sz="2200">
                <a:solidFill>
                  <a:schemeClr val="dk1"/>
                </a:solidFill>
              </a:rPr>
              <a:t>: verification is a good fit for compliance</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FF0000"/>
                </a:solidFill>
              </a:rPr>
              <a:t>Engineering</a:t>
            </a:r>
            <a:r>
              <a:rPr lang="en" sz="2200">
                <a:solidFill>
                  <a:schemeClr val="dk1"/>
                </a:solidFill>
              </a:rPr>
              <a:t>: we built verifiers for five compliance controls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9900FF"/>
                </a:solidFill>
              </a:rPr>
              <a:t>Experimental</a:t>
            </a:r>
            <a:r>
              <a:rPr lang="en" sz="2200">
                <a:solidFill>
                  <a:schemeClr val="dk1"/>
                </a:solidFill>
              </a:rPr>
              <a:t>: open-source experiments and comparisons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rgbClr val="6AA84F"/>
                </a:solidFill>
              </a:rPr>
              <a:t>Experiential</a:t>
            </a:r>
            <a:r>
              <a:rPr lang="en" sz="2200">
                <a:solidFill>
                  <a:schemeClr val="dk1"/>
                </a:solidFill>
              </a:rPr>
              <a:t>: verifiers in the compliance process at AWS</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659" name="Google Shape;659;p7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0" name="Google Shape;660;p77"/>
          <p:cNvSpPr txBox="1"/>
          <p:nvPr/>
        </p:nvSpPr>
        <p:spPr>
          <a:xfrm>
            <a:off x="761675" y="4248675"/>
            <a:ext cx="7005000" cy="540600"/>
          </a:xfrm>
          <a:prstGeom prst="rect">
            <a:avLst/>
          </a:prstGeom>
          <a:solidFill>
            <a:srgbClr val="EFEFEF"/>
          </a:solid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Tools and data are publicly available: see paper for links</a:t>
            </a:r>
            <a:endParaRPr sz="2200">
              <a:latin typeface="Lato"/>
              <a:ea typeface="Lato"/>
              <a:cs typeface="Lato"/>
              <a:sym typeface="La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667" name="Google Shape;667;p7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traditional audits</a:t>
            </a:r>
            <a:endParaRPr/>
          </a:p>
        </p:txBody>
      </p:sp>
      <p:sp>
        <p:nvSpPr>
          <p:cNvPr id="673" name="Google Shape;673;p79"/>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chemeClr val="dk1"/>
                </a:solidFill>
              </a:rPr>
              <a:t>Cost</a:t>
            </a:r>
            <a:r>
              <a:rPr lang="en" sz="2200">
                <a:solidFill>
                  <a:schemeClr val="dk1"/>
                </a:solidFill>
              </a:rPr>
              <a:t>:</a:t>
            </a:r>
            <a:r>
              <a:rPr b="1" lang="en" sz="2200">
                <a:solidFill>
                  <a:schemeClr val="dk1"/>
                </a:solidFill>
              </a:rPr>
              <a:t> </a:t>
            </a:r>
            <a:r>
              <a:rPr lang="en" sz="2200">
                <a:solidFill>
                  <a:schemeClr val="dk1"/>
                </a:solidFill>
              </a:rPr>
              <a:t>lost engineering time, paying auditors, failed audits, etc.</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674" name="Google Shape;674;p7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traditional audits</a:t>
            </a:r>
            <a:endParaRPr/>
          </a:p>
        </p:txBody>
      </p:sp>
      <p:sp>
        <p:nvSpPr>
          <p:cNvPr id="680" name="Google Shape;680;p80"/>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chemeClr val="dk1"/>
                </a:solidFill>
              </a:rPr>
              <a:t>Cost</a:t>
            </a:r>
            <a:r>
              <a:rPr lang="en" sz="2200">
                <a:solidFill>
                  <a:schemeClr val="dk1"/>
                </a:solidFill>
              </a:rPr>
              <a:t>:</a:t>
            </a:r>
            <a:r>
              <a:rPr b="1" lang="en" sz="2200">
                <a:solidFill>
                  <a:schemeClr val="dk1"/>
                </a:solidFill>
              </a:rPr>
              <a:t> </a:t>
            </a:r>
            <a:r>
              <a:rPr lang="en" sz="2200">
                <a:solidFill>
                  <a:schemeClr val="dk1"/>
                </a:solidFill>
              </a:rPr>
              <a:t>lost engineering time, paying auditors, failed audits, etc.</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chemeClr val="dk1"/>
                </a:solidFill>
              </a:rPr>
              <a:t>Judgment</a:t>
            </a:r>
            <a:r>
              <a:rPr lang="en" sz="2200">
                <a:solidFill>
                  <a:schemeClr val="dk1"/>
                </a:solidFill>
              </a:rPr>
              <a:t>: humans can make mistakes</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681" name="Google Shape;681;p8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traditional audits</a:t>
            </a:r>
            <a:endParaRPr/>
          </a:p>
        </p:txBody>
      </p:sp>
      <p:sp>
        <p:nvSpPr>
          <p:cNvPr id="687" name="Google Shape;687;p81"/>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chemeClr val="dk1"/>
                </a:solidFill>
              </a:rPr>
              <a:t>Cost</a:t>
            </a:r>
            <a:r>
              <a:rPr lang="en" sz="2200">
                <a:solidFill>
                  <a:schemeClr val="dk1"/>
                </a:solidFill>
              </a:rPr>
              <a:t>:</a:t>
            </a:r>
            <a:r>
              <a:rPr b="1" lang="en" sz="2200">
                <a:solidFill>
                  <a:schemeClr val="dk1"/>
                </a:solidFill>
              </a:rPr>
              <a:t> </a:t>
            </a:r>
            <a:r>
              <a:rPr lang="en" sz="2200">
                <a:solidFill>
                  <a:schemeClr val="dk1"/>
                </a:solidFill>
              </a:rPr>
              <a:t>lost engineering time, paying auditors, failed audits, etc.</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chemeClr val="dk1"/>
                </a:solidFill>
              </a:rPr>
              <a:t>Judgment</a:t>
            </a:r>
            <a:r>
              <a:rPr lang="en" sz="2200">
                <a:solidFill>
                  <a:schemeClr val="dk1"/>
                </a:solidFill>
              </a:rPr>
              <a:t>: humans can make mistakes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chemeClr val="dk1"/>
                </a:solidFill>
              </a:rPr>
              <a:t>Sampling</a:t>
            </a:r>
            <a:r>
              <a:rPr lang="en" sz="2200">
                <a:solidFill>
                  <a:schemeClr val="dk1"/>
                </a:solidFill>
              </a:rPr>
              <a:t>: not a proof that there is not a violation</a:t>
            </a:r>
            <a:endParaRPr sz="2200">
              <a:solidFill>
                <a:schemeClr val="dk1"/>
              </a:solidFill>
            </a:endParaRPr>
          </a:p>
          <a:p>
            <a:pPr indent="0" lvl="0" marL="457200" rtl="0" algn="l">
              <a:lnSpc>
                <a:spcPct val="200000"/>
              </a:lnSpc>
              <a:spcBef>
                <a:spcPts val="1600"/>
              </a:spcBef>
              <a:spcAft>
                <a:spcPts val="1600"/>
              </a:spcAft>
              <a:buNone/>
            </a:pPr>
            <a:r>
              <a:t/>
            </a:r>
            <a:endParaRPr sz="2200">
              <a:solidFill>
                <a:schemeClr val="dk1"/>
              </a:solidFill>
            </a:endParaRPr>
          </a:p>
        </p:txBody>
      </p:sp>
      <p:sp>
        <p:nvSpPr>
          <p:cNvPr id="688" name="Google Shape;688;p8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47" name="Google Shape;147;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8" name="Google Shape;148;p19"/>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rgbClr val="3C78D8"/>
                          </a:solidFill>
                          <a:latin typeface="Lato"/>
                          <a:ea typeface="Lato"/>
                          <a:cs typeface="Lato"/>
                          <a:sym typeface="Lato"/>
                        </a:rPr>
                        <a:t>Preparation</a:t>
                      </a:r>
                      <a:endParaRPr b="1" sz="2000">
                        <a:solidFill>
                          <a:srgbClr val="3C78D8"/>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rgbClr val="FFFFFF"/>
                          </a:solidFill>
                          <a:latin typeface="Lato"/>
                          <a:ea typeface="Lato"/>
                          <a:cs typeface="Lato"/>
                          <a:sym typeface="Lato"/>
                        </a:rPr>
                        <a:t>randomly sample, manually check evidence</a:t>
                      </a:r>
                      <a:endParaRPr sz="2000">
                        <a:solidFill>
                          <a:srgbClr val="FFFFFF"/>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Problems with traditional audits</a:t>
            </a:r>
            <a:endParaRPr/>
          </a:p>
        </p:txBody>
      </p:sp>
      <p:sp>
        <p:nvSpPr>
          <p:cNvPr id="694" name="Google Shape;694;p82"/>
          <p:cNvSpPr txBox="1"/>
          <p:nvPr>
            <p:ph idx="1" type="body"/>
          </p:nvPr>
        </p:nvSpPr>
        <p:spPr>
          <a:xfrm>
            <a:off x="311700" y="1372875"/>
            <a:ext cx="8520600" cy="3416400"/>
          </a:xfrm>
          <a:prstGeom prst="rect">
            <a:avLst/>
          </a:prstGeom>
        </p:spPr>
        <p:txBody>
          <a:bodyPr anchorCtr="0" anchor="t" bIns="91425" lIns="91425" spcFirstLastPara="1" rIns="91425" wrap="square" tIns="91425">
            <a:noAutofit/>
          </a:bodyPr>
          <a:lstStyle/>
          <a:p>
            <a:pPr indent="-368300" lvl="0" marL="457200" rtl="0" algn="l">
              <a:lnSpc>
                <a:spcPct val="200000"/>
              </a:lnSpc>
              <a:spcBef>
                <a:spcPts val="0"/>
              </a:spcBef>
              <a:spcAft>
                <a:spcPts val="0"/>
              </a:spcAft>
              <a:buClr>
                <a:schemeClr val="dk1"/>
              </a:buClr>
              <a:buSzPts val="2200"/>
              <a:buChar char="●"/>
            </a:pPr>
            <a:r>
              <a:rPr b="1" lang="en" sz="2200">
                <a:solidFill>
                  <a:schemeClr val="dk1"/>
                </a:solidFill>
              </a:rPr>
              <a:t>Cost</a:t>
            </a:r>
            <a:r>
              <a:rPr lang="en" sz="2200">
                <a:solidFill>
                  <a:schemeClr val="dk1"/>
                </a:solidFill>
              </a:rPr>
              <a:t>:</a:t>
            </a:r>
            <a:r>
              <a:rPr b="1" lang="en" sz="2200">
                <a:solidFill>
                  <a:schemeClr val="dk1"/>
                </a:solidFill>
              </a:rPr>
              <a:t> </a:t>
            </a:r>
            <a:r>
              <a:rPr lang="en" sz="2200">
                <a:solidFill>
                  <a:schemeClr val="dk1"/>
                </a:solidFill>
              </a:rPr>
              <a:t>lost engineering time, paying auditors, failed audits, etc.</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chemeClr val="dk1"/>
                </a:solidFill>
              </a:rPr>
              <a:t>Judgment</a:t>
            </a:r>
            <a:r>
              <a:rPr lang="en" sz="2200">
                <a:solidFill>
                  <a:schemeClr val="dk1"/>
                </a:solidFill>
              </a:rPr>
              <a:t>: humans can make mistakes</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chemeClr val="dk1"/>
                </a:solidFill>
              </a:rPr>
              <a:t>Sampling</a:t>
            </a:r>
            <a:r>
              <a:rPr lang="en" sz="2200">
                <a:solidFill>
                  <a:schemeClr val="dk1"/>
                </a:solidFill>
              </a:rPr>
              <a:t>: not a proof that there is not a violation</a:t>
            </a:r>
            <a:endParaRPr sz="2200">
              <a:solidFill>
                <a:schemeClr val="dk1"/>
              </a:solidFill>
            </a:endParaRPr>
          </a:p>
          <a:p>
            <a:pPr indent="-368300" lvl="0" marL="457200" rtl="0" algn="l">
              <a:lnSpc>
                <a:spcPct val="200000"/>
              </a:lnSpc>
              <a:spcBef>
                <a:spcPts val="0"/>
              </a:spcBef>
              <a:spcAft>
                <a:spcPts val="0"/>
              </a:spcAft>
              <a:buClr>
                <a:schemeClr val="dk1"/>
              </a:buClr>
              <a:buSzPts val="2200"/>
              <a:buChar char="●"/>
            </a:pPr>
            <a:r>
              <a:rPr b="1" lang="en" sz="2200">
                <a:solidFill>
                  <a:schemeClr val="dk1"/>
                </a:solidFill>
              </a:rPr>
              <a:t>Regressions</a:t>
            </a:r>
            <a:r>
              <a:rPr lang="en" sz="2200">
                <a:solidFill>
                  <a:schemeClr val="dk1"/>
                </a:solidFill>
              </a:rPr>
              <a:t>: only checked at audit-time</a:t>
            </a:r>
            <a:endParaRPr sz="2200">
              <a:solidFill>
                <a:schemeClr val="dk1"/>
              </a:solidFill>
            </a:endParaRPr>
          </a:p>
        </p:txBody>
      </p:sp>
      <p:sp>
        <p:nvSpPr>
          <p:cNvPr id="695" name="Google Shape;695;p8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code example</a:t>
            </a:r>
            <a:endParaRPr/>
          </a:p>
        </p:txBody>
      </p:sp>
      <p:sp>
        <p:nvSpPr>
          <p:cNvPr id="701" name="Google Shape;701;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Clr>
                <a:schemeClr val="dk1"/>
              </a:buClr>
              <a:buSzPts val="2200"/>
              <a:buFont typeface="Consolas"/>
              <a:buNone/>
            </a:pPr>
            <a:r>
              <a:t/>
            </a:r>
            <a:endParaRPr>
              <a:solidFill>
                <a:srgbClr val="1155CC"/>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rgbClr val="3C78D8"/>
                </a:solidFill>
                <a:latin typeface="Consolas"/>
                <a:ea typeface="Consolas"/>
                <a:cs typeface="Consolas"/>
                <a:sym typeface="Consolas"/>
              </a:rPr>
              <a:t>void</a:t>
            </a:r>
            <a:r>
              <a:rPr lang="en">
                <a:solidFill>
                  <a:schemeClr val="dk1"/>
                </a:solidFill>
                <a:latin typeface="Consolas"/>
                <a:ea typeface="Consolas"/>
                <a:cs typeface="Consolas"/>
                <a:sym typeface="Consolas"/>
              </a:rPr>
              <a:t> makeCipher() { </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   </a:t>
            </a:r>
            <a:r>
              <a:rPr lang="en">
                <a:solidFill>
                  <a:srgbClr val="CC0000"/>
                </a:solidFill>
                <a:latin typeface="Consolas"/>
                <a:ea typeface="Consolas"/>
                <a:cs typeface="Consolas"/>
                <a:sym typeface="Consolas"/>
              </a:rPr>
              <a:t>Cipher</a:t>
            </a:r>
            <a:r>
              <a:rPr lang="en">
                <a:solidFill>
                  <a:schemeClr val="dk1"/>
                </a:solidFill>
                <a:latin typeface="Consolas"/>
                <a:ea typeface="Consolas"/>
                <a:cs typeface="Consolas"/>
                <a:sym typeface="Consolas"/>
              </a:rPr>
              <a:t>.getInstance(</a:t>
            </a:r>
            <a:r>
              <a:rPr lang="en">
                <a:solidFill>
                  <a:srgbClr val="6AA84F"/>
                </a:solidFill>
                <a:latin typeface="Consolas"/>
                <a:ea typeface="Consolas"/>
                <a:cs typeface="Consolas"/>
                <a:sym typeface="Consolas"/>
              </a:rPr>
              <a:t>“AES”</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a:t>
            </a:r>
            <a:endParaRPr/>
          </a:p>
        </p:txBody>
      </p:sp>
      <p:sp>
        <p:nvSpPr>
          <p:cNvPr id="702" name="Google Shape;702;p8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code example</a:t>
            </a:r>
            <a:endParaRPr/>
          </a:p>
        </p:txBody>
      </p:sp>
      <p:sp>
        <p:nvSpPr>
          <p:cNvPr id="708" name="Google Shape;70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Clr>
                <a:schemeClr val="dk1"/>
              </a:buClr>
              <a:buSzPts val="2200"/>
              <a:buFont typeface="Consolas"/>
              <a:buNone/>
            </a:pPr>
            <a:r>
              <a:t/>
            </a:r>
            <a:endParaRPr>
              <a:solidFill>
                <a:srgbClr val="1155CC"/>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rgbClr val="3C78D8"/>
                </a:solidFill>
                <a:latin typeface="Consolas"/>
                <a:ea typeface="Consolas"/>
                <a:cs typeface="Consolas"/>
                <a:sym typeface="Consolas"/>
              </a:rPr>
              <a:t>void</a:t>
            </a:r>
            <a:r>
              <a:rPr lang="en">
                <a:solidFill>
                  <a:schemeClr val="dk1"/>
                </a:solidFill>
                <a:latin typeface="Consolas"/>
                <a:ea typeface="Consolas"/>
                <a:cs typeface="Consolas"/>
                <a:sym typeface="Consolas"/>
              </a:rPr>
              <a:t> makeCipher() { </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   </a:t>
            </a:r>
            <a:r>
              <a:rPr lang="en">
                <a:solidFill>
                  <a:srgbClr val="CC0000"/>
                </a:solidFill>
                <a:latin typeface="Consolas"/>
                <a:ea typeface="Consolas"/>
                <a:cs typeface="Consolas"/>
                <a:sym typeface="Consolas"/>
              </a:rPr>
              <a:t>Cipher</a:t>
            </a:r>
            <a:r>
              <a:rPr lang="en">
                <a:solidFill>
                  <a:schemeClr val="dk1"/>
                </a:solidFill>
                <a:latin typeface="Consolas"/>
                <a:ea typeface="Consolas"/>
                <a:cs typeface="Consolas"/>
                <a:sym typeface="Consolas"/>
              </a:rPr>
              <a:t>.getInstance(</a:t>
            </a:r>
            <a:r>
              <a:rPr lang="en">
                <a:solidFill>
                  <a:srgbClr val="6AA84F"/>
                </a:solidFill>
                <a:latin typeface="Consolas"/>
                <a:ea typeface="Consolas"/>
                <a:cs typeface="Consolas"/>
                <a:sym typeface="Consolas"/>
              </a:rPr>
              <a:t>“AES”</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a:t>
            </a:r>
            <a:endParaRPr/>
          </a:p>
        </p:txBody>
      </p:sp>
      <p:sp>
        <p:nvSpPr>
          <p:cNvPr id="709" name="Google Shape;709;p8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710" name="Google Shape;710;p84"/>
          <p:cNvCxnSpPr/>
          <p:nvPr/>
        </p:nvCxnSpPr>
        <p:spPr>
          <a:xfrm flipH="1" rot="10800000">
            <a:off x="4306375" y="2910325"/>
            <a:ext cx="819300" cy="717900"/>
          </a:xfrm>
          <a:prstGeom prst="straightConnector1">
            <a:avLst/>
          </a:prstGeom>
          <a:noFill/>
          <a:ln cap="flat" cmpd="sng" w="28575">
            <a:solidFill>
              <a:schemeClr val="dk2"/>
            </a:solidFill>
            <a:prstDash val="solid"/>
            <a:round/>
            <a:headEnd len="med" w="med" type="none"/>
            <a:tailEnd len="med" w="med" type="triangle"/>
          </a:ln>
        </p:spPr>
      </p:cxnSp>
      <p:sp>
        <p:nvSpPr>
          <p:cNvPr id="711" name="Google Shape;711;p84"/>
          <p:cNvSpPr txBox="1"/>
          <p:nvPr/>
        </p:nvSpPr>
        <p:spPr>
          <a:xfrm>
            <a:off x="271300" y="3690350"/>
            <a:ext cx="471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FFFFFF"/>
                </a:solidFill>
                <a:latin typeface="Consolas"/>
                <a:ea typeface="Consolas"/>
                <a:cs typeface="Consolas"/>
                <a:sym typeface="Consolas"/>
              </a:rPr>
              <a:t>@StringVal(“AES”)</a:t>
            </a:r>
            <a:r>
              <a:rPr lang="en" sz="2600">
                <a:solidFill>
                  <a:srgbClr val="990000"/>
                </a:solidFill>
                <a:latin typeface="Consolas"/>
                <a:ea typeface="Consolas"/>
                <a:cs typeface="Consolas"/>
                <a:sym typeface="Consolas"/>
              </a:rPr>
              <a:t> </a:t>
            </a:r>
            <a:r>
              <a:rPr lang="en" sz="2600">
                <a:solidFill>
                  <a:srgbClr val="CC0000"/>
                </a:solidFill>
                <a:latin typeface="Consolas"/>
                <a:ea typeface="Consolas"/>
                <a:cs typeface="Consolas"/>
                <a:sym typeface="Consolas"/>
              </a:rPr>
              <a:t>String</a:t>
            </a:r>
            <a:endParaRPr sz="2600">
              <a:solidFill>
                <a:srgbClr val="CC0000"/>
              </a:solidFill>
              <a:latin typeface="Consolas"/>
              <a:ea typeface="Consolas"/>
              <a:cs typeface="Consolas"/>
              <a:sym typeface="Consolas"/>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code example</a:t>
            </a:r>
            <a:endParaRPr/>
          </a:p>
        </p:txBody>
      </p:sp>
      <p:sp>
        <p:nvSpPr>
          <p:cNvPr id="717" name="Google Shape;717;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Clr>
                <a:schemeClr val="dk1"/>
              </a:buClr>
              <a:buSzPts val="2200"/>
              <a:buFont typeface="Consolas"/>
              <a:buNone/>
            </a:pPr>
            <a:r>
              <a:t/>
            </a:r>
            <a:endParaRPr>
              <a:solidFill>
                <a:srgbClr val="1155CC"/>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rgbClr val="3C78D8"/>
                </a:solidFill>
                <a:latin typeface="Consolas"/>
                <a:ea typeface="Consolas"/>
                <a:cs typeface="Consolas"/>
                <a:sym typeface="Consolas"/>
              </a:rPr>
              <a:t>void</a:t>
            </a:r>
            <a:r>
              <a:rPr lang="en">
                <a:solidFill>
                  <a:schemeClr val="dk1"/>
                </a:solidFill>
                <a:latin typeface="Consolas"/>
                <a:ea typeface="Consolas"/>
                <a:cs typeface="Consolas"/>
                <a:sym typeface="Consolas"/>
              </a:rPr>
              <a:t> makeCipher() { </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   </a:t>
            </a:r>
            <a:r>
              <a:rPr lang="en">
                <a:solidFill>
                  <a:srgbClr val="CC0000"/>
                </a:solidFill>
                <a:latin typeface="Consolas"/>
                <a:ea typeface="Consolas"/>
                <a:cs typeface="Consolas"/>
                <a:sym typeface="Consolas"/>
              </a:rPr>
              <a:t>Cipher</a:t>
            </a:r>
            <a:r>
              <a:rPr lang="en">
                <a:solidFill>
                  <a:schemeClr val="dk1"/>
                </a:solidFill>
                <a:latin typeface="Consolas"/>
                <a:ea typeface="Consolas"/>
                <a:cs typeface="Consolas"/>
                <a:sym typeface="Consolas"/>
              </a:rPr>
              <a:t>.getInstance(</a:t>
            </a:r>
            <a:r>
              <a:rPr lang="en">
                <a:solidFill>
                  <a:srgbClr val="6AA84F"/>
                </a:solidFill>
                <a:latin typeface="Consolas"/>
                <a:ea typeface="Consolas"/>
                <a:cs typeface="Consolas"/>
                <a:sym typeface="Consolas"/>
              </a:rPr>
              <a:t>“AES”</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a:t>
            </a:r>
            <a:endParaRPr/>
          </a:p>
        </p:txBody>
      </p:sp>
      <p:sp>
        <p:nvSpPr>
          <p:cNvPr id="718" name="Google Shape;718;p8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719" name="Google Shape;719;p85"/>
          <p:cNvCxnSpPr/>
          <p:nvPr/>
        </p:nvCxnSpPr>
        <p:spPr>
          <a:xfrm flipH="1" rot="10800000">
            <a:off x="4306375" y="2910325"/>
            <a:ext cx="819300" cy="717900"/>
          </a:xfrm>
          <a:prstGeom prst="straightConnector1">
            <a:avLst/>
          </a:prstGeom>
          <a:noFill/>
          <a:ln cap="flat" cmpd="sng" w="28575">
            <a:solidFill>
              <a:schemeClr val="dk2"/>
            </a:solidFill>
            <a:prstDash val="solid"/>
            <a:round/>
            <a:headEnd len="med" w="med" type="none"/>
            <a:tailEnd len="med" w="med" type="triangle"/>
          </a:ln>
        </p:spPr>
      </p:cxnSp>
      <p:sp>
        <p:nvSpPr>
          <p:cNvPr id="720" name="Google Shape;720;p85"/>
          <p:cNvSpPr txBox="1"/>
          <p:nvPr/>
        </p:nvSpPr>
        <p:spPr>
          <a:xfrm>
            <a:off x="271300" y="3690350"/>
            <a:ext cx="471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00FF"/>
                </a:solidFill>
                <a:latin typeface="Consolas"/>
                <a:ea typeface="Consolas"/>
                <a:cs typeface="Consolas"/>
                <a:sym typeface="Consolas"/>
              </a:rPr>
              <a:t>@StringVal</a:t>
            </a:r>
            <a:r>
              <a:rPr lang="en" sz="2600">
                <a:latin typeface="Consolas"/>
                <a:ea typeface="Consolas"/>
                <a:cs typeface="Consolas"/>
                <a:sym typeface="Consolas"/>
              </a:rPr>
              <a:t>(</a:t>
            </a:r>
            <a:r>
              <a:rPr lang="en" sz="2600">
                <a:solidFill>
                  <a:srgbClr val="6AA84F"/>
                </a:solidFill>
                <a:latin typeface="Consolas"/>
                <a:ea typeface="Consolas"/>
                <a:cs typeface="Consolas"/>
                <a:sym typeface="Consolas"/>
              </a:rPr>
              <a:t>“AES”</a:t>
            </a:r>
            <a:r>
              <a:rPr lang="en" sz="2600">
                <a:latin typeface="Consolas"/>
                <a:ea typeface="Consolas"/>
                <a:cs typeface="Consolas"/>
                <a:sym typeface="Consolas"/>
              </a:rPr>
              <a:t>)</a:t>
            </a:r>
            <a:r>
              <a:rPr lang="en" sz="2600">
                <a:solidFill>
                  <a:srgbClr val="990000"/>
                </a:solidFill>
                <a:latin typeface="Consolas"/>
                <a:ea typeface="Consolas"/>
                <a:cs typeface="Consolas"/>
                <a:sym typeface="Consolas"/>
              </a:rPr>
              <a:t> </a:t>
            </a:r>
            <a:r>
              <a:rPr lang="en" sz="2600">
                <a:solidFill>
                  <a:srgbClr val="CC0000"/>
                </a:solidFill>
                <a:latin typeface="Consolas"/>
                <a:ea typeface="Consolas"/>
                <a:cs typeface="Consolas"/>
                <a:sym typeface="Consolas"/>
              </a:rPr>
              <a:t>String</a:t>
            </a:r>
            <a:endParaRPr sz="2600">
              <a:solidFill>
                <a:srgbClr val="CC0000"/>
              </a:solidFill>
              <a:latin typeface="Consolas"/>
              <a:ea typeface="Consolas"/>
              <a:cs typeface="Consolas"/>
              <a:sym typeface="Consola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Compliance code example</a:t>
            </a:r>
            <a:endParaRPr/>
          </a:p>
        </p:txBody>
      </p:sp>
      <p:sp>
        <p:nvSpPr>
          <p:cNvPr id="726" name="Google Shape;726;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l">
              <a:spcBef>
                <a:spcPts val="1200"/>
              </a:spcBef>
              <a:spcAft>
                <a:spcPts val="0"/>
              </a:spcAft>
              <a:buClr>
                <a:schemeClr val="dk1"/>
              </a:buClr>
              <a:buSzPts val="2200"/>
              <a:buFont typeface="Consolas"/>
              <a:buNone/>
            </a:pPr>
            <a:r>
              <a:t/>
            </a:r>
            <a:endParaRPr>
              <a:solidFill>
                <a:srgbClr val="1155CC"/>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rgbClr val="3C78D8"/>
                </a:solidFill>
                <a:latin typeface="Consolas"/>
                <a:ea typeface="Consolas"/>
                <a:cs typeface="Consolas"/>
                <a:sym typeface="Consolas"/>
              </a:rPr>
              <a:t>void</a:t>
            </a:r>
            <a:r>
              <a:rPr lang="en">
                <a:solidFill>
                  <a:schemeClr val="dk1"/>
                </a:solidFill>
                <a:latin typeface="Consolas"/>
                <a:ea typeface="Consolas"/>
                <a:cs typeface="Consolas"/>
                <a:sym typeface="Consolas"/>
              </a:rPr>
              <a:t> makeCipher() { </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   </a:t>
            </a:r>
            <a:r>
              <a:rPr lang="en">
                <a:solidFill>
                  <a:srgbClr val="CC0000"/>
                </a:solidFill>
                <a:latin typeface="Consolas"/>
                <a:ea typeface="Consolas"/>
                <a:cs typeface="Consolas"/>
                <a:sym typeface="Consolas"/>
              </a:rPr>
              <a:t>Cipher</a:t>
            </a:r>
            <a:r>
              <a:rPr lang="en">
                <a:solidFill>
                  <a:schemeClr val="dk1"/>
                </a:solidFill>
                <a:latin typeface="Consolas"/>
                <a:ea typeface="Consolas"/>
                <a:cs typeface="Consolas"/>
                <a:sym typeface="Consolas"/>
              </a:rPr>
              <a:t>.getInstance(</a:t>
            </a:r>
            <a:r>
              <a:rPr lang="en">
                <a:solidFill>
                  <a:srgbClr val="6AA84F"/>
                </a:solidFill>
                <a:latin typeface="Consolas"/>
                <a:ea typeface="Consolas"/>
                <a:cs typeface="Consolas"/>
                <a:sym typeface="Consolas"/>
              </a:rPr>
              <a:t>“AES”</a:t>
            </a: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228600" lvl="0" marL="457200" rtl="0" algn="l">
              <a:spcBef>
                <a:spcPts val="0"/>
              </a:spcBef>
              <a:spcAft>
                <a:spcPts val="0"/>
              </a:spcAft>
              <a:buClr>
                <a:schemeClr val="dk1"/>
              </a:buClr>
              <a:buSzPts val="2200"/>
              <a:buFont typeface="Consolas"/>
              <a:buNone/>
            </a:pPr>
            <a:r>
              <a:rPr lang="en">
                <a:solidFill>
                  <a:schemeClr val="dk1"/>
                </a:solidFill>
                <a:latin typeface="Consolas"/>
                <a:ea typeface="Consolas"/>
                <a:cs typeface="Consolas"/>
                <a:sym typeface="Consolas"/>
              </a:rPr>
              <a:t>}</a:t>
            </a:r>
            <a:endParaRPr/>
          </a:p>
        </p:txBody>
      </p:sp>
      <p:sp>
        <p:nvSpPr>
          <p:cNvPr id="727" name="Google Shape;727;p8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728" name="Google Shape;728;p86"/>
          <p:cNvCxnSpPr/>
          <p:nvPr/>
        </p:nvCxnSpPr>
        <p:spPr>
          <a:xfrm flipH="1" rot="10800000">
            <a:off x="4306375" y="2910325"/>
            <a:ext cx="819300" cy="717900"/>
          </a:xfrm>
          <a:prstGeom prst="straightConnector1">
            <a:avLst/>
          </a:prstGeom>
          <a:noFill/>
          <a:ln cap="flat" cmpd="sng" w="28575">
            <a:solidFill>
              <a:schemeClr val="dk2"/>
            </a:solidFill>
            <a:prstDash val="solid"/>
            <a:round/>
            <a:headEnd len="med" w="med" type="none"/>
            <a:tailEnd len="med" w="med" type="triangle"/>
          </a:ln>
        </p:spPr>
      </p:cxnSp>
      <p:sp>
        <p:nvSpPr>
          <p:cNvPr id="729" name="Google Shape;729;p86"/>
          <p:cNvSpPr txBox="1"/>
          <p:nvPr/>
        </p:nvSpPr>
        <p:spPr>
          <a:xfrm>
            <a:off x="271300" y="3690350"/>
            <a:ext cx="4719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9900FF"/>
                </a:solidFill>
                <a:latin typeface="Consolas"/>
                <a:ea typeface="Consolas"/>
                <a:cs typeface="Consolas"/>
                <a:sym typeface="Consolas"/>
              </a:rPr>
              <a:t>@StringVal</a:t>
            </a:r>
            <a:r>
              <a:rPr lang="en" sz="2600">
                <a:latin typeface="Consolas"/>
                <a:ea typeface="Consolas"/>
                <a:cs typeface="Consolas"/>
                <a:sym typeface="Consolas"/>
              </a:rPr>
              <a:t>(</a:t>
            </a:r>
            <a:r>
              <a:rPr lang="en" sz="2600">
                <a:solidFill>
                  <a:srgbClr val="6AA84F"/>
                </a:solidFill>
                <a:latin typeface="Consolas"/>
                <a:ea typeface="Consolas"/>
                <a:cs typeface="Consolas"/>
                <a:sym typeface="Consolas"/>
              </a:rPr>
              <a:t>“AES”</a:t>
            </a:r>
            <a:r>
              <a:rPr lang="en" sz="2600">
                <a:latin typeface="Consolas"/>
                <a:ea typeface="Consolas"/>
                <a:cs typeface="Consolas"/>
                <a:sym typeface="Consolas"/>
              </a:rPr>
              <a:t>)</a:t>
            </a:r>
            <a:r>
              <a:rPr lang="en" sz="2600">
                <a:solidFill>
                  <a:srgbClr val="990000"/>
                </a:solidFill>
                <a:latin typeface="Consolas"/>
                <a:ea typeface="Consolas"/>
                <a:cs typeface="Consolas"/>
                <a:sym typeface="Consolas"/>
              </a:rPr>
              <a:t> </a:t>
            </a:r>
            <a:r>
              <a:rPr lang="en" sz="2600">
                <a:solidFill>
                  <a:srgbClr val="CC0000"/>
                </a:solidFill>
                <a:latin typeface="Consolas"/>
                <a:ea typeface="Consolas"/>
                <a:cs typeface="Consolas"/>
                <a:sym typeface="Consolas"/>
              </a:rPr>
              <a:t>String</a:t>
            </a:r>
            <a:endParaRPr sz="2600">
              <a:solidFill>
                <a:srgbClr val="CC0000"/>
              </a:solidFill>
              <a:latin typeface="Consolas"/>
              <a:ea typeface="Consolas"/>
              <a:cs typeface="Consolas"/>
              <a:sym typeface="Consolas"/>
            </a:endParaRPr>
          </a:p>
        </p:txBody>
      </p:sp>
      <p:sp>
        <p:nvSpPr>
          <p:cNvPr id="730" name="Google Shape;730;p86"/>
          <p:cNvSpPr/>
          <p:nvPr/>
        </p:nvSpPr>
        <p:spPr>
          <a:xfrm rot="-5400000">
            <a:off x="1814050" y="2838925"/>
            <a:ext cx="203400" cy="3096900"/>
          </a:xfrm>
          <a:prstGeom prst="lef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86"/>
          <p:cNvSpPr txBox="1"/>
          <p:nvPr/>
        </p:nvSpPr>
        <p:spPr>
          <a:xfrm>
            <a:off x="1152900" y="4438225"/>
            <a:ext cx="3701700" cy="49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2200">
                <a:latin typeface="Lato"/>
                <a:ea typeface="Lato"/>
                <a:cs typeface="Lato"/>
                <a:sym typeface="Lato"/>
              </a:rPr>
              <a:t>Type qualifier</a:t>
            </a:r>
            <a:endParaRPr i="1" sz="2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54" name="Google Shape;154;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5" name="Google Shape;155;p20"/>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rgbClr val="3C78D8"/>
                          </a:solidFill>
                          <a:latin typeface="Lato"/>
                          <a:ea typeface="Lato"/>
                          <a:cs typeface="Lato"/>
                          <a:sym typeface="Lato"/>
                        </a:rPr>
                        <a:t>Review</a:t>
                      </a:r>
                      <a:endParaRPr b="1" sz="2000">
                        <a:solidFill>
                          <a:srgbClr val="3C78D8"/>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 workflow</a:t>
            </a:r>
            <a:endParaRPr/>
          </a:p>
        </p:txBody>
      </p:sp>
      <p:sp>
        <p:nvSpPr>
          <p:cNvPr id="161" name="Google Shape;16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2" name="Google Shape;162;p21"/>
          <p:cNvGraphicFramePr/>
          <p:nvPr/>
        </p:nvGraphicFramePr>
        <p:xfrm>
          <a:off x="233325" y="1420850"/>
          <a:ext cx="3000000" cy="3000000"/>
        </p:xfrm>
        <a:graphic>
          <a:graphicData uri="http://schemas.openxmlformats.org/drawingml/2006/table">
            <a:tbl>
              <a:tblPr>
                <a:noFill/>
                <a:tableStyleId>{A9A37E2D-2AED-4953-94C0-BF372369E381}</a:tableStyleId>
              </a:tblPr>
              <a:tblGrid>
                <a:gridCol w="2182225"/>
                <a:gridCol w="3273275"/>
              </a:tblGrid>
              <a:tr h="493750">
                <a:tc>
                  <a:txBody>
                    <a:bodyPr/>
                    <a:lstStyle/>
                    <a:p>
                      <a:pPr indent="0" lvl="0" marL="0" rtl="0" algn="l">
                        <a:spcBef>
                          <a:spcPts val="0"/>
                        </a:spcBef>
                        <a:spcAft>
                          <a:spcPts val="0"/>
                        </a:spcAft>
                        <a:buNone/>
                      </a:pPr>
                      <a:r>
                        <a:t/>
                      </a:r>
                      <a:endParaRPr sz="2000">
                        <a:latin typeface="Lato"/>
                        <a:ea typeface="Lato"/>
                        <a:cs typeface="Lato"/>
                        <a:sym typeface="Lato"/>
                      </a:endParaRPr>
                    </a:p>
                  </a:txBody>
                  <a:tcPr marT="91425" marB="91425" marR="91425" marL="91425"/>
                </a:tc>
                <a:tc>
                  <a:txBody>
                    <a:bodyPr/>
                    <a:lstStyle/>
                    <a:p>
                      <a:pPr indent="0" lvl="0" marL="0" rtl="0" algn="ctr">
                        <a:spcBef>
                          <a:spcPts val="0"/>
                        </a:spcBef>
                        <a:spcAft>
                          <a:spcPts val="0"/>
                        </a:spcAft>
                        <a:buNone/>
                      </a:pPr>
                      <a:r>
                        <a:rPr b="1" lang="en" sz="2000">
                          <a:solidFill>
                            <a:schemeClr val="dk1"/>
                          </a:solidFill>
                          <a:latin typeface="Lato"/>
                          <a:ea typeface="Lato"/>
                          <a:cs typeface="Lato"/>
                          <a:sym typeface="Lato"/>
                        </a:rPr>
                        <a:t>Traditional</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759000">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Development</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code review, keep compliance in mind</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Preparation</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gather evidence from each engineering team</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r h="981525">
                <a:tc>
                  <a:txBody>
                    <a:bodyPr/>
                    <a:lstStyle/>
                    <a:p>
                      <a:pPr indent="0" lvl="0" marL="0" rtl="0" algn="l">
                        <a:spcBef>
                          <a:spcPts val="0"/>
                        </a:spcBef>
                        <a:spcAft>
                          <a:spcPts val="0"/>
                        </a:spcAft>
                        <a:buNone/>
                      </a:pPr>
                      <a:r>
                        <a:rPr b="1" lang="en" sz="2000">
                          <a:solidFill>
                            <a:schemeClr val="dk1"/>
                          </a:solidFill>
                          <a:latin typeface="Lato"/>
                          <a:ea typeface="Lato"/>
                          <a:cs typeface="Lato"/>
                          <a:sym typeface="Lato"/>
                        </a:rPr>
                        <a:t>Review</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2000">
                          <a:solidFill>
                            <a:schemeClr val="dk1"/>
                          </a:solidFill>
                          <a:latin typeface="Lato"/>
                          <a:ea typeface="Lato"/>
                          <a:cs typeface="Lato"/>
                          <a:sym typeface="Lato"/>
                        </a:rPr>
                        <a:t>randomly sample, manually check evidence</a:t>
                      </a:r>
                      <a:endParaRPr sz="2000">
                        <a:solidFill>
                          <a:schemeClr val="dk1"/>
                        </a:solidFill>
                        <a:latin typeface="Lato"/>
                        <a:ea typeface="Lato"/>
                        <a:cs typeface="Lato"/>
                        <a:sym typeface="Lato"/>
                      </a:endParaRPr>
                    </a:p>
                    <a:p>
                      <a:pPr indent="0" lvl="0" marL="0" rtl="0" algn="l">
                        <a:spcBef>
                          <a:spcPts val="0"/>
                        </a:spcBef>
                        <a:spcAft>
                          <a:spcPts val="0"/>
                        </a:spcAft>
                        <a:buNone/>
                      </a:pPr>
                      <a:r>
                        <a:t/>
                      </a:r>
                      <a:endParaRPr/>
                    </a:p>
                  </a:txBody>
                  <a:tcPr marT="91425" marB="91425" marR="91425" marL="91425"/>
                </a:tc>
              </a:tr>
            </a:tbl>
          </a:graphicData>
        </a:graphic>
      </p:graphicFrame>
      <p:sp>
        <p:nvSpPr>
          <p:cNvPr id="163" name="Google Shape;163;p21"/>
          <p:cNvSpPr txBox="1"/>
          <p:nvPr/>
        </p:nvSpPr>
        <p:spPr>
          <a:xfrm>
            <a:off x="5903225" y="1440875"/>
            <a:ext cx="2777100" cy="36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Lato"/>
                <a:ea typeface="Lato"/>
                <a:cs typeface="Lato"/>
                <a:sym typeface="Lato"/>
              </a:rPr>
              <a:t>Problems:</a:t>
            </a:r>
            <a:endParaRPr b="1" sz="20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