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y="5143500" cx="9144000"/>
  <p:notesSz cx="6858000" cy="9144000"/>
  <p:embeddedFontLst>
    <p:embeddedFont>
      <p:font typeface="Lato"/>
      <p:regular r:id="rId97"/>
      <p:bold r:id="rId98"/>
      <p:italic r:id="rId99"/>
      <p:boldItalic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398602-DE66-4E72-9C71-54FA1693814F}">
  <a:tblStyle styleId="{6A398602-DE66-4E72-9C71-54FA169381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font" Target="fonts/Lato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Lato-regular.fntdata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Lato-italic.fntdata"/><Relationship Id="rId10" Type="http://schemas.openxmlformats.org/officeDocument/2006/relationships/slide" Target="slides/slide5.xml"/><Relationship Id="rId98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bcaa59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bcaa59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bcaa59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3bcaa59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3bcaa593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3bcaa593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3bcaa593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3bcaa593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3bcaa593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3bcaa593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3bcaa593f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3bcaa593f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3bcaa593f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3bcaa593f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vs safety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3bcaa593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3bcaa593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3bcaa593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3bcaa593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3bcaa593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3bcaa593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49c9d61e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49c9d61e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3bcaa593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3bcaa593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“Notice that a subsequence of operations is being performed on each alias” - foreshadowing!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overestimate the audience - go at the same pace as your job talk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3bcaa593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3bcaa593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“Cannot take advantage of the fact”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say “lose information”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3bcaa593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3bcaa593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Tighten up your spiel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3bcaa593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3bcaa593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3bcaa593f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3bcaa593f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33bcaa593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33bcaa593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3bcaa593f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3bcaa593f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mention that the first approach is what’s actually happening in industry - bring up the RAPID paper from AWS at FSE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permissions citation is Bierhoff et al. 2009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Citation for how slow modern, practical alias analysis runs is Tan et al.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saying O(n^3) is the cost of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33bcaa593f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33bcaa593f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mention that the first approach is what’s actually happening in industry - bring up the RAPID paper from AWS at FSE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permissions citation is Bierhoff et al. 2009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Citation for how slow modern, practical alias analysis runs is Tan et al.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saying O(n^3) is the cost of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3bcaa593f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3bcaa593f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mention that the first approach is what’s actually happening in industry - bring up the RAPID paper from AWS at FSE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permissions citation is Bierhoff et al. 2009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Citation for how slow modern, practical alias analysis runs is Tan et al.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saying O(n^3) is the cost of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3bcaa593f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3bcaa593f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mention that the first approach is what’s actually happening in industry - bring up the RAPID paper from AWS at FSE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permissions citation is Bierhoff et al. 2009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Citation for how slow modern, practical alias analysis runs is Tan et al.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saying O(n^3) is the cost of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9c9d61e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9c9d61e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3bcaa593f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3bcaa593f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this point, mention that the first approach is what’s actually happening in industry - bring up the RAPID paper from AWS at FSE last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Access permissions citation is Bierhoff et al. 2009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Citation for how slow modern, practical alias analysis runs is Tan et al. 2021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Consider saying O(n^3) is the cost of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3bcaa593f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3bcaa593f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33bcaa593f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33bcaa593f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3bcaa593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33bcaa593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3bcaa593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3bcaa593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“these are the TSes that we’re particularly interested in” - too meta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3bcaa593f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3bcaa593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say that you actually proved this theorem (and will give the intuition for it in a bit, after some examples), so that the audience knows where you’re going with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give a verbal example here, wait for the next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out, here and elsewhere when you introduce work, who the authors were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are too unorganized, here and throughout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3bcaa593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3bcaa593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3bcaa593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33bcaa593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3bcaa593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33bcaa593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3bcaa593f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33bcaa593f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“Full set of typestate automata” vs “normal”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9c9d61e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9c9d61e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33bcaa593f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33bcaa593f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“Full set of typestate automata” vs “normal”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3bcaa593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33bcaa593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dropping at least once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3bcaa593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3bcaa593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not blathering about partial verification here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3bcaa593f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33bcaa593f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apologizing for this example!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3bcaa593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3bcaa593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apologizing for this example!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33bcaa593f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33bcaa593f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33bcaa593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33bcaa593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up how hard that actually is, and then make sure it’s in the 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DFA equivalence is “nearly linear” in the worst case - it depends on the complexity of a list merging algorithm. There are simple n log n and n^2 algorithms, too, which are often better for small examples (similar to sorting).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33bcaa593f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33bcaa593f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33bcaa593f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33bcaa593f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33bcaa593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33bcaa593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9c9d61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49c9d61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3bcaa593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3bcaa593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33bcaa593f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33bcaa593f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3bcaa593f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3bcaa593f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aren’t explicit, which makes it harder to follow proof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33bcaa593f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33bcaa593f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aren’t explicit, which makes it harder to follow proof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3bcaa593f_0_1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3bcaa593f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aren’t explicit, which makes it harder to follow proof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33bcaa593f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33bcaa593f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aren’t explicit, which makes it harder to follow proof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33bcaa593f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33bcaa593f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33bcaa593f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33bcaa593f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33bcaa593f_0_1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33bcaa593f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3bcaa593f_0_1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3bcaa593f_0_1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49c9d61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49c9d61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349c9d61e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349c9d61e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3bcaa593f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33bcaa593f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33bcaa593f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33bcaa593f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3bcaa593f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3bcaa593f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33bcaa593f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33bcaa593f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out. Maybe do that one slide with the program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33bcaa593f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33bcaa593f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Handhold more at the end here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9c9d61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9c9d61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Handhold more at the end here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33bcaa593f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33bcaa593f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3bcaa593f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3bcaa593f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3bcaa593f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3bcaa593f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“That use typestate” (consider slide support) - I think audio here </a:t>
            </a:r>
            <a:r>
              <a:rPr lang="en"/>
              <a:t>would</a:t>
            </a:r>
            <a:r>
              <a:rPr lang="en"/>
              <a:t> be okay, but I added “typestate” to the first bullet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bcaa593f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3bcaa593f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3bcaa593f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3bcaa593f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3bcaa593f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33bcaa593f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33bcaa593f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33bcaa593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33bcaa593f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33bcaa593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33bcaa593f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33bcaa593f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33bcaa593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33bcaa593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33bcaa593f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33bcaa593f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tell the audience %s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33bcaa593f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33bcaa593f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33bcaa593f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33bcaa593f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33bcaa593f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33bcaa593f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bcaa59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3bcaa59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support for the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emphasize that we’re talking about static analysis in this section somewhere - I think for those outside the area it’s easy to miss that that is what we’re doing. Jon F’s notes include around this point that he thinks this is a dynamic analysis - we want to avoid that kind of misconception.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33bcaa593f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33bcaa593f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133bcaa593f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133bcaa593f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33bcaa593f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33bcaa593f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3bcaa593f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3bcaa593f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miss that RLC is mine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recall and precision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time, across all three benchmarks (seconds):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15s (0.01% of Grapple, 0.9% of RLC) numbers for log scale: 1.17/5.12 = 0.22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RLC 1530s (1.15% of Grapple) 3.18/5.12 = 0.62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Grapple 132833s 5.12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33bcaa593f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33bcaa593f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time, across all three benchmarks (seconds):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15s (0.01% of Grapple, 0.9% of RLC) numbers for log scale: 1.17/5.12 = 0.22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RLC 1530s (1.15% of Grapple) 3.18/5.12 = 0.62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Grapple 132833s 5.12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33bcaa593f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33bcaa593f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incrementality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that RLC is fast enough to run in CI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time, across all three benchmarks (seconds):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15s (0.01% of Grapple, 0.9% of RLC) numbers for log scale: 1.17/5.12 = 0.22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RLC 1530s (1.15% of Grapple) 3.18/5.12 = 0.62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Grapple 132833s 5.12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33bcaa593f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33bcaa593f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133bcaa593f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133bcaa593f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33bcaa593f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33bcaa593f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with no aliasing -&gt; sound with partial aliasing - be explicit about that! w/ slide support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33bcaa593f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33bcaa593f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with no aliasing -&gt; sound with partial aliasing - be explicit about that! w/ slide support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9c9d61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49c9d61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support for the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emphasize that we’re talking about static analysis in this section somewhere - I think for those outside the area it’s easy to miss that that is what we’re doing. Jon F’s notes include around this point that he thinks this is a dynamic analysis - we want to avoid that kind of misconception.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33bcaa593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33bcaa593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bring out that the resulting analyses are fast and sound - try to get both of those words onto the slide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33bcaa593f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33bcaa593f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bring out that the resulting analyses are fast and sound - try to get both of those words onto the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Lato"/>
              <a:buChar char="●"/>
              <a:defRPr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○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■"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oi.org/10.5281/zenodo.577119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13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Lato"/>
                <a:ea typeface="Lato"/>
                <a:cs typeface="Lato"/>
                <a:sym typeface="Lato"/>
              </a:rPr>
              <a:t>Accumulation Analysis</a:t>
            </a:r>
            <a:endParaRPr sz="4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Martin Kellogg</a:t>
            </a:r>
            <a:r>
              <a:rPr baseline="30000" lang="en" sz="220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Narges Shadab</a:t>
            </a:r>
            <a:r>
              <a:rPr baseline="30000"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30000"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Manu Sridharan</a:t>
            </a:r>
            <a:r>
              <a:rPr baseline="30000"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Michael D. Ernst</a:t>
            </a:r>
            <a:r>
              <a:rPr baseline="30000"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aseline="30000"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6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University of Washington                        </a:t>
            </a:r>
            <a:r>
              <a:rPr baseline="30000" lang="en" sz="16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University of California, Riverside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8" name="Google Shape;148;p22"/>
          <p:cNvCxnSpPr>
            <a:stCxn id="147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>
            <a:stCxn id="147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4" name="Google Shape;154;p22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6" name="Google Shape;156;p22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" name="Google Shape;157;p22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8" name="Google Shape;158;p22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3"/>
          <p:cNvCxnSpPr>
            <a:stCxn id="169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>
            <a:stCxn id="169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3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6" name="Google Shape;176;p23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" name="Google Shape;179;p23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83250" y="2817125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3"/>
          <p:cNvSpPr/>
          <p:nvPr/>
        </p:nvSpPr>
        <p:spPr>
          <a:xfrm rot="-5400000">
            <a:off x="7510450" y="2117400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Google Shape;194;p24"/>
          <p:cNvCxnSpPr>
            <a:stCxn id="193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4"/>
          <p:cNvCxnSpPr>
            <a:stCxn id="193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4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" name="Google Shape;200;p24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2" name="Google Shape;202;p24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" name="Google Shape;203;p24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4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024500" y="20327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4"/>
          <p:cNvSpPr/>
          <p:nvPr/>
        </p:nvSpPr>
        <p:spPr>
          <a:xfrm rot="-5400000">
            <a:off x="7510450" y="2441050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5"/>
          <p:cNvCxnSpPr>
            <a:stCxn id="217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5"/>
          <p:cNvCxnSpPr>
            <a:stCxn id="217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5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4" name="Google Shape;224;p25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6" name="Google Shape;226;p25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7" name="Google Shape;227;p25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25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5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5"/>
          <p:cNvSpPr/>
          <p:nvPr/>
        </p:nvSpPr>
        <p:spPr>
          <a:xfrm rot="-5400000">
            <a:off x="7510450" y="277742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Google Shape;242;p26"/>
          <p:cNvCxnSpPr>
            <a:stCxn id="241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6"/>
          <p:cNvCxnSpPr>
            <a:stCxn id="241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8" name="Google Shape;248;p26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0" name="Google Shape;250;p26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1" name="Google Shape;251;p26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Google Shape;252;p26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6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2348663" y="33710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6"/>
          <p:cNvSpPr/>
          <p:nvPr/>
        </p:nvSpPr>
        <p:spPr>
          <a:xfrm rot="-5400000">
            <a:off x="7510450" y="310602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3879500" y="3709325"/>
            <a:ext cx="32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Typestate error: f cannot read() in state CLOSED</a:t>
            </a:r>
            <a:endParaRPr b="1" sz="2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/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/>
              <a:t> to keep FSMs in sync</a:t>
            </a:r>
            <a:endParaRPr sz="2600"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/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/>
              <a:t> to keep FSMs in sync</a:t>
            </a:r>
            <a:endParaRPr sz="2600"/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5" name="Google Shape;275;p28"/>
          <p:cNvCxnSpPr/>
          <p:nvPr/>
        </p:nvCxnSpPr>
        <p:spPr>
          <a:xfrm flipH="1">
            <a:off x="1571425" y="1639125"/>
            <a:ext cx="22500" cy="209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8"/>
          <p:cNvCxnSpPr/>
          <p:nvPr/>
        </p:nvCxnSpPr>
        <p:spPr>
          <a:xfrm flipH="1" rot="10800000">
            <a:off x="1557300" y="3732825"/>
            <a:ext cx="629400" cy="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8"/>
          <p:cNvSpPr/>
          <p:nvPr/>
        </p:nvSpPr>
        <p:spPr>
          <a:xfrm>
            <a:off x="2204350" y="2746975"/>
            <a:ext cx="5934900" cy="1582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Soundness is </a:t>
            </a:r>
            <a:r>
              <a:rPr b="1" lang="en" sz="26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: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nables 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erification vs. bug finding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mission-critical domains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5" name="Google Shape;285;p29"/>
          <p:cNvCxnSpPr>
            <a:stCxn id="284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9"/>
          <p:cNvCxnSpPr>
            <a:stCxn id="284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9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1" name="Google Shape;291;p29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29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4" name="Google Shape;294;p29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6" name="Google Shape;306;p30"/>
          <p:cNvCxnSpPr>
            <a:stCxn id="305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0"/>
          <p:cNvCxnSpPr>
            <a:stCxn id="305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0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" name="Google Shape;312;p30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4" name="Google Shape;314;p30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5" name="Google Shape;315;p30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6" name="Google Shape;316;p30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0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 rot="-5400000">
            <a:off x="7510450" y="2117400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0" name="Google Shape;330;p31"/>
          <p:cNvCxnSpPr>
            <a:stCxn id="329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1"/>
          <p:cNvCxnSpPr>
            <a:stCxn id="329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1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6" name="Google Shape;336;p31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9" name="Google Shape;339;p31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Google Shape;340;p31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-5400000">
            <a:off x="7510450" y="2441050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3024500" y="20327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sound typestate analysis is expensive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4" name="Google Shape;354;p32"/>
          <p:cNvCxnSpPr>
            <a:stCxn id="353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2"/>
          <p:cNvCxnSpPr>
            <a:stCxn id="353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2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0" name="Google Shape;360;p32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2" name="Google Shape;362;p32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3" name="Google Shape;363;p32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4" name="Google Shape;364;p32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2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368" name="Google Shape;368;p32"/>
          <p:cNvSpPr txBox="1"/>
          <p:nvPr/>
        </p:nvSpPr>
        <p:spPr>
          <a:xfrm>
            <a:off x="2877600" y="2032713"/>
            <a:ext cx="99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26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2"/>
          <p:cNvSpPr/>
          <p:nvPr/>
        </p:nvSpPr>
        <p:spPr>
          <a:xfrm rot="-5400000">
            <a:off x="7510450" y="277742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8" name="Google Shape;378;p33"/>
          <p:cNvCxnSpPr>
            <a:stCxn id="377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3"/>
          <p:cNvCxnSpPr>
            <a:stCxn id="377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3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4" name="Google Shape;384;p33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6" name="Google Shape;386;p33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7" name="Google Shape;387;p33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8" name="Google Shape;388;p33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3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 rot="-5400000">
            <a:off x="7510450" y="310602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3024488" y="2032700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26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34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3" name="Google Shape;403;p34"/>
          <p:cNvCxnSpPr>
            <a:stCxn id="402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4"/>
          <p:cNvCxnSpPr>
            <a:stCxn id="402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4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9" name="Google Shape;409;p34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4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Google Shape;411;p34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2" name="Google Shape;412;p34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3" name="Google Shape;413;p34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4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</a:t>
            </a:r>
            <a:endParaRPr/>
          </a:p>
        </p:txBody>
      </p:sp>
      <p:sp>
        <p:nvSpPr>
          <p:cNvPr id="417" name="Google Shape;417;p34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3024488" y="2032700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26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34"/>
          <p:cNvSpPr/>
          <p:nvPr/>
        </p:nvSpPr>
        <p:spPr>
          <a:xfrm rot="-5400000">
            <a:off x="7510450" y="344457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8" name="Google Shape;428;p35"/>
          <p:cNvCxnSpPr>
            <a:stCxn id="427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5"/>
          <p:cNvCxnSpPr>
            <a:stCxn id="427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5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4" name="Google Shape;434;p35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5" name="Google Shape;435;p35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6" name="Google Shape;436;p35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7" name="Google Shape;437;p35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8" name="Google Shape;438;p35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5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 Aliasing.</a:t>
            </a:r>
            <a:endParaRPr/>
          </a:p>
        </p:txBody>
      </p:sp>
      <p:sp>
        <p:nvSpPr>
          <p:cNvPr id="442" name="Google Shape;442;p35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35"/>
          <p:cNvSpPr txBox="1"/>
          <p:nvPr/>
        </p:nvSpPr>
        <p:spPr>
          <a:xfrm>
            <a:off x="3024488" y="2032700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26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35"/>
          <p:cNvSpPr/>
          <p:nvPr/>
        </p:nvSpPr>
        <p:spPr>
          <a:xfrm rot="-5400000">
            <a:off x="7510450" y="344457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 txBox="1"/>
          <p:nvPr/>
        </p:nvSpPr>
        <p:spPr>
          <a:xfrm>
            <a:off x="4277375" y="4078225"/>
            <a:ext cx="455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“false negative” </a:t>
            </a:r>
            <a:r>
              <a:rPr b="1" lang="en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unsound!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4" name="Google Shape;454;p36"/>
          <p:cNvCxnSpPr>
            <a:stCxn id="453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6"/>
          <p:cNvCxnSpPr>
            <a:stCxn id="453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6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0" name="Google Shape;460;p36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2" name="Google Shape;462;p36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3" name="Google Shape;463;p36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4" name="Google Shape;464;p36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6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typestate expensive? Aliasing.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1383263" y="2817113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2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3024488" y="2032700"/>
            <a:ext cx="4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26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6"/>
          <p:cNvSpPr/>
          <p:nvPr/>
        </p:nvSpPr>
        <p:spPr>
          <a:xfrm rot="-5400000">
            <a:off x="7510450" y="3444575"/>
            <a:ext cx="246900" cy="1620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>
            <a:off x="4139350" y="3893725"/>
            <a:ext cx="4440600" cy="954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4277375" y="4078225"/>
            <a:ext cx="455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“false negative” 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=</a:t>
            </a: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 u="sng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unsound</a:t>
            </a:r>
            <a:r>
              <a:rPr b="1" lang="en" sz="2600">
                <a:latin typeface="Lato"/>
                <a:ea typeface="Lato"/>
                <a:cs typeface="Lato"/>
                <a:sym typeface="Lato"/>
              </a:rPr>
              <a:t>!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/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/>
              <a:t> to keep FSMs in sync</a:t>
            </a:r>
            <a:endParaRPr sz="2600"/>
          </a:p>
        </p:txBody>
      </p:sp>
      <p:sp>
        <p:nvSpPr>
          <p:cNvPr id="481" name="Google Shape;48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311700" y="1152475"/>
            <a:ext cx="9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>
                <a:solidFill>
                  <a:schemeClr val="dk1"/>
                </a:solidFill>
              </a:rPr>
              <a:t> to keep FSMs in sync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Three prior approaches: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88" name="Google Shape;48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494" name="Google Shape;494;p39"/>
          <p:cNvSpPr txBox="1"/>
          <p:nvPr>
            <p:ph idx="1" type="body"/>
          </p:nvPr>
        </p:nvSpPr>
        <p:spPr>
          <a:xfrm>
            <a:off x="311700" y="1152475"/>
            <a:ext cx="9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>
                <a:solidFill>
                  <a:schemeClr val="dk1"/>
                </a:solidFill>
              </a:rPr>
              <a:t> to keep FSMs in sync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Three prior approaches: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FF00FF"/>
                </a:solidFill>
              </a:rPr>
              <a:t>whole-program</a:t>
            </a:r>
            <a:r>
              <a:rPr lang="en" sz="2600">
                <a:solidFill>
                  <a:schemeClr val="dk1"/>
                </a:solidFill>
              </a:rPr>
              <a:t> may-alias analysis (expensive)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95" name="Google Shape;4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6" name="Google Shape;496;p39"/>
          <p:cNvCxnSpPr/>
          <p:nvPr/>
        </p:nvCxnSpPr>
        <p:spPr>
          <a:xfrm>
            <a:off x="1586525" y="3082725"/>
            <a:ext cx="755100" cy="330300"/>
          </a:xfrm>
          <a:prstGeom prst="bentConnector3">
            <a:avLst>
              <a:gd fmla="val -104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9"/>
          <p:cNvSpPr txBox="1"/>
          <p:nvPr/>
        </p:nvSpPr>
        <p:spPr>
          <a:xfrm>
            <a:off x="2341625" y="3151475"/>
            <a:ext cx="69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Tan et al. 2021 report hours for real programs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503" name="Google Shape;503;p40"/>
          <p:cNvSpPr txBox="1"/>
          <p:nvPr>
            <p:ph idx="1" type="body"/>
          </p:nvPr>
        </p:nvSpPr>
        <p:spPr>
          <a:xfrm>
            <a:off x="311700" y="1152475"/>
            <a:ext cx="9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>
                <a:solidFill>
                  <a:schemeClr val="dk1"/>
                </a:solidFill>
              </a:rPr>
              <a:t> to keep FSMs in sync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Three prior approaches: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FF00FF"/>
                </a:solidFill>
              </a:rPr>
              <a:t>whole-program</a:t>
            </a:r>
            <a:r>
              <a:rPr lang="en" sz="2600">
                <a:solidFill>
                  <a:schemeClr val="dk1"/>
                </a:solidFill>
              </a:rPr>
              <a:t> may-alias analysis (expensive)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restrict aliasing</a:t>
            </a:r>
            <a:r>
              <a:rPr lang="en" sz="2600">
                <a:solidFill>
                  <a:schemeClr val="dk1"/>
                </a:solidFill>
              </a:rPr>
              <a:t> (e.g., via ownership types) </a:t>
            </a:r>
            <a:endParaRPr sz="26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04" name="Google Shape;50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5" name="Google Shape;505;p40"/>
          <p:cNvCxnSpPr/>
          <p:nvPr/>
        </p:nvCxnSpPr>
        <p:spPr>
          <a:xfrm>
            <a:off x="1696475" y="3535350"/>
            <a:ext cx="755100" cy="330300"/>
          </a:xfrm>
          <a:prstGeom prst="bentConnector3">
            <a:avLst>
              <a:gd fmla="val -1040" name="adj1"/>
            </a:avLst>
          </a:prstGeom>
          <a:noFill/>
          <a:ln cap="flat" cmpd="sng" w="2857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0"/>
          <p:cNvSpPr txBox="1"/>
          <p:nvPr/>
        </p:nvSpPr>
        <p:spPr>
          <a:xfrm>
            <a:off x="2451575" y="3604100"/>
            <a:ext cx="60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e.g., Bierhoff et al. 2009, Clark et al. 2013, Rust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512" name="Google Shape;512;p41"/>
          <p:cNvSpPr txBox="1"/>
          <p:nvPr>
            <p:ph idx="1" type="body"/>
          </p:nvPr>
        </p:nvSpPr>
        <p:spPr>
          <a:xfrm>
            <a:off x="311700" y="1152475"/>
            <a:ext cx="9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>
                <a:solidFill>
                  <a:schemeClr val="dk1"/>
                </a:solidFill>
              </a:rPr>
              <a:t> to keep FSMs in sync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Three prior approaches: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FF00FF"/>
                </a:solidFill>
              </a:rPr>
              <a:t>whole-program</a:t>
            </a:r>
            <a:r>
              <a:rPr lang="en" sz="2600">
                <a:solidFill>
                  <a:schemeClr val="dk1"/>
                </a:solidFill>
              </a:rPr>
              <a:t> may-alias analysis (expensive)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restrict aliasing</a:t>
            </a:r>
            <a:r>
              <a:rPr lang="en" sz="2600">
                <a:solidFill>
                  <a:schemeClr val="dk1"/>
                </a:solidFill>
              </a:rPr>
              <a:t> (e.g., via ownership types)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9900FF"/>
                </a:solidFill>
              </a:rPr>
              <a:t>ignore aliasing</a:t>
            </a:r>
            <a:r>
              <a:rPr lang="en" sz="2600">
                <a:solidFill>
                  <a:schemeClr val="dk1"/>
                </a:solidFill>
              </a:rPr>
              <a:t> and be unsound (due to cost)</a:t>
            </a:r>
            <a:endParaRPr sz="26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13" name="Google Shape;5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4" name="Google Shape;514;p41"/>
          <p:cNvCxnSpPr/>
          <p:nvPr/>
        </p:nvCxnSpPr>
        <p:spPr>
          <a:xfrm>
            <a:off x="1707775" y="3942300"/>
            <a:ext cx="755100" cy="330300"/>
          </a:xfrm>
          <a:prstGeom prst="bentConnector3">
            <a:avLst>
              <a:gd fmla="val -104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1"/>
          <p:cNvSpPr txBox="1"/>
          <p:nvPr/>
        </p:nvSpPr>
        <p:spPr>
          <a:xfrm>
            <a:off x="2462875" y="4011050"/>
            <a:ext cx="605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llows industry deployment,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e.g., Emmi et al. 2021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sound typestate analysis is expensive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rgbClr val="0000FF"/>
                </a:solidFill>
              </a:rPr>
              <a:t>Accumulation typestate automata</a:t>
            </a:r>
            <a:r>
              <a:rPr lang="en" sz="2600">
                <a:solidFill>
                  <a:schemeClr val="dk1"/>
                </a:solidFill>
              </a:rPr>
              <a:t> are exactly those that can be checked </a:t>
            </a:r>
            <a:r>
              <a:rPr b="1" lang="en" sz="2600">
                <a:solidFill>
                  <a:srgbClr val="6AA84F"/>
                </a:solidFill>
              </a:rPr>
              <a:t>without aliasing information</a:t>
            </a:r>
            <a:r>
              <a:rPr lang="en" sz="2600">
                <a:solidFill>
                  <a:schemeClr val="dk1"/>
                </a:solidFill>
              </a:rPr>
              <a:t>, the </a:t>
            </a:r>
            <a:r>
              <a:rPr b="1" lang="en" sz="2600">
                <a:solidFill>
                  <a:srgbClr val="9900FF"/>
                </a:solidFill>
              </a:rPr>
              <a:t>traditional bottleneck</a:t>
            </a:r>
            <a:r>
              <a:rPr lang="en" sz="2600">
                <a:solidFill>
                  <a:schemeClr val="dk1"/>
                </a:solidFill>
              </a:rPr>
              <a:t> for a typestate analysis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typestate requires aliasing information</a:t>
            </a:r>
            <a:endParaRPr/>
          </a:p>
        </p:txBody>
      </p:sp>
      <p:sp>
        <p:nvSpPr>
          <p:cNvPr id="521" name="Google Shape;521;p42"/>
          <p:cNvSpPr txBox="1"/>
          <p:nvPr>
            <p:ph idx="1" type="body"/>
          </p:nvPr>
        </p:nvSpPr>
        <p:spPr>
          <a:xfrm>
            <a:off x="311700" y="1152475"/>
            <a:ext cx="905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 </a:t>
            </a:r>
            <a:r>
              <a:rPr b="1" lang="en" sz="2600">
                <a:solidFill>
                  <a:srgbClr val="00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 typestate analysis must </a:t>
            </a:r>
            <a:r>
              <a:rPr b="1" lang="en" sz="2600">
                <a:solidFill>
                  <a:srgbClr val="CC0000"/>
                </a:solidFill>
              </a:rPr>
              <a:t>track all aliases</a:t>
            </a:r>
            <a:r>
              <a:rPr lang="en" sz="2600">
                <a:solidFill>
                  <a:schemeClr val="dk1"/>
                </a:solidFill>
              </a:rPr>
              <a:t> to keep FSMs in sync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Three prior approaches: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FF00FF"/>
                </a:solidFill>
              </a:rPr>
              <a:t>whole-program</a:t>
            </a:r>
            <a:r>
              <a:rPr lang="en" sz="2600">
                <a:solidFill>
                  <a:schemeClr val="dk1"/>
                </a:solidFill>
              </a:rPr>
              <a:t> may-alias analysis (expensive)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restrict aliasing</a:t>
            </a:r>
            <a:r>
              <a:rPr lang="en" sz="2600">
                <a:solidFill>
                  <a:schemeClr val="dk1"/>
                </a:solidFill>
              </a:rPr>
              <a:t> (e.g., via ownership types) </a:t>
            </a:r>
            <a:endParaRPr sz="2600">
              <a:solidFill>
                <a:schemeClr val="dk1"/>
              </a:solidFill>
            </a:endParaRPr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9900FF"/>
                </a:solidFill>
              </a:rPr>
              <a:t>ignore aliasing</a:t>
            </a:r>
            <a:r>
              <a:rPr lang="en" sz="2600">
                <a:solidFill>
                  <a:schemeClr val="dk1"/>
                </a:solidFill>
              </a:rPr>
              <a:t> and be unsound (due to cost)</a:t>
            </a:r>
            <a:endParaRPr sz="26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22" name="Google Shape;5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42"/>
          <p:cNvSpPr txBox="1"/>
          <p:nvPr/>
        </p:nvSpPr>
        <p:spPr>
          <a:xfrm>
            <a:off x="1322025" y="4009725"/>
            <a:ext cx="577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question:</a:t>
            </a:r>
            <a:r>
              <a:rPr b="1" lang="en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does typestate analysis </a:t>
            </a:r>
            <a:r>
              <a:rPr b="1" i="1" lang="en" sz="2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always</a:t>
            </a:r>
            <a:r>
              <a:rPr b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need aliasing information?</a:t>
            </a:r>
            <a:endParaRPr b="1"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>
            <p:ph type="title"/>
          </p:nvPr>
        </p:nvSpPr>
        <p:spPr>
          <a:xfrm>
            <a:off x="311700" y="10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aliasing information is only required for some typestate automata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Which ones?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Key intuition:</a:t>
            </a:r>
            <a:r>
              <a:rPr lang="en">
                <a:solidFill>
                  <a:schemeClr val="lt1"/>
                </a:solidFill>
              </a:rPr>
              <a:t> once an operation </a:t>
            </a:r>
            <a:r>
              <a:rPr i="1" lang="en">
                <a:solidFill>
                  <a:schemeClr val="lt1"/>
                </a:solidFill>
              </a:rPr>
              <a:t>becomes</a:t>
            </a:r>
            <a:r>
              <a:rPr lang="en">
                <a:solidFill>
                  <a:schemeClr val="lt1"/>
                </a:solidFill>
              </a:rPr>
              <a:t> legal, it </a:t>
            </a:r>
            <a:r>
              <a:rPr i="1" lang="en">
                <a:solidFill>
                  <a:schemeClr val="lt1"/>
                </a:solidFill>
              </a:rPr>
              <a:t>stays legal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11700" y="10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aliasing information is only required for some typestate automata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Which ones?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Key intuition:</a:t>
            </a:r>
            <a:r>
              <a:rPr lang="en">
                <a:solidFill>
                  <a:schemeClr val="lt1"/>
                </a:solidFill>
              </a:rPr>
              <a:t> once an operation </a:t>
            </a:r>
            <a:r>
              <a:rPr i="1" lang="en">
                <a:solidFill>
                  <a:schemeClr val="lt1"/>
                </a:solidFill>
              </a:rPr>
              <a:t>becomes</a:t>
            </a:r>
            <a:r>
              <a:rPr lang="en">
                <a:solidFill>
                  <a:schemeClr val="lt1"/>
                </a:solidFill>
              </a:rPr>
              <a:t> legal, it </a:t>
            </a:r>
            <a:r>
              <a:rPr i="1" lang="en">
                <a:solidFill>
                  <a:schemeClr val="lt1"/>
                </a:solidFill>
              </a:rPr>
              <a:t>stays legal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5"/>
          <p:cNvSpPr txBox="1"/>
          <p:nvPr>
            <p:ph type="title"/>
          </p:nvPr>
        </p:nvSpPr>
        <p:spPr>
          <a:xfrm>
            <a:off x="311700" y="102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aliasing information is only required for some typestate automata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Which ones?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intuition:</a:t>
            </a:r>
            <a:r>
              <a:rPr lang="en"/>
              <a:t> once an operation </a:t>
            </a:r>
            <a:r>
              <a:rPr b="1" i="1" lang="en">
                <a:solidFill>
                  <a:srgbClr val="0000FF"/>
                </a:solidFill>
              </a:rPr>
              <a:t>becomes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i="1" lang="en">
                <a:solidFill>
                  <a:srgbClr val="0000FF"/>
                </a:solidFill>
              </a:rPr>
              <a:t>legal</a:t>
            </a:r>
            <a:r>
              <a:rPr lang="en"/>
              <a:t>, it </a:t>
            </a:r>
            <a:r>
              <a:rPr b="1" i="1" lang="en">
                <a:solidFill>
                  <a:srgbClr val="0000FF"/>
                </a:solidFill>
              </a:rPr>
              <a:t>stays legal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41" name="Google Shape;5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Accumulation typestates</a:t>
            </a:r>
            <a:endParaRPr/>
          </a:p>
        </p:txBody>
      </p:sp>
      <p:sp>
        <p:nvSpPr>
          <p:cNvPr id="547" name="Google Shape;54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rgbClr val="FF00FF"/>
                </a:solidFill>
              </a:rPr>
              <a:t>accumulation typestate automaton</a:t>
            </a:r>
            <a:r>
              <a:rPr lang="en" sz="2600"/>
              <a:t>: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for any </a:t>
            </a:r>
            <a:r>
              <a:rPr b="1" lang="en" sz="2600">
                <a:solidFill>
                  <a:srgbClr val="CC0000"/>
                </a:solidFill>
              </a:rPr>
              <a:t>error-inducing sequence</a:t>
            </a:r>
            <a:r>
              <a:rPr lang="en" sz="2600"/>
              <a:t> </a:t>
            </a:r>
            <a:r>
              <a:rPr i="1" lang="en" sz="2600"/>
              <a:t>S = t</a:t>
            </a:r>
            <a:r>
              <a:rPr baseline="-25000" i="1" lang="en" sz="2600"/>
              <a:t>1</a:t>
            </a:r>
            <a:r>
              <a:rPr i="1" lang="en" sz="2600"/>
              <a:t>, …, t</a:t>
            </a:r>
            <a:r>
              <a:rPr baseline="-25000" i="1" lang="en" sz="2600"/>
              <a:t>i</a:t>
            </a:r>
            <a:r>
              <a:rPr lang="en" sz="2600"/>
              <a:t>,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all </a:t>
            </a:r>
            <a:r>
              <a:rPr b="1" lang="en" sz="2600">
                <a:solidFill>
                  <a:srgbClr val="0000FF"/>
                </a:solidFill>
              </a:rPr>
              <a:t>subsequences</a:t>
            </a:r>
            <a:r>
              <a:rPr lang="en" sz="2600"/>
              <a:t> of </a:t>
            </a:r>
            <a:r>
              <a:rPr i="1" lang="en" sz="2600"/>
              <a:t>S</a:t>
            </a:r>
            <a:r>
              <a:rPr lang="en" sz="2600"/>
              <a:t> that end in </a:t>
            </a:r>
            <a:r>
              <a:rPr i="1" lang="en" sz="2600"/>
              <a:t>t</a:t>
            </a:r>
            <a:r>
              <a:rPr baseline="-25000" i="1" lang="en" sz="2600"/>
              <a:t>i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are also </a:t>
            </a:r>
            <a:r>
              <a:rPr b="1" lang="en" sz="2600">
                <a:solidFill>
                  <a:srgbClr val="0000FF"/>
                </a:solidFill>
              </a:rPr>
              <a:t>error-inducing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548" name="Google Shape;5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Accumulation typestates</a:t>
            </a:r>
            <a:endParaRPr/>
          </a:p>
        </p:txBody>
      </p:sp>
      <p:sp>
        <p:nvSpPr>
          <p:cNvPr id="554" name="Google Shape;55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FF00FF"/>
                </a:solidFill>
              </a:rPr>
              <a:t>accumulation typestate automaton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any </a:t>
            </a:r>
            <a:r>
              <a:rPr b="1" lang="en" sz="2600">
                <a:solidFill>
                  <a:srgbClr val="CC0000"/>
                </a:solidFill>
              </a:rPr>
              <a:t>error-inducing sequence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i="1" lang="en" sz="2600">
                <a:solidFill>
                  <a:schemeClr val="dk1"/>
                </a:solidFill>
              </a:rPr>
              <a:t>S = t</a:t>
            </a:r>
            <a:r>
              <a:rPr baseline="-25000" i="1" lang="en" sz="2600">
                <a:solidFill>
                  <a:schemeClr val="dk1"/>
                </a:solidFill>
              </a:rPr>
              <a:t>1</a:t>
            </a:r>
            <a:r>
              <a:rPr i="1" lang="en" sz="2600">
                <a:solidFill>
                  <a:schemeClr val="dk1"/>
                </a:solidFill>
              </a:rPr>
              <a:t>, …, 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,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all </a:t>
            </a:r>
            <a:r>
              <a:rPr b="1" lang="en" sz="2600">
                <a:solidFill>
                  <a:srgbClr val="0000FF"/>
                </a:solidFill>
              </a:rPr>
              <a:t>subsequences</a:t>
            </a:r>
            <a:r>
              <a:rPr lang="en" sz="2600">
                <a:solidFill>
                  <a:schemeClr val="dk1"/>
                </a:solidFill>
              </a:rPr>
              <a:t> of </a:t>
            </a:r>
            <a:r>
              <a:rPr i="1" lang="en" sz="2600">
                <a:solidFill>
                  <a:schemeClr val="dk1"/>
                </a:solidFill>
              </a:rPr>
              <a:t>S</a:t>
            </a:r>
            <a:r>
              <a:rPr lang="en" sz="2600">
                <a:solidFill>
                  <a:schemeClr val="dk1"/>
                </a:solidFill>
              </a:rPr>
              <a:t> that end in </a:t>
            </a:r>
            <a:r>
              <a:rPr i="1" lang="en" sz="2600">
                <a:solidFill>
                  <a:schemeClr val="dk1"/>
                </a:solidFill>
              </a:rPr>
              <a:t>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are also </a:t>
            </a:r>
            <a:r>
              <a:rPr b="1" lang="en" sz="2600">
                <a:solidFill>
                  <a:srgbClr val="0000FF"/>
                </a:solidFill>
              </a:rPr>
              <a:t>error-inducing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b="1" sz="2600">
              <a:solidFill>
                <a:srgbClr val="0000FF"/>
              </a:solidFill>
            </a:endParaRPr>
          </a:p>
        </p:txBody>
      </p:sp>
      <p:sp>
        <p:nvSpPr>
          <p:cNvPr id="555" name="Google Shape;5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48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2" name="Google Shape;562;p48"/>
          <p:cNvCxnSpPr>
            <a:stCxn id="561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8"/>
          <p:cNvCxnSpPr>
            <a:stCxn id="561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8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8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8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567" name="Google Shape;567;p48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8" name="Google Shape;568;p48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48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0" name="Google Shape;570;p48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1" name="Google Shape;571;p48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8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3" name="Google Shape;573;p48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8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48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49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4" name="Google Shape;584;p49"/>
          <p:cNvCxnSpPr>
            <a:stCxn id="583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9"/>
          <p:cNvCxnSpPr>
            <a:stCxn id="583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9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9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49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589" name="Google Shape;589;p49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0" name="Google Shape;590;p49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1" name="Google Shape;591;p49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2" name="Google Shape;592;p49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3" name="Google Shape;593;p49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5" name="Google Shape;595;p49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9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9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4676350" y="2639875"/>
            <a:ext cx="375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0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7" name="Google Shape;607;p50"/>
          <p:cNvCxnSpPr>
            <a:stCxn id="606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0"/>
          <p:cNvCxnSpPr>
            <a:stCxn id="606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50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0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50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612" name="Google Shape;612;p50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3" name="Google Shape;613;p50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50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close()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5" name="Google Shape;615;p50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50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50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8" name="Google Shape;618;p50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50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622" name="Google Shape;622;p50"/>
          <p:cNvSpPr txBox="1"/>
          <p:nvPr/>
        </p:nvSpPr>
        <p:spPr>
          <a:xfrm>
            <a:off x="4676350" y="2639875"/>
            <a:ext cx="375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50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51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0" name="Google Shape;630;p51"/>
          <p:cNvCxnSpPr>
            <a:stCxn id="629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1"/>
          <p:cNvCxnSpPr>
            <a:stCxn id="629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51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1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51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635" name="Google Shape;635;p51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6" name="Google Shape;636;p51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51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8" name="Google Shape;638;p51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9" name="Google Shape;639;p51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51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1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51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645" name="Google Shape;645;p51"/>
          <p:cNvSpPr txBox="1"/>
          <p:nvPr/>
        </p:nvSpPr>
        <p:spPr>
          <a:xfrm>
            <a:off x="4676350" y="2639875"/>
            <a:ext cx="4467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′ =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not error-inducing!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accumulation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51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sound typestate analysis is expensive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rgbClr val="0000FF"/>
                </a:solidFill>
              </a:rPr>
              <a:t>Accumulation typestate automata</a:t>
            </a:r>
            <a:r>
              <a:rPr lang="en" sz="2600">
                <a:solidFill>
                  <a:schemeClr val="dk1"/>
                </a:solidFill>
              </a:rPr>
              <a:t> are exactly those that can be checked </a:t>
            </a:r>
            <a:r>
              <a:rPr b="1" lang="en" sz="2600">
                <a:solidFill>
                  <a:srgbClr val="6AA84F"/>
                </a:solidFill>
              </a:rPr>
              <a:t>without aliasing information</a:t>
            </a:r>
            <a:r>
              <a:rPr lang="en" sz="2600">
                <a:solidFill>
                  <a:schemeClr val="dk1"/>
                </a:solidFill>
              </a:rPr>
              <a:t>, the </a:t>
            </a:r>
            <a:r>
              <a:rPr b="1" lang="en" sz="2600">
                <a:solidFill>
                  <a:srgbClr val="9900FF"/>
                </a:solidFill>
              </a:rPr>
              <a:t>traditional bottleneck</a:t>
            </a:r>
            <a:r>
              <a:rPr lang="en" sz="2600">
                <a:solidFill>
                  <a:schemeClr val="dk1"/>
                </a:solidFill>
              </a:rPr>
              <a:t> for a typestate analysis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Accumulation typestate automata include </a:t>
            </a:r>
            <a:r>
              <a:rPr b="1" lang="en" sz="2600">
                <a:solidFill>
                  <a:srgbClr val="FF00FF"/>
                </a:solidFill>
              </a:rPr>
              <a:t>important problems</a:t>
            </a:r>
            <a:r>
              <a:rPr lang="en" sz="2600">
                <a:solidFill>
                  <a:schemeClr val="dk1"/>
                </a:solidFill>
              </a:rPr>
              <a:t> like resource leaks, security vulnerabilities, and initialization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52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3" name="Google Shape;653;p52"/>
          <p:cNvCxnSpPr>
            <a:stCxn id="652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2"/>
          <p:cNvCxnSpPr>
            <a:stCxn id="652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2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2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52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658" name="Google Shape;658;p52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9" name="Google Shape;659;p52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Google Shape;661;p52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2" name="Google Shape;662;p52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4" name="Google Shape;664;p52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52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2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668" name="Google Shape;668;p52"/>
          <p:cNvSpPr txBox="1"/>
          <p:nvPr/>
        </p:nvSpPr>
        <p:spPr>
          <a:xfrm>
            <a:off x="4676350" y="2639875"/>
            <a:ext cx="4467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′ =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not error-inducing!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accumulation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676" name="Google Shape;676;p53"/>
          <p:cNvSpPr txBox="1"/>
          <p:nvPr>
            <p:ph idx="1" type="body"/>
          </p:nvPr>
        </p:nvSpPr>
        <p:spPr>
          <a:xfrm>
            <a:off x="311700" y="1152475"/>
            <a:ext cx="32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“only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600"/>
              <a:t> after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600"/>
              <a:t>”</a:t>
            </a:r>
            <a:endParaRPr sz="2600">
              <a:solidFill>
                <a:srgbClr val="E69138"/>
              </a:solidFill>
            </a:endParaRPr>
          </a:p>
        </p:txBody>
      </p:sp>
      <p:sp>
        <p:nvSpPr>
          <p:cNvPr id="677" name="Google Shape;677;p53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684" name="Google Shape;684;p54"/>
          <p:cNvSpPr/>
          <p:nvPr/>
        </p:nvSpPr>
        <p:spPr>
          <a:xfrm>
            <a:off x="567975" y="33659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5" name="Google Shape;685;p54"/>
          <p:cNvCxnSpPr>
            <a:stCxn id="684" idx="7"/>
          </p:cNvCxnSpPr>
          <p:nvPr/>
        </p:nvCxnSpPr>
        <p:spPr>
          <a:xfrm flipH="1" rot="10800000">
            <a:off x="1318248" y="3130416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4"/>
          <p:cNvCxnSpPr>
            <a:stCxn id="684" idx="5"/>
          </p:cNvCxnSpPr>
          <p:nvPr/>
        </p:nvCxnSpPr>
        <p:spPr>
          <a:xfrm>
            <a:off x="1318248" y="4079103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4"/>
          <p:cNvSpPr/>
          <p:nvPr/>
        </p:nvSpPr>
        <p:spPr>
          <a:xfrm rot="5400000">
            <a:off x="416225" y="3713000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972850" y="299591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54"/>
          <p:cNvSpPr/>
          <p:nvPr/>
        </p:nvSpPr>
        <p:spPr>
          <a:xfrm>
            <a:off x="2221050" y="25735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690" name="Google Shape;690;p54"/>
          <p:cNvSpPr/>
          <p:nvPr/>
        </p:nvSpPr>
        <p:spPr>
          <a:xfrm>
            <a:off x="2246371" y="242056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1" name="Google Shape;691;p54"/>
          <p:cNvSpPr txBox="1"/>
          <p:nvPr/>
        </p:nvSpPr>
        <p:spPr>
          <a:xfrm>
            <a:off x="2207688" y="3864750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54"/>
          <p:cNvSpPr txBox="1"/>
          <p:nvPr/>
        </p:nvSpPr>
        <p:spPr>
          <a:xfrm>
            <a:off x="772275" y="418848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p54"/>
          <p:cNvSpPr txBox="1"/>
          <p:nvPr/>
        </p:nvSpPr>
        <p:spPr>
          <a:xfrm>
            <a:off x="1446975" y="22419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54"/>
          <p:cNvSpPr/>
          <p:nvPr/>
        </p:nvSpPr>
        <p:spPr>
          <a:xfrm>
            <a:off x="2065500" y="4383400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54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696" name="Google Shape;696;p54"/>
          <p:cNvSpPr txBox="1"/>
          <p:nvPr>
            <p:ph idx="1" type="body"/>
          </p:nvPr>
        </p:nvSpPr>
        <p:spPr>
          <a:xfrm>
            <a:off x="311700" y="1152475"/>
            <a:ext cx="32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“only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600"/>
              <a:t> after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600"/>
              <a:t>”</a:t>
            </a:r>
            <a:endParaRPr sz="2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703" name="Google Shape;703;p55"/>
          <p:cNvSpPr/>
          <p:nvPr/>
        </p:nvSpPr>
        <p:spPr>
          <a:xfrm>
            <a:off x="567975" y="33659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4" name="Google Shape;704;p55"/>
          <p:cNvCxnSpPr>
            <a:stCxn id="703" idx="7"/>
          </p:cNvCxnSpPr>
          <p:nvPr/>
        </p:nvCxnSpPr>
        <p:spPr>
          <a:xfrm flipH="1" rot="10800000">
            <a:off x="1318248" y="3130416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55"/>
          <p:cNvCxnSpPr>
            <a:stCxn id="703" idx="5"/>
          </p:cNvCxnSpPr>
          <p:nvPr/>
        </p:nvCxnSpPr>
        <p:spPr>
          <a:xfrm>
            <a:off x="1318248" y="4079103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55"/>
          <p:cNvSpPr/>
          <p:nvPr/>
        </p:nvSpPr>
        <p:spPr>
          <a:xfrm rot="5400000">
            <a:off x="416225" y="3713000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5"/>
          <p:cNvSpPr txBox="1"/>
          <p:nvPr/>
        </p:nvSpPr>
        <p:spPr>
          <a:xfrm>
            <a:off x="972850" y="299591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55"/>
          <p:cNvSpPr/>
          <p:nvPr/>
        </p:nvSpPr>
        <p:spPr>
          <a:xfrm>
            <a:off x="2221050" y="25735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709" name="Google Shape;709;p55"/>
          <p:cNvSpPr/>
          <p:nvPr/>
        </p:nvSpPr>
        <p:spPr>
          <a:xfrm>
            <a:off x="2246371" y="242056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10" name="Google Shape;710;p55"/>
          <p:cNvSpPr txBox="1"/>
          <p:nvPr/>
        </p:nvSpPr>
        <p:spPr>
          <a:xfrm>
            <a:off x="2207688" y="3864750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55"/>
          <p:cNvSpPr txBox="1"/>
          <p:nvPr/>
        </p:nvSpPr>
        <p:spPr>
          <a:xfrm>
            <a:off x="772275" y="418848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1446975" y="22419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55"/>
          <p:cNvSpPr/>
          <p:nvPr/>
        </p:nvSpPr>
        <p:spPr>
          <a:xfrm>
            <a:off x="2065500" y="4383400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55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715" name="Google Shape;715;p55"/>
          <p:cNvSpPr txBox="1"/>
          <p:nvPr/>
        </p:nvSpPr>
        <p:spPr>
          <a:xfrm>
            <a:off x="4676350" y="2639875"/>
            <a:ext cx="37599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b="1"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 accumulation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55"/>
          <p:cNvSpPr txBox="1"/>
          <p:nvPr>
            <p:ph idx="1" type="body"/>
          </p:nvPr>
        </p:nvSpPr>
        <p:spPr>
          <a:xfrm>
            <a:off x="311700" y="1152475"/>
            <a:ext cx="32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“only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600"/>
              <a:t> after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600"/>
              <a:t>”</a:t>
            </a:r>
            <a:endParaRPr sz="2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an accumulation typestate automaton?</a:t>
            </a:r>
            <a:endParaRPr/>
          </a:p>
        </p:txBody>
      </p:sp>
      <p:sp>
        <p:nvSpPr>
          <p:cNvPr id="723" name="Google Shape;723;p56"/>
          <p:cNvSpPr/>
          <p:nvPr/>
        </p:nvSpPr>
        <p:spPr>
          <a:xfrm>
            <a:off x="567975" y="33659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4" name="Google Shape;724;p56"/>
          <p:cNvCxnSpPr>
            <a:stCxn id="723" idx="7"/>
          </p:cNvCxnSpPr>
          <p:nvPr/>
        </p:nvCxnSpPr>
        <p:spPr>
          <a:xfrm flipH="1" rot="10800000">
            <a:off x="1318248" y="3130416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56"/>
          <p:cNvCxnSpPr>
            <a:stCxn id="723" idx="5"/>
          </p:cNvCxnSpPr>
          <p:nvPr/>
        </p:nvCxnSpPr>
        <p:spPr>
          <a:xfrm>
            <a:off x="1318248" y="4079103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56"/>
          <p:cNvSpPr/>
          <p:nvPr/>
        </p:nvSpPr>
        <p:spPr>
          <a:xfrm rot="5400000">
            <a:off x="416225" y="3713000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6"/>
          <p:cNvSpPr txBox="1"/>
          <p:nvPr/>
        </p:nvSpPr>
        <p:spPr>
          <a:xfrm>
            <a:off x="972850" y="299591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56"/>
          <p:cNvSpPr/>
          <p:nvPr/>
        </p:nvSpPr>
        <p:spPr>
          <a:xfrm>
            <a:off x="2221050" y="2573560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/>
          </a:p>
        </p:txBody>
      </p:sp>
      <p:sp>
        <p:nvSpPr>
          <p:cNvPr id="729" name="Google Shape;729;p56"/>
          <p:cNvSpPr/>
          <p:nvPr/>
        </p:nvSpPr>
        <p:spPr>
          <a:xfrm>
            <a:off x="2246371" y="242056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30" name="Google Shape;730;p56"/>
          <p:cNvSpPr txBox="1"/>
          <p:nvPr/>
        </p:nvSpPr>
        <p:spPr>
          <a:xfrm>
            <a:off x="2207688" y="3864750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56"/>
          <p:cNvSpPr txBox="1"/>
          <p:nvPr/>
        </p:nvSpPr>
        <p:spPr>
          <a:xfrm>
            <a:off x="772275" y="418848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56"/>
          <p:cNvSpPr txBox="1"/>
          <p:nvPr/>
        </p:nvSpPr>
        <p:spPr>
          <a:xfrm>
            <a:off x="1446975" y="22419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56"/>
          <p:cNvSpPr/>
          <p:nvPr/>
        </p:nvSpPr>
        <p:spPr>
          <a:xfrm>
            <a:off x="2065500" y="4383400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56"/>
          <p:cNvSpPr/>
          <p:nvPr/>
        </p:nvSpPr>
        <p:spPr>
          <a:xfrm>
            <a:off x="5381975" y="1151250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735" name="Google Shape;735;p56"/>
          <p:cNvSpPr txBox="1"/>
          <p:nvPr/>
        </p:nvSpPr>
        <p:spPr>
          <a:xfrm>
            <a:off x="4676350" y="2639875"/>
            <a:ext cx="37599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S =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⇒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YES accumulation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56"/>
          <p:cNvSpPr txBox="1"/>
          <p:nvPr>
            <p:ph idx="1" type="body"/>
          </p:nvPr>
        </p:nvSpPr>
        <p:spPr>
          <a:xfrm>
            <a:off x="311700" y="1152475"/>
            <a:ext cx="323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“only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" sz="2600"/>
              <a:t> after 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" sz="2600"/>
              <a:t>”</a:t>
            </a:r>
            <a:endParaRPr sz="26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Aside</a:t>
            </a:r>
            <a:r>
              <a:rPr lang="en"/>
              <a:t>: how hard is it to decide if a typestate automaton is accumulation?</a:t>
            </a:r>
            <a:endParaRPr/>
          </a:p>
        </p:txBody>
      </p:sp>
      <p:sp>
        <p:nvSpPr>
          <p:cNvPr id="743" name="Google Shape;743;p57"/>
          <p:cNvSpPr txBox="1"/>
          <p:nvPr>
            <p:ph idx="1" type="body"/>
          </p:nvPr>
        </p:nvSpPr>
        <p:spPr>
          <a:xfrm>
            <a:off x="311700" y="1676525"/>
            <a:ext cx="85206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Aside</a:t>
            </a:r>
            <a:r>
              <a:rPr lang="en"/>
              <a:t>: how hard is it to decide if a typestate automaton is accumulation?</a:t>
            </a:r>
            <a:endParaRPr/>
          </a:p>
        </p:txBody>
      </p:sp>
      <p:sp>
        <p:nvSpPr>
          <p:cNvPr id="750" name="Google Shape;750;p58"/>
          <p:cNvSpPr txBox="1"/>
          <p:nvPr>
            <p:ph idx="1" type="body"/>
          </p:nvPr>
        </p:nvSpPr>
        <p:spPr>
          <a:xfrm>
            <a:off x="311700" y="1676525"/>
            <a:ext cx="85206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As easy as checking DFA equivalence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Result due to </a:t>
            </a:r>
            <a:r>
              <a:rPr b="1" lang="en" sz="2600">
                <a:solidFill>
                  <a:srgbClr val="CC0000"/>
                </a:solidFill>
              </a:rPr>
              <a:t>Higman’s Theorem </a:t>
            </a:r>
            <a:r>
              <a:rPr lang="en" sz="2600">
                <a:solidFill>
                  <a:schemeClr val="dk1"/>
                </a:solidFill>
              </a:rPr>
              <a:t>(1952)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Aside</a:t>
            </a:r>
            <a:r>
              <a:rPr lang="en"/>
              <a:t>: how hard is it to decide if a typestate automaton is accumulation?</a:t>
            </a:r>
            <a:endParaRPr/>
          </a:p>
        </p:txBody>
      </p:sp>
      <p:sp>
        <p:nvSpPr>
          <p:cNvPr id="757" name="Google Shape;757;p59"/>
          <p:cNvSpPr txBox="1"/>
          <p:nvPr>
            <p:ph idx="1" type="body"/>
          </p:nvPr>
        </p:nvSpPr>
        <p:spPr>
          <a:xfrm>
            <a:off x="311700" y="1676525"/>
            <a:ext cx="8520600" cy="28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As easy as checking DFA equivalence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Result due to </a:t>
            </a:r>
            <a:r>
              <a:rPr b="1" lang="en" sz="2600">
                <a:solidFill>
                  <a:srgbClr val="CC0000"/>
                </a:solidFill>
              </a:rPr>
              <a:t>Higman’s Theorem </a:t>
            </a:r>
            <a:r>
              <a:rPr lang="en" sz="2600">
                <a:solidFill>
                  <a:schemeClr val="dk1"/>
                </a:solidFill>
              </a:rPr>
              <a:t>(1952)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895225" y="3043775"/>
            <a:ext cx="7194300" cy="15252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“The subsequence language of </a:t>
            </a:r>
            <a:r>
              <a:rPr i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any language whatsoever</a:t>
            </a:r>
            <a:r>
              <a:rPr i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over a finite alphabet is regular.”</a:t>
            </a:r>
            <a:endParaRPr sz="2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9" name="Google Shape;759;p59"/>
          <p:cNvCxnSpPr>
            <a:stCxn id="758" idx="0"/>
          </p:cNvCxnSpPr>
          <p:nvPr/>
        </p:nvCxnSpPr>
        <p:spPr>
          <a:xfrm rot="10800000">
            <a:off x="4489075" y="2674175"/>
            <a:ext cx="3300" cy="369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Accumulation typestates</a:t>
            </a:r>
            <a:endParaRPr/>
          </a:p>
        </p:txBody>
      </p:sp>
      <p:sp>
        <p:nvSpPr>
          <p:cNvPr id="765" name="Google Shape;76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FF00FF"/>
                </a:solidFill>
              </a:rPr>
              <a:t>accumulation typestate automaton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any </a:t>
            </a:r>
            <a:r>
              <a:rPr b="1" lang="en" sz="2600">
                <a:solidFill>
                  <a:srgbClr val="CC0000"/>
                </a:solidFill>
              </a:rPr>
              <a:t>error-inducing sequence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i="1" lang="en" sz="2600">
                <a:solidFill>
                  <a:schemeClr val="dk1"/>
                </a:solidFill>
              </a:rPr>
              <a:t>S = t</a:t>
            </a:r>
            <a:r>
              <a:rPr baseline="-25000" i="1" lang="en" sz="2600">
                <a:solidFill>
                  <a:schemeClr val="dk1"/>
                </a:solidFill>
              </a:rPr>
              <a:t>1</a:t>
            </a:r>
            <a:r>
              <a:rPr i="1" lang="en" sz="2600">
                <a:solidFill>
                  <a:schemeClr val="dk1"/>
                </a:solidFill>
              </a:rPr>
              <a:t>, …, 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,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all </a:t>
            </a:r>
            <a:r>
              <a:rPr b="1" lang="en" sz="2600">
                <a:solidFill>
                  <a:srgbClr val="0000FF"/>
                </a:solidFill>
              </a:rPr>
              <a:t>subsequences</a:t>
            </a:r>
            <a:r>
              <a:rPr lang="en" sz="2600">
                <a:solidFill>
                  <a:schemeClr val="dk1"/>
                </a:solidFill>
              </a:rPr>
              <a:t> of </a:t>
            </a:r>
            <a:r>
              <a:rPr i="1" lang="en" sz="2600">
                <a:solidFill>
                  <a:schemeClr val="dk1"/>
                </a:solidFill>
              </a:rPr>
              <a:t>S</a:t>
            </a:r>
            <a:r>
              <a:rPr lang="en" sz="2600">
                <a:solidFill>
                  <a:schemeClr val="dk1"/>
                </a:solidFill>
              </a:rPr>
              <a:t> that end in </a:t>
            </a:r>
            <a:r>
              <a:rPr i="1" lang="en" sz="2600">
                <a:solidFill>
                  <a:schemeClr val="dk1"/>
                </a:solidFill>
              </a:rPr>
              <a:t>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are also </a:t>
            </a:r>
            <a:r>
              <a:rPr b="1" lang="en" sz="2600">
                <a:solidFill>
                  <a:srgbClr val="0000FF"/>
                </a:solidFill>
              </a:rPr>
              <a:t>error-inducing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766" name="Google Shape;76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Accumulation typestates</a:t>
            </a:r>
            <a:endParaRPr/>
          </a:p>
        </p:txBody>
      </p:sp>
      <p:sp>
        <p:nvSpPr>
          <p:cNvPr id="772" name="Google Shape;77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rgbClr val="FF00FF"/>
                </a:solidFill>
              </a:rPr>
              <a:t>accumulation typestate automaton</a:t>
            </a:r>
            <a:r>
              <a:rPr lang="en" sz="2600">
                <a:solidFill>
                  <a:schemeClr val="dk1"/>
                </a:solidFill>
              </a:rPr>
              <a:t>: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for any </a:t>
            </a:r>
            <a:r>
              <a:rPr b="1" lang="en" sz="2600">
                <a:solidFill>
                  <a:srgbClr val="CC0000"/>
                </a:solidFill>
              </a:rPr>
              <a:t>error-inducing sequence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i="1" lang="en" sz="2600">
                <a:solidFill>
                  <a:schemeClr val="dk1"/>
                </a:solidFill>
              </a:rPr>
              <a:t>S = t</a:t>
            </a:r>
            <a:r>
              <a:rPr baseline="-25000" i="1" lang="en" sz="2600">
                <a:solidFill>
                  <a:schemeClr val="dk1"/>
                </a:solidFill>
              </a:rPr>
              <a:t>1</a:t>
            </a:r>
            <a:r>
              <a:rPr i="1" lang="en" sz="2600">
                <a:solidFill>
                  <a:schemeClr val="dk1"/>
                </a:solidFill>
              </a:rPr>
              <a:t>, …, 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,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all </a:t>
            </a:r>
            <a:r>
              <a:rPr b="1" lang="en" sz="2600">
                <a:solidFill>
                  <a:srgbClr val="0000FF"/>
                </a:solidFill>
              </a:rPr>
              <a:t>subsequences</a:t>
            </a:r>
            <a:r>
              <a:rPr lang="en" sz="2600">
                <a:solidFill>
                  <a:schemeClr val="dk1"/>
                </a:solidFill>
              </a:rPr>
              <a:t> of </a:t>
            </a:r>
            <a:r>
              <a:rPr i="1" lang="en" sz="2600">
                <a:solidFill>
                  <a:schemeClr val="dk1"/>
                </a:solidFill>
              </a:rPr>
              <a:t>S</a:t>
            </a:r>
            <a:r>
              <a:rPr lang="en" sz="2600">
                <a:solidFill>
                  <a:schemeClr val="dk1"/>
                </a:solidFill>
              </a:rPr>
              <a:t> that end in </a:t>
            </a:r>
            <a:r>
              <a:rPr i="1" lang="en" sz="2600">
                <a:solidFill>
                  <a:schemeClr val="dk1"/>
                </a:solidFill>
              </a:rPr>
              <a:t>t</a:t>
            </a:r>
            <a:r>
              <a:rPr baseline="-25000" i="1" lang="en" sz="2600">
                <a:solidFill>
                  <a:schemeClr val="dk1"/>
                </a:solidFill>
              </a:rPr>
              <a:t>i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are also </a:t>
            </a:r>
            <a:r>
              <a:rPr b="1" lang="en" sz="2600">
                <a:solidFill>
                  <a:srgbClr val="0000FF"/>
                </a:solidFill>
              </a:rPr>
              <a:t>error-inducing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773" name="Google Shape;77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61"/>
          <p:cNvSpPr/>
          <p:nvPr/>
        </p:nvSpPr>
        <p:spPr>
          <a:xfrm>
            <a:off x="130200" y="3450425"/>
            <a:ext cx="8702100" cy="9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sound typestate analysis is expensive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rgbClr val="0000FF"/>
                </a:solidFill>
              </a:rPr>
              <a:t>Accumulation typestate automata</a:t>
            </a:r>
            <a:r>
              <a:rPr lang="en" sz="2600">
                <a:solidFill>
                  <a:schemeClr val="dk1"/>
                </a:solidFill>
              </a:rPr>
              <a:t> are exactly those that can be checked </a:t>
            </a:r>
            <a:r>
              <a:rPr b="1" lang="en" sz="2600">
                <a:solidFill>
                  <a:srgbClr val="6AA84F"/>
                </a:solidFill>
              </a:rPr>
              <a:t>without aliasing information</a:t>
            </a:r>
            <a:r>
              <a:rPr lang="en" sz="2600">
                <a:solidFill>
                  <a:schemeClr val="dk1"/>
                </a:solidFill>
              </a:rPr>
              <a:t>, the </a:t>
            </a:r>
            <a:r>
              <a:rPr b="1" lang="en" sz="2600">
                <a:solidFill>
                  <a:srgbClr val="9900FF"/>
                </a:solidFill>
              </a:rPr>
              <a:t>traditional bottleneck</a:t>
            </a:r>
            <a:r>
              <a:rPr lang="en" sz="2600">
                <a:solidFill>
                  <a:schemeClr val="dk1"/>
                </a:solidFill>
              </a:rPr>
              <a:t> for a typestate analysis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Accumulation typestate automata include </a:t>
            </a:r>
            <a:r>
              <a:rPr b="1" lang="en" sz="2600">
                <a:solidFill>
                  <a:srgbClr val="FF00FF"/>
                </a:solidFill>
              </a:rPr>
              <a:t>important problems</a:t>
            </a:r>
            <a:r>
              <a:rPr lang="en" sz="2600">
                <a:solidFill>
                  <a:schemeClr val="dk1"/>
                </a:solidFill>
              </a:rPr>
              <a:t> like resource leaks, security vulnerabilities, and initialization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For accumulation typestate problems, an accumulation analysis is </a:t>
            </a:r>
            <a:r>
              <a:rPr b="1" lang="en" sz="2600">
                <a:solidFill>
                  <a:srgbClr val="E69138"/>
                </a:solidFill>
              </a:rPr>
              <a:t>sound, precise, and fast</a:t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780" name="Google Shape;78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781" name="Google Shape;78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62"/>
          <p:cNvSpPr/>
          <p:nvPr/>
        </p:nvSpPr>
        <p:spPr>
          <a:xfrm>
            <a:off x="130200" y="1152475"/>
            <a:ext cx="8702100" cy="101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</a:t>
            </a:r>
            <a:endParaRPr/>
          </a:p>
        </p:txBody>
      </p:sp>
      <p:sp>
        <p:nvSpPr>
          <p:cNvPr id="788" name="Google Shape;78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sz="2600">
              <a:solidFill>
                <a:srgbClr val="E69138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⇒ </a:t>
            </a:r>
            <a:r>
              <a:rPr lang="en" sz="2600">
                <a:solidFill>
                  <a:schemeClr val="dk1"/>
                </a:solidFill>
              </a:rPr>
              <a:t>(“</a:t>
            </a:r>
            <a:r>
              <a:rPr b="1" lang="en" sz="2600">
                <a:solidFill>
                  <a:srgbClr val="FF00FF"/>
                </a:solidFill>
              </a:rPr>
              <a:t>all</a:t>
            </a:r>
            <a:r>
              <a:rPr lang="en" sz="2600">
                <a:solidFill>
                  <a:schemeClr val="dk1"/>
                </a:solidFill>
              </a:rPr>
              <a:t> accumulation typestates can be checked soundly without aliasing information”)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⇐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(“</a:t>
            </a:r>
            <a:r>
              <a:rPr b="1" lang="en" sz="2600">
                <a:solidFill>
                  <a:srgbClr val="9900FF"/>
                </a:solidFill>
              </a:rPr>
              <a:t>only</a:t>
            </a:r>
            <a:r>
              <a:rPr lang="en" sz="2600">
                <a:solidFill>
                  <a:schemeClr val="dk1"/>
                </a:solidFill>
              </a:rPr>
              <a:t> accumulation typestates can be checked soundly without aliasing information”)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789" name="Google Shape;78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0" name="Google Shape;790;p63"/>
          <p:cNvSpPr/>
          <p:nvPr/>
        </p:nvSpPr>
        <p:spPr>
          <a:xfrm>
            <a:off x="130200" y="1152475"/>
            <a:ext cx="8702100" cy="101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4"/>
          <p:cNvSpPr txBox="1"/>
          <p:nvPr>
            <p:ph type="title"/>
          </p:nvPr>
        </p:nvSpPr>
        <p:spPr>
          <a:xfrm>
            <a:off x="311700" y="445025"/>
            <a:ext cx="88323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797" name="Google Shape;79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without aliasing information, analysis </a:t>
            </a:r>
            <a:r>
              <a:rPr b="1" lang="en" sz="2600">
                <a:solidFill>
                  <a:srgbClr val="0000FF"/>
                </a:solidFill>
              </a:rPr>
              <a:t>observes a subsequence</a:t>
            </a:r>
            <a:r>
              <a:rPr lang="en" sz="2600">
                <a:solidFill>
                  <a:schemeClr val="dk1"/>
                </a:solidFill>
              </a:rPr>
              <a:t> of actual transitions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803" name="Google Shape;80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65"/>
          <p:cNvSpPr txBox="1"/>
          <p:nvPr>
            <p:ph type="title"/>
          </p:nvPr>
        </p:nvSpPr>
        <p:spPr>
          <a:xfrm>
            <a:off x="311700" y="445025"/>
            <a:ext cx="88323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without aliasing information, analysis </a:t>
            </a:r>
            <a:r>
              <a:rPr b="1" lang="en" sz="2600">
                <a:solidFill>
                  <a:srgbClr val="0000FF"/>
                </a:solidFill>
              </a:rPr>
              <a:t>observes a subsequence</a:t>
            </a:r>
            <a:r>
              <a:rPr lang="en" sz="2600">
                <a:solidFill>
                  <a:schemeClr val="dk1"/>
                </a:solidFill>
              </a:rPr>
              <a:t> of actual transitions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if analysis observes a transition that leads to an error at run time, the final transition </a:t>
            </a:r>
            <a:r>
              <a:rPr b="1" lang="en" sz="2600">
                <a:solidFill>
                  <a:srgbClr val="CC0000"/>
                </a:solidFill>
              </a:rPr>
              <a:t>must be error-inducing</a:t>
            </a:r>
            <a:endParaRPr b="1" sz="26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810" name="Google Shape;81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66"/>
          <p:cNvSpPr txBox="1"/>
          <p:nvPr>
            <p:ph type="title"/>
          </p:nvPr>
        </p:nvSpPr>
        <p:spPr>
          <a:xfrm>
            <a:off x="311700" y="445025"/>
            <a:ext cx="88323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without aliasing information, analysis </a:t>
            </a:r>
            <a:r>
              <a:rPr b="1" lang="en" sz="2600">
                <a:solidFill>
                  <a:srgbClr val="0000FF"/>
                </a:solidFill>
              </a:rPr>
              <a:t>observes a subsequence</a:t>
            </a:r>
            <a:r>
              <a:rPr lang="en" sz="2600">
                <a:solidFill>
                  <a:schemeClr val="dk1"/>
                </a:solidFill>
              </a:rPr>
              <a:t> of actual transitions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if analysis observes a transition that leads to an error at run time, the final transition </a:t>
            </a:r>
            <a:r>
              <a:rPr b="1" lang="en" sz="2600">
                <a:solidFill>
                  <a:srgbClr val="CC0000"/>
                </a:solidFill>
              </a:rPr>
              <a:t>must be error-inducing</a:t>
            </a:r>
            <a:endParaRPr b="1" sz="2600">
              <a:solidFill>
                <a:srgbClr val="CC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817" name="Google Shape;81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67"/>
          <p:cNvSpPr/>
          <p:nvPr/>
        </p:nvSpPr>
        <p:spPr>
          <a:xfrm>
            <a:off x="2104350" y="3733375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819" name="Google Shape;819;p67"/>
          <p:cNvSpPr txBox="1"/>
          <p:nvPr>
            <p:ph type="title"/>
          </p:nvPr>
        </p:nvSpPr>
        <p:spPr>
          <a:xfrm>
            <a:off x="311700" y="445025"/>
            <a:ext cx="88323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69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32" name="Google Shape;83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0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39" name="Google Shape;83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71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46" name="Google Shape;84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71"/>
          <p:cNvSpPr/>
          <p:nvPr/>
        </p:nvSpPr>
        <p:spPr>
          <a:xfrm>
            <a:off x="4049525" y="3671025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outline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Background on typestate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Accumulation analysis</a:t>
            </a:r>
            <a:endParaRPr sz="26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</a:t>
            </a:r>
            <a:r>
              <a:rPr lang="en" sz="2200">
                <a:solidFill>
                  <a:schemeClr val="dk1"/>
                </a:solidFill>
              </a:rPr>
              <a:t>efinitions &amp; examples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proofs</a:t>
            </a:r>
            <a:endParaRPr sz="22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Implications for practicality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2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54" name="Google Shape;85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72"/>
          <p:cNvSpPr/>
          <p:nvPr/>
        </p:nvSpPr>
        <p:spPr>
          <a:xfrm>
            <a:off x="4049525" y="3671025"/>
            <a:ext cx="3696600" cy="835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any </a:t>
            </a:r>
            <a:r>
              <a:rPr b="1"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 sequence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 =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…, 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subsequences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end in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are also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>
            <a:off x="4050250" y="3685825"/>
            <a:ext cx="3644100" cy="835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</a:t>
            </a:r>
            <a:r>
              <a:rPr lang="en" sz="3000"/>
              <a:t>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3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63" name="Google Shape;86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74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70" name="Google Shape;87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581550" y="1591125"/>
            <a:ext cx="7980900" cy="319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= 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∀ 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∈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 - 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∀ 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∈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contradiction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must be in an error state (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but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the analysis cannot issue an error (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non-error-inducing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2" name="Google Shape;872;p74"/>
          <p:cNvSpPr txBox="1"/>
          <p:nvPr/>
        </p:nvSpPr>
        <p:spPr>
          <a:xfrm>
            <a:off x="4284350" y="1626225"/>
            <a:ext cx="39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5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79" name="Google Shape;87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75"/>
          <p:cNvSpPr/>
          <p:nvPr/>
        </p:nvSpPr>
        <p:spPr>
          <a:xfrm>
            <a:off x="581550" y="1591125"/>
            <a:ext cx="7980900" cy="319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= 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∀ 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∈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 - 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∀ 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∈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x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.t</a:t>
            </a:r>
            <a:r>
              <a:rPr baseline="-25000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contradiction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must be in an error state (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but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the analysis cannot issue an error (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non-error-inducing</a:t>
            </a:r>
            <a:r>
              <a:rPr lang="en" sz="2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1684300" y="1887825"/>
            <a:ext cx="245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75"/>
          <p:cNvSpPr txBox="1"/>
          <p:nvPr/>
        </p:nvSpPr>
        <p:spPr>
          <a:xfrm>
            <a:off x="4284350" y="1626225"/>
            <a:ext cx="39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both point to a single value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 b="1" i="1"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76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89" name="Google Shape;88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76"/>
          <p:cNvSpPr/>
          <p:nvPr/>
        </p:nvSpPr>
        <p:spPr>
          <a:xfrm>
            <a:off x="581550" y="1591125"/>
            <a:ext cx="7980900" cy="319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= 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∀ t 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 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 - 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else if t ∈ 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1" name="Google Shape;891;p76"/>
          <p:cNvCxnSpPr/>
          <p:nvPr/>
        </p:nvCxnSpPr>
        <p:spPr>
          <a:xfrm rot="10800000">
            <a:off x="1684300" y="1887825"/>
            <a:ext cx="245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76"/>
          <p:cNvSpPr txBox="1"/>
          <p:nvPr/>
        </p:nvSpPr>
        <p:spPr>
          <a:xfrm>
            <a:off x="4284350" y="1626225"/>
            <a:ext cx="39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both point to a single value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 b="1" i="1"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7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899" name="Google Shape;89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581550" y="1591125"/>
            <a:ext cx="7980900" cy="319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= 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∀ t 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f t 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 - 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else if t ∈ 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contradiction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must be in an error state (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but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analysis cannot warn about 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non-error-inducing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1" name="Google Shape;901;p77"/>
          <p:cNvCxnSpPr/>
          <p:nvPr/>
        </p:nvCxnSpPr>
        <p:spPr>
          <a:xfrm rot="10800000">
            <a:off x="1684300" y="1887825"/>
            <a:ext cx="245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2" name="Google Shape;902;p77"/>
          <p:cNvSpPr txBox="1"/>
          <p:nvPr/>
        </p:nvSpPr>
        <p:spPr>
          <a:xfrm>
            <a:off x="4284350" y="1626225"/>
            <a:ext cx="39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oth point to a single value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 b="1" i="1"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Soundly checkable without aliasing information </a:t>
            </a:r>
            <a:r>
              <a:rPr lang="en" sz="3000"/>
              <a:t>⇒</a:t>
            </a:r>
            <a:r>
              <a:rPr lang="en" sz="3000"/>
              <a:t>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accumulation typestate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78"/>
          <p:cNvSpPr txBox="1"/>
          <p:nvPr>
            <p:ph idx="1" type="body"/>
          </p:nvPr>
        </p:nvSpPr>
        <p:spPr>
          <a:xfrm>
            <a:off x="311700" y="1650450"/>
            <a:ext cx="85206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b="1" lang="en" sz="2600">
                <a:solidFill>
                  <a:srgbClr val="E69138"/>
                </a:solidFill>
              </a:rPr>
              <a:t>suppose</a:t>
            </a:r>
            <a:r>
              <a:rPr lang="en" sz="2600">
                <a:solidFill>
                  <a:schemeClr val="dk1"/>
                </a:solidFill>
              </a:rPr>
              <a:t> we have a non-accumulation typestate that can be checked without aliasing information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this automaton has an </a:t>
            </a:r>
            <a:r>
              <a:rPr b="1" lang="en" sz="2600">
                <a:solidFill>
                  <a:srgbClr val="CC0000"/>
                </a:solidFill>
              </a:rPr>
              <a:t>error-inducing sequence S</a:t>
            </a:r>
            <a:r>
              <a:rPr lang="en" sz="2600">
                <a:solidFill>
                  <a:schemeClr val="dk1"/>
                </a:solidFill>
              </a:rPr>
              <a:t> with a </a:t>
            </a:r>
            <a:r>
              <a:rPr b="1" lang="en" sz="2600">
                <a:solidFill>
                  <a:srgbClr val="0000FF"/>
                </a:solidFill>
              </a:rPr>
              <a:t>non-error-inducing subsequence S’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construct a program with two aliased variables: do</a:t>
            </a:r>
            <a:br>
              <a:rPr lang="en" sz="2600">
                <a:solidFill>
                  <a:schemeClr val="dk1"/>
                </a:solidFill>
              </a:rPr>
            </a:br>
            <a:r>
              <a:rPr b="1" lang="en" sz="2600">
                <a:solidFill>
                  <a:srgbClr val="CC0000"/>
                </a:solidFill>
              </a:rPr>
              <a:t>S - S’ on the first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0000FF"/>
                </a:solidFill>
              </a:rPr>
              <a:t>S’ on the second</a:t>
            </a:r>
            <a:endParaRPr b="1" sz="2600">
              <a:solidFill>
                <a:srgbClr val="CC0000"/>
              </a:solidFill>
            </a:endParaRPr>
          </a:p>
        </p:txBody>
      </p:sp>
      <p:sp>
        <p:nvSpPr>
          <p:cNvPr id="909" name="Google Shape;90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581550" y="1591125"/>
            <a:ext cx="7980900" cy="319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= x</a:t>
            </a:r>
            <a:r>
              <a:rPr baseline="-25000" lang="en" sz="22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∀ t 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if t 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∈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 - 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else if t ∈ 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	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.t()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contradiction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must be in an error state (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error-inducing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b="1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but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analysis cannot warn about x</a:t>
            </a:r>
            <a:r>
              <a:rPr baseline="-25000"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S’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</a:t>
            </a:r>
            <a:r>
              <a:rPr b="1" lang="en" sz="22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non-error-inducing</a:t>
            </a: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1" name="Google Shape;911;p78"/>
          <p:cNvCxnSpPr/>
          <p:nvPr/>
        </p:nvCxnSpPr>
        <p:spPr>
          <a:xfrm rot="10800000">
            <a:off x="1684300" y="1887825"/>
            <a:ext cx="2453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78"/>
          <p:cNvSpPr txBox="1"/>
          <p:nvPr/>
        </p:nvSpPr>
        <p:spPr>
          <a:xfrm>
            <a:off x="4284350" y="1626225"/>
            <a:ext cx="39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both point to a single value </a:t>
            </a:r>
            <a:r>
              <a:rPr b="1" i="1" lang="en" sz="2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 b="1" i="1" sz="2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78"/>
          <p:cNvSpPr/>
          <p:nvPr/>
        </p:nvSpPr>
        <p:spPr>
          <a:xfrm>
            <a:off x="1114075" y="3987775"/>
            <a:ext cx="3685800" cy="44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4" name="Google Shape;914;p78"/>
          <p:cNvCxnSpPr/>
          <p:nvPr/>
        </p:nvCxnSpPr>
        <p:spPr>
          <a:xfrm flipH="1" rot="10800000">
            <a:off x="4237650" y="3196375"/>
            <a:ext cx="1260000" cy="791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78"/>
          <p:cNvSpPr txBox="1"/>
          <p:nvPr/>
        </p:nvSpPr>
        <p:spPr>
          <a:xfrm>
            <a:off x="5559975" y="2678700"/>
            <a:ext cx="283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2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he “sound” analysis misses the real error!</a:t>
            </a:r>
            <a:endParaRPr b="1" sz="2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</a:t>
            </a:r>
            <a:endParaRPr/>
          </a:p>
        </p:txBody>
      </p:sp>
      <p:sp>
        <p:nvSpPr>
          <p:cNvPr id="921" name="Google Shape;92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Key theorem: </a:t>
            </a:r>
            <a:r>
              <a:rPr lang="en" sz="2600">
                <a:solidFill>
                  <a:schemeClr val="dk1"/>
                </a:solidFill>
              </a:rPr>
              <a:t>Accumulation typestates are </a:t>
            </a:r>
            <a:r>
              <a:rPr b="1" lang="en" sz="2600">
                <a:solidFill>
                  <a:srgbClr val="6AA84F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that can be checked soundly </a:t>
            </a:r>
            <a:r>
              <a:rPr b="1" lang="en" sz="2600">
                <a:solidFill>
                  <a:srgbClr val="E69138"/>
                </a:solidFill>
              </a:rPr>
              <a:t>without aliasing information</a:t>
            </a:r>
            <a:endParaRPr b="1" sz="2600">
              <a:solidFill>
                <a:srgbClr val="E69138"/>
              </a:solidFill>
            </a:endParaRPr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⇒</a:t>
            </a:r>
            <a:r>
              <a:rPr lang="en" sz="2600">
                <a:solidFill>
                  <a:schemeClr val="dk1"/>
                </a:solidFill>
              </a:rPr>
              <a:t>(“</a:t>
            </a:r>
            <a:r>
              <a:rPr b="1" lang="en" sz="2600">
                <a:solidFill>
                  <a:srgbClr val="FF00FF"/>
                </a:solidFill>
              </a:rPr>
              <a:t>all</a:t>
            </a:r>
            <a:r>
              <a:rPr lang="en" sz="2600">
                <a:solidFill>
                  <a:schemeClr val="dk1"/>
                </a:solidFill>
              </a:rPr>
              <a:t> accumulation typestates can be checked soundly without aliasing information”)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⇐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(“</a:t>
            </a:r>
            <a:r>
              <a:rPr b="1" lang="en" sz="2600">
                <a:solidFill>
                  <a:srgbClr val="9900FF"/>
                </a:solidFill>
              </a:rPr>
              <a:t>only</a:t>
            </a:r>
            <a:r>
              <a:rPr lang="en" sz="2600">
                <a:solidFill>
                  <a:schemeClr val="dk1"/>
                </a:solidFill>
              </a:rPr>
              <a:t> accumulation typestates can be checked soundly without aliasing information”)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22" name="Google Shape;92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79"/>
          <p:cNvSpPr/>
          <p:nvPr/>
        </p:nvSpPr>
        <p:spPr>
          <a:xfrm>
            <a:off x="130200" y="1152475"/>
            <a:ext cx="8702100" cy="101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29" name="Google Shape;929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30" name="Google Shape;93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36" name="Google Shape;93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typestate papers since 1999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37" name="Google Shape;93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analysis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Classic static program analysis technique</a:t>
            </a:r>
            <a:r>
              <a:rPr lang="en" sz="2600"/>
              <a:t> (</a:t>
            </a:r>
            <a:r>
              <a:rPr lang="en" sz="2600">
                <a:solidFill>
                  <a:schemeClr val="dk1"/>
                </a:solidFill>
              </a:rPr>
              <a:t>Strom &amp; Yemeni, 1986)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Extensive literature: </a:t>
            </a:r>
            <a:r>
              <a:rPr b="1" lang="en" sz="2600">
                <a:solidFill>
                  <a:srgbClr val="0000FF"/>
                </a:solidFill>
              </a:rPr>
              <a:t>over 18,000</a:t>
            </a:r>
            <a:r>
              <a:rPr lang="en" sz="2600"/>
              <a:t> hits on Google Scholar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43" name="Google Shape;943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85 with no typestate automata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44" name="Google Shape;944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50" name="Google Shape;95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51" name="Google Shape;95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57" name="Google Shape;95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101 papers with &lt; 20 examples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58" name="Google Shape;958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64" name="Google Shape;964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101 papers with &lt; 20 examples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2 papers with categories of automata: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Dwyer et al. (ICSE 1999)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Beckman et al. (ECOOP 2011)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65" name="Google Shape;96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71" name="Google Shape;971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101 papers with &lt; 20 examples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2 papers with categories of automata: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Dwyer et al. (ICSE 1999)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Beckman et al. (ECOOP 2011)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72" name="Google Shape;97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3" name="Google Shape;973;p86"/>
          <p:cNvSpPr/>
          <p:nvPr/>
        </p:nvSpPr>
        <p:spPr>
          <a:xfrm>
            <a:off x="6658300" y="1446950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67 / 302</a:t>
            </a:r>
            <a:endParaRPr sz="2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4" name="Google Shape;974;p86"/>
          <p:cNvCxnSpPr>
            <a:stCxn id="973" idx="1"/>
          </p:cNvCxnSpPr>
          <p:nvPr/>
        </p:nvCxnSpPr>
        <p:spPr>
          <a:xfrm flipH="1">
            <a:off x="5934700" y="1876550"/>
            <a:ext cx="723600" cy="46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80" name="Google Shape;980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188 </a:t>
            </a:r>
            <a:r>
              <a:rPr lang="en" sz="2600">
                <a:solidFill>
                  <a:schemeClr val="dk1"/>
                </a:solidFill>
              </a:rPr>
              <a:t>typestate</a:t>
            </a:r>
            <a:r>
              <a:rPr lang="en" sz="2600">
                <a:solidFill>
                  <a:schemeClr val="dk1"/>
                </a:solidFill>
              </a:rPr>
              <a:t> papers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101 papers with &lt; 20 examples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2 papers with categories of automata: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Dwyer et al. (ICSE 1999)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Beckman et al. (ECOOP 2011)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81" name="Google Shape;98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2" name="Google Shape;982;p87"/>
          <p:cNvSpPr/>
          <p:nvPr/>
        </p:nvSpPr>
        <p:spPr>
          <a:xfrm>
            <a:off x="6658300" y="1446950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67 / 302</a:t>
            </a:r>
            <a:endParaRPr sz="2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3" name="Google Shape;983;p87"/>
          <p:cNvCxnSpPr>
            <a:stCxn id="982" idx="1"/>
          </p:cNvCxnSpPr>
          <p:nvPr/>
        </p:nvCxnSpPr>
        <p:spPr>
          <a:xfrm flipH="1">
            <a:off x="5934700" y="1876550"/>
            <a:ext cx="723600" cy="46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87"/>
          <p:cNvSpPr/>
          <p:nvPr/>
        </p:nvSpPr>
        <p:spPr>
          <a:xfrm>
            <a:off x="7104600" y="2537600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306 / 511</a:t>
            </a:r>
            <a:endParaRPr sz="2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5" name="Google Shape;985;p87"/>
          <p:cNvCxnSpPr>
            <a:stCxn id="984" idx="1"/>
          </p:cNvCxnSpPr>
          <p:nvPr/>
        </p:nvCxnSpPr>
        <p:spPr>
          <a:xfrm flipH="1">
            <a:off x="5493900" y="2967200"/>
            <a:ext cx="1610700" cy="322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accumulation?</a:t>
            </a:r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Literature survey of </a:t>
            </a:r>
            <a:r>
              <a:rPr lang="en" sz="2600">
                <a:solidFill>
                  <a:schemeClr val="dk1"/>
                </a:solidFill>
              </a:rPr>
              <a:t>188 </a:t>
            </a:r>
            <a:r>
              <a:rPr lang="en" sz="2600">
                <a:solidFill>
                  <a:schemeClr val="dk1"/>
                </a:solidFill>
              </a:rPr>
              <a:t>typestate </a:t>
            </a:r>
            <a:r>
              <a:rPr lang="en" sz="2600">
                <a:solidFill>
                  <a:schemeClr val="dk1"/>
                </a:solidFill>
              </a:rPr>
              <a:t>papers</a:t>
            </a:r>
            <a:r>
              <a:rPr lang="en" sz="2600">
                <a:solidFill>
                  <a:schemeClr val="dk1"/>
                </a:solidFill>
              </a:rPr>
              <a:t> since 1999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 strike="sngStrike">
                <a:solidFill>
                  <a:schemeClr val="dk1"/>
                </a:solidFill>
              </a:rPr>
              <a:t>85 with no typestate automata</a:t>
            </a:r>
            <a:endParaRPr sz="2600" strike="sngStrike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101 papers with &lt; 20 examples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2 papers with categories of automata: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Dwyer et al. (ICSE 1999)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" sz="2600">
                <a:solidFill>
                  <a:schemeClr val="dk1"/>
                </a:solidFill>
              </a:rPr>
              <a:t>Beckman et al. (ECOOP 2011)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92" name="Google Shape;99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88"/>
          <p:cNvSpPr/>
          <p:nvPr/>
        </p:nvSpPr>
        <p:spPr>
          <a:xfrm>
            <a:off x="6658300" y="1446950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67 / 302</a:t>
            </a:r>
            <a:endParaRPr sz="2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4" name="Google Shape;994;p88"/>
          <p:cNvCxnSpPr>
            <a:stCxn id="993" idx="1"/>
          </p:cNvCxnSpPr>
          <p:nvPr/>
        </p:nvCxnSpPr>
        <p:spPr>
          <a:xfrm flipH="1">
            <a:off x="5934700" y="1876550"/>
            <a:ext cx="723600" cy="463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" name="Google Shape;995;p88"/>
          <p:cNvSpPr/>
          <p:nvPr/>
        </p:nvSpPr>
        <p:spPr>
          <a:xfrm>
            <a:off x="7104600" y="2537600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306 / 511</a:t>
            </a:r>
            <a:endParaRPr sz="26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6" name="Google Shape;996;p88"/>
          <p:cNvCxnSpPr>
            <a:stCxn id="995" idx="1"/>
          </p:cNvCxnSpPr>
          <p:nvPr/>
        </p:nvCxnSpPr>
        <p:spPr>
          <a:xfrm flipH="1">
            <a:off x="5493900" y="2967200"/>
            <a:ext cx="1610700" cy="3225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88"/>
          <p:cNvSpPr/>
          <p:nvPr/>
        </p:nvSpPr>
        <p:spPr>
          <a:xfrm>
            <a:off x="6974400" y="3804025"/>
            <a:ext cx="1650300" cy="859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182 / 542</a:t>
            </a:r>
            <a:endParaRPr sz="2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8" name="Google Shape;998;p88"/>
          <p:cNvCxnSpPr>
            <a:stCxn id="997" idx="1"/>
          </p:cNvCxnSpPr>
          <p:nvPr/>
        </p:nvCxnSpPr>
        <p:spPr>
          <a:xfrm rot="10800000">
            <a:off x="6217500" y="3798325"/>
            <a:ext cx="756900" cy="435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accumulation: takeaways</a:t>
            </a:r>
            <a:endParaRPr/>
          </a:p>
        </p:txBody>
      </p:sp>
      <p:sp>
        <p:nvSpPr>
          <p:cNvPr id="1004" name="Google Shape;1004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555 / 1355 (</a:t>
            </a:r>
            <a:r>
              <a:rPr b="1" lang="en" sz="2600">
                <a:solidFill>
                  <a:srgbClr val="9900FF"/>
                </a:solidFill>
              </a:rPr>
              <a:t>41%</a:t>
            </a:r>
            <a:r>
              <a:rPr lang="en" sz="2600">
                <a:solidFill>
                  <a:schemeClr val="dk1"/>
                </a:solidFill>
              </a:rPr>
              <a:t>) of typestate automata are accumulation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05" name="Google Shape;1005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accumulation: takeaways</a:t>
            </a:r>
            <a:endParaRPr/>
          </a:p>
        </p:txBody>
      </p:sp>
      <p:sp>
        <p:nvSpPr>
          <p:cNvPr id="1011" name="Google Shape;1011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555 / 1355 (</a:t>
            </a:r>
            <a:r>
              <a:rPr b="1" lang="en" sz="2600">
                <a:solidFill>
                  <a:srgbClr val="9900FF"/>
                </a:solidFill>
              </a:rPr>
              <a:t>41%</a:t>
            </a:r>
            <a:r>
              <a:rPr lang="en" sz="2600">
                <a:solidFill>
                  <a:schemeClr val="dk1"/>
                </a:solidFill>
              </a:rPr>
              <a:t>) of typestate automata are accumulation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Higher proportion of accumulation TSA in large collections: </a:t>
            </a:r>
            <a:r>
              <a:rPr b="1" lang="en" sz="2600">
                <a:solidFill>
                  <a:srgbClr val="E69138"/>
                </a:solidFill>
              </a:rPr>
              <a:t>more common in practice?</a:t>
            </a:r>
            <a:endParaRPr b="1" sz="2600">
              <a:solidFill>
                <a:srgbClr val="E69138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12" name="Google Shape;1012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common is accumulation: takeaways</a:t>
            </a:r>
            <a:endParaRPr/>
          </a:p>
        </p:txBody>
      </p:sp>
      <p:sp>
        <p:nvSpPr>
          <p:cNvPr id="1018" name="Google Shape;1018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555 / 1355 (</a:t>
            </a:r>
            <a:r>
              <a:rPr b="1" lang="en" sz="2600">
                <a:solidFill>
                  <a:srgbClr val="9900FF"/>
                </a:solidFill>
              </a:rPr>
              <a:t>41%</a:t>
            </a:r>
            <a:r>
              <a:rPr lang="en" sz="2600">
                <a:solidFill>
                  <a:schemeClr val="dk1"/>
                </a:solidFill>
              </a:rPr>
              <a:t>) of typestate automata are accumulation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Higher proportion of accumulation TSA in large collections: </a:t>
            </a:r>
            <a:r>
              <a:rPr b="1" lang="en" sz="2600">
                <a:solidFill>
                  <a:srgbClr val="E69138"/>
                </a:solidFill>
              </a:rPr>
              <a:t>more common in practice?</a:t>
            </a:r>
            <a:endParaRPr b="1" sz="2600">
              <a:solidFill>
                <a:srgbClr val="E69138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Our artifact</a:t>
            </a:r>
            <a:r>
              <a:rPr lang="en" sz="2600">
                <a:solidFill>
                  <a:schemeClr val="dk1"/>
                </a:solidFill>
              </a:rPr>
              <a:t> includes all the TSAs we saw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https://doi.org/10.5281/zenodo.5771196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19" name="Google Shape;1019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" name="Google Shape;104;p20"/>
          <p:cNvCxnSpPr>
            <a:stCxn id="103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20"/>
          <p:cNvCxnSpPr>
            <a:stCxn id="103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20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20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" name="Google Shape;113;p20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025" name="Google Shape;1025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26" name="Google Shape;1026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032" name="Google Shape;1032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33" name="Google Shape;1033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34" name="Google Shape;1034;p93"/>
          <p:cNvGraphicFramePr/>
          <p:nvPr/>
        </p:nvGraphicFramePr>
        <p:xfrm>
          <a:off x="2046600" y="20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{6A398602-DE66-4E72-9C71-54FA1693814F}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Source LoC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~9.1M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True positives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False positives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5" name="Google Shape;1035;p93"/>
          <p:cNvSpPr txBox="1"/>
          <p:nvPr/>
        </p:nvSpPr>
        <p:spPr>
          <a:xfrm>
            <a:off x="0" y="4746925"/>
            <a:ext cx="646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Kellogg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, Ran, Sridharan, Schaef, Ernst. </a:t>
            </a:r>
            <a:r>
              <a:rPr i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Verifying Object Construction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 ICSE 2020.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041" name="Google Shape;1041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042" name="Google Shape;104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43" name="Google Shape;1043;p94"/>
          <p:cNvGraphicFramePr/>
          <p:nvPr/>
        </p:nvGraphicFramePr>
        <p:xfrm>
          <a:off x="2046600" y="200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{6A398602-DE66-4E72-9C71-54FA1693814F}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Source LoC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~9.1M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True positives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False positives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4" name="Google Shape;1044;p94"/>
          <p:cNvSpPr txBox="1"/>
          <p:nvPr/>
        </p:nvSpPr>
        <p:spPr>
          <a:xfrm>
            <a:off x="0" y="4746925"/>
            <a:ext cx="646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Kellogg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, Ran, Sridharan, Schaef, Ernst. </a:t>
            </a:r>
            <a:r>
              <a:rPr i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Verifying Object Construction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 ICSE 2020.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5" name="Google Shape;1045;p94"/>
          <p:cNvSpPr/>
          <p:nvPr/>
        </p:nvSpPr>
        <p:spPr>
          <a:xfrm>
            <a:off x="4073775" y="2495625"/>
            <a:ext cx="1356600" cy="13791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94"/>
          <p:cNvSpPr txBox="1"/>
          <p:nvPr/>
        </p:nvSpPr>
        <p:spPr>
          <a:xfrm>
            <a:off x="5701600" y="2692575"/>
            <a:ext cx="2519700" cy="985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100% recall, 82% precision</a:t>
            </a:r>
            <a:endParaRPr sz="2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2" name="Google Shape;1052;p95"/>
          <p:cNvSpPr txBox="1"/>
          <p:nvPr/>
        </p:nvSpPr>
        <p:spPr>
          <a:xfrm>
            <a:off x="455550" y="1691663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Recall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3" name="Google Shape;1053;p95"/>
          <p:cNvSpPr/>
          <p:nvPr/>
        </p:nvSpPr>
        <p:spPr>
          <a:xfrm>
            <a:off x="424700" y="2493100"/>
            <a:ext cx="19974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95"/>
          <p:cNvSpPr/>
          <p:nvPr/>
        </p:nvSpPr>
        <p:spPr>
          <a:xfrm>
            <a:off x="424700" y="2962450"/>
            <a:ext cx="2598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5" name="Google Shape;1055;p95"/>
          <p:cNvSpPr/>
          <p:nvPr/>
        </p:nvSpPr>
        <p:spPr>
          <a:xfrm>
            <a:off x="424700" y="3431800"/>
            <a:ext cx="1398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6" name="Google Shape;1056;p95"/>
          <p:cNvSpPr txBox="1"/>
          <p:nvPr/>
        </p:nvSpPr>
        <p:spPr>
          <a:xfrm>
            <a:off x="816150" y="291970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95"/>
          <p:cNvSpPr txBox="1"/>
          <p:nvPr/>
        </p:nvSpPr>
        <p:spPr>
          <a:xfrm>
            <a:off x="816150" y="338905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8" name="Google Shape;1058;p95"/>
          <p:cNvCxnSpPr/>
          <p:nvPr/>
        </p:nvCxnSpPr>
        <p:spPr>
          <a:xfrm flipH="1">
            <a:off x="2408950" y="2408825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9" name="Google Shape;1059;p95"/>
          <p:cNvSpPr txBox="1"/>
          <p:nvPr/>
        </p:nvSpPr>
        <p:spPr>
          <a:xfrm>
            <a:off x="2060200" y="385840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0" name="Google Shape;1060;p95"/>
          <p:cNvSpPr txBox="1"/>
          <p:nvPr/>
        </p:nvSpPr>
        <p:spPr>
          <a:xfrm>
            <a:off x="34324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Precision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3392424" y="2493113"/>
            <a:ext cx="5193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40151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53858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95"/>
          <p:cNvSpPr txBox="1"/>
          <p:nvPr/>
        </p:nvSpPr>
        <p:spPr>
          <a:xfrm>
            <a:off x="5037100" y="3858413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5" name="Google Shape;1065;p95"/>
          <p:cNvSpPr/>
          <p:nvPr/>
        </p:nvSpPr>
        <p:spPr>
          <a:xfrm>
            <a:off x="3388450" y="2962475"/>
            <a:ext cx="499200" cy="31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6" name="Google Shape;1066;p95"/>
          <p:cNvSpPr txBox="1"/>
          <p:nvPr/>
        </p:nvSpPr>
        <p:spPr>
          <a:xfrm>
            <a:off x="4015150" y="245036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95"/>
          <p:cNvSpPr/>
          <p:nvPr/>
        </p:nvSpPr>
        <p:spPr>
          <a:xfrm>
            <a:off x="3388450" y="3431825"/>
            <a:ext cx="9987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95"/>
          <p:cNvSpPr txBox="1"/>
          <p:nvPr/>
        </p:nvSpPr>
        <p:spPr>
          <a:xfrm>
            <a:off x="64533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Time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95"/>
          <p:cNvSpPr txBox="1"/>
          <p:nvPr/>
        </p:nvSpPr>
        <p:spPr>
          <a:xfrm>
            <a:off x="64533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0" name="Google Shape;1070;p95"/>
          <p:cNvCxnSpPr/>
          <p:nvPr/>
        </p:nvCxnSpPr>
        <p:spPr>
          <a:xfrm flipH="1">
            <a:off x="84067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95"/>
          <p:cNvSpPr txBox="1"/>
          <p:nvPr/>
        </p:nvSpPr>
        <p:spPr>
          <a:xfrm>
            <a:off x="6453350" y="245036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95"/>
          <p:cNvSpPr/>
          <p:nvPr/>
        </p:nvSpPr>
        <p:spPr>
          <a:xfrm flipH="1">
            <a:off x="6407250" y="2493125"/>
            <a:ext cx="183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95"/>
          <p:cNvSpPr/>
          <p:nvPr/>
        </p:nvSpPr>
        <p:spPr>
          <a:xfrm>
            <a:off x="6409350" y="2962475"/>
            <a:ext cx="90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95"/>
          <p:cNvSpPr/>
          <p:nvPr/>
        </p:nvSpPr>
        <p:spPr>
          <a:xfrm>
            <a:off x="6409350" y="3429000"/>
            <a:ext cx="19974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95"/>
          <p:cNvSpPr txBox="1"/>
          <p:nvPr/>
        </p:nvSpPr>
        <p:spPr>
          <a:xfrm>
            <a:off x="8014000" y="38584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~37 hrs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077" name="Google Shape;1077;p95"/>
          <p:cNvSpPr txBox="1"/>
          <p:nvPr/>
        </p:nvSpPr>
        <p:spPr>
          <a:xfrm>
            <a:off x="0" y="4746925"/>
            <a:ext cx="8246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Kellogg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, Shadab, Sridharan, Ernst. </a:t>
            </a:r>
            <a:r>
              <a:rPr i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Lightweight and Modular Resource Leak Verification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 ESEC/FSE 2021.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3" name="Google Shape;1083;p96"/>
          <p:cNvSpPr txBox="1"/>
          <p:nvPr/>
        </p:nvSpPr>
        <p:spPr>
          <a:xfrm>
            <a:off x="455550" y="1691663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Recall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4" name="Google Shape;1084;p96"/>
          <p:cNvSpPr/>
          <p:nvPr/>
        </p:nvSpPr>
        <p:spPr>
          <a:xfrm>
            <a:off x="424700" y="2493100"/>
            <a:ext cx="19974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96"/>
          <p:cNvSpPr/>
          <p:nvPr/>
        </p:nvSpPr>
        <p:spPr>
          <a:xfrm>
            <a:off x="424700" y="2962450"/>
            <a:ext cx="2598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6" name="Google Shape;1086;p96"/>
          <p:cNvSpPr/>
          <p:nvPr/>
        </p:nvSpPr>
        <p:spPr>
          <a:xfrm>
            <a:off x="424700" y="3431800"/>
            <a:ext cx="1398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7" name="Google Shape;1087;p96"/>
          <p:cNvSpPr txBox="1"/>
          <p:nvPr/>
        </p:nvSpPr>
        <p:spPr>
          <a:xfrm>
            <a:off x="816150" y="291970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8" name="Google Shape;1088;p96"/>
          <p:cNvSpPr txBox="1"/>
          <p:nvPr/>
        </p:nvSpPr>
        <p:spPr>
          <a:xfrm>
            <a:off x="816150" y="338905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9" name="Google Shape;1089;p96"/>
          <p:cNvCxnSpPr/>
          <p:nvPr/>
        </p:nvCxnSpPr>
        <p:spPr>
          <a:xfrm flipH="1">
            <a:off x="2408950" y="2408825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0" name="Google Shape;1090;p96"/>
          <p:cNvSpPr txBox="1"/>
          <p:nvPr/>
        </p:nvSpPr>
        <p:spPr>
          <a:xfrm>
            <a:off x="2060200" y="385840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1" name="Google Shape;1091;p96"/>
          <p:cNvSpPr txBox="1"/>
          <p:nvPr/>
        </p:nvSpPr>
        <p:spPr>
          <a:xfrm>
            <a:off x="34324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Precision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2" name="Google Shape;1092;p96"/>
          <p:cNvSpPr/>
          <p:nvPr/>
        </p:nvSpPr>
        <p:spPr>
          <a:xfrm>
            <a:off x="3392424" y="2493113"/>
            <a:ext cx="5193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96"/>
          <p:cNvSpPr txBox="1"/>
          <p:nvPr/>
        </p:nvSpPr>
        <p:spPr>
          <a:xfrm>
            <a:off x="40151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4" name="Google Shape;1094;p96"/>
          <p:cNvCxnSpPr/>
          <p:nvPr/>
        </p:nvCxnSpPr>
        <p:spPr>
          <a:xfrm flipH="1">
            <a:off x="53858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96"/>
          <p:cNvSpPr txBox="1"/>
          <p:nvPr/>
        </p:nvSpPr>
        <p:spPr>
          <a:xfrm>
            <a:off x="5037100" y="3858413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6" name="Google Shape;1096;p96"/>
          <p:cNvSpPr/>
          <p:nvPr/>
        </p:nvSpPr>
        <p:spPr>
          <a:xfrm>
            <a:off x="3388450" y="2962475"/>
            <a:ext cx="499200" cy="31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7" name="Google Shape;1097;p96"/>
          <p:cNvSpPr txBox="1"/>
          <p:nvPr/>
        </p:nvSpPr>
        <p:spPr>
          <a:xfrm>
            <a:off x="4015150" y="245036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8" name="Google Shape;1098;p96"/>
          <p:cNvSpPr/>
          <p:nvPr/>
        </p:nvSpPr>
        <p:spPr>
          <a:xfrm>
            <a:off x="3388450" y="3431825"/>
            <a:ext cx="9987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96"/>
          <p:cNvSpPr txBox="1"/>
          <p:nvPr/>
        </p:nvSpPr>
        <p:spPr>
          <a:xfrm>
            <a:off x="64533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Time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96"/>
          <p:cNvSpPr txBox="1"/>
          <p:nvPr/>
        </p:nvSpPr>
        <p:spPr>
          <a:xfrm>
            <a:off x="64533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1" name="Google Shape;1101;p96"/>
          <p:cNvCxnSpPr/>
          <p:nvPr/>
        </p:nvCxnSpPr>
        <p:spPr>
          <a:xfrm flipH="1">
            <a:off x="84067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96"/>
          <p:cNvSpPr txBox="1"/>
          <p:nvPr/>
        </p:nvSpPr>
        <p:spPr>
          <a:xfrm>
            <a:off x="6453350" y="245036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96"/>
          <p:cNvSpPr/>
          <p:nvPr/>
        </p:nvSpPr>
        <p:spPr>
          <a:xfrm flipH="1">
            <a:off x="6407250" y="2493125"/>
            <a:ext cx="183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96"/>
          <p:cNvSpPr/>
          <p:nvPr/>
        </p:nvSpPr>
        <p:spPr>
          <a:xfrm>
            <a:off x="6409350" y="2962475"/>
            <a:ext cx="90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96"/>
          <p:cNvSpPr/>
          <p:nvPr/>
        </p:nvSpPr>
        <p:spPr>
          <a:xfrm>
            <a:off x="6409350" y="3429000"/>
            <a:ext cx="19974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96"/>
          <p:cNvSpPr txBox="1"/>
          <p:nvPr/>
        </p:nvSpPr>
        <p:spPr>
          <a:xfrm>
            <a:off x="8014000" y="38584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~37 hrs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7" name="Google Shape;110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00" y="818924"/>
            <a:ext cx="5476226" cy="732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09" name="Google Shape;1109;p96"/>
          <p:cNvSpPr txBox="1"/>
          <p:nvPr/>
        </p:nvSpPr>
        <p:spPr>
          <a:xfrm>
            <a:off x="0" y="4746925"/>
            <a:ext cx="8246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Kellogg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, Shadab, Sridharan, Ernst. </a:t>
            </a:r>
            <a:r>
              <a:rPr i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Lightweight and Modular Resource Leak Verification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 ESEC/FSE 2021.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5" name="Google Shape;1115;p97"/>
          <p:cNvSpPr txBox="1"/>
          <p:nvPr/>
        </p:nvSpPr>
        <p:spPr>
          <a:xfrm>
            <a:off x="455550" y="1691663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Recall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6" name="Google Shape;1116;p97"/>
          <p:cNvSpPr/>
          <p:nvPr/>
        </p:nvSpPr>
        <p:spPr>
          <a:xfrm>
            <a:off x="424700" y="2493100"/>
            <a:ext cx="19974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97"/>
          <p:cNvSpPr/>
          <p:nvPr/>
        </p:nvSpPr>
        <p:spPr>
          <a:xfrm>
            <a:off x="424700" y="2962450"/>
            <a:ext cx="2598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8" name="Google Shape;1118;p97"/>
          <p:cNvSpPr/>
          <p:nvPr/>
        </p:nvSpPr>
        <p:spPr>
          <a:xfrm>
            <a:off x="424700" y="3431800"/>
            <a:ext cx="1398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9" name="Google Shape;1119;p97"/>
          <p:cNvSpPr txBox="1"/>
          <p:nvPr/>
        </p:nvSpPr>
        <p:spPr>
          <a:xfrm>
            <a:off x="816150" y="291970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97"/>
          <p:cNvSpPr txBox="1"/>
          <p:nvPr/>
        </p:nvSpPr>
        <p:spPr>
          <a:xfrm>
            <a:off x="816150" y="3389050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1" name="Google Shape;1121;p97"/>
          <p:cNvCxnSpPr/>
          <p:nvPr/>
        </p:nvCxnSpPr>
        <p:spPr>
          <a:xfrm flipH="1">
            <a:off x="2408950" y="2408825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2" name="Google Shape;1122;p97"/>
          <p:cNvSpPr txBox="1"/>
          <p:nvPr/>
        </p:nvSpPr>
        <p:spPr>
          <a:xfrm>
            <a:off x="2060200" y="385840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97"/>
          <p:cNvSpPr txBox="1"/>
          <p:nvPr/>
        </p:nvSpPr>
        <p:spPr>
          <a:xfrm>
            <a:off x="34324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Precision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4" name="Google Shape;1124;p97"/>
          <p:cNvSpPr/>
          <p:nvPr/>
        </p:nvSpPr>
        <p:spPr>
          <a:xfrm>
            <a:off x="3392424" y="2493113"/>
            <a:ext cx="5193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97"/>
          <p:cNvSpPr txBox="1"/>
          <p:nvPr/>
        </p:nvSpPr>
        <p:spPr>
          <a:xfrm>
            <a:off x="40151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6" name="Google Shape;1126;p97"/>
          <p:cNvCxnSpPr/>
          <p:nvPr/>
        </p:nvCxnSpPr>
        <p:spPr>
          <a:xfrm flipH="1">
            <a:off x="53858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97"/>
          <p:cNvSpPr txBox="1"/>
          <p:nvPr/>
        </p:nvSpPr>
        <p:spPr>
          <a:xfrm>
            <a:off x="5037100" y="3858413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8" name="Google Shape;1128;p97"/>
          <p:cNvSpPr/>
          <p:nvPr/>
        </p:nvSpPr>
        <p:spPr>
          <a:xfrm>
            <a:off x="3388450" y="2962475"/>
            <a:ext cx="499200" cy="31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97"/>
          <p:cNvSpPr txBox="1"/>
          <p:nvPr/>
        </p:nvSpPr>
        <p:spPr>
          <a:xfrm>
            <a:off x="4015150" y="245036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0" name="Google Shape;1130;p97"/>
          <p:cNvSpPr/>
          <p:nvPr/>
        </p:nvSpPr>
        <p:spPr>
          <a:xfrm>
            <a:off x="3388450" y="3431825"/>
            <a:ext cx="9987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1" name="Google Shape;1131;p97"/>
          <p:cNvSpPr txBox="1"/>
          <p:nvPr/>
        </p:nvSpPr>
        <p:spPr>
          <a:xfrm>
            <a:off x="6453350" y="1691675"/>
            <a:ext cx="20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Lato"/>
                <a:ea typeface="Lato"/>
                <a:cs typeface="Lato"/>
                <a:sym typeface="Lato"/>
              </a:rPr>
              <a:t>Time</a:t>
            </a:r>
            <a:endParaRPr sz="24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2" name="Google Shape;1132;p97"/>
          <p:cNvSpPr txBox="1"/>
          <p:nvPr/>
        </p:nvSpPr>
        <p:spPr>
          <a:xfrm>
            <a:off x="6453350" y="2919713"/>
            <a:ext cx="13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Eclipse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3" name="Google Shape;1133;p97"/>
          <p:cNvCxnSpPr/>
          <p:nvPr/>
        </p:nvCxnSpPr>
        <p:spPr>
          <a:xfrm flipH="1">
            <a:off x="8406750" y="2408838"/>
            <a:ext cx="7800" cy="1465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97"/>
          <p:cNvSpPr/>
          <p:nvPr/>
        </p:nvSpPr>
        <p:spPr>
          <a:xfrm flipH="1">
            <a:off x="6409944" y="2493125"/>
            <a:ext cx="841200" cy="31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97"/>
          <p:cNvSpPr/>
          <p:nvPr/>
        </p:nvSpPr>
        <p:spPr>
          <a:xfrm>
            <a:off x="6409350" y="2962475"/>
            <a:ext cx="18300" cy="314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97"/>
          <p:cNvSpPr/>
          <p:nvPr/>
        </p:nvSpPr>
        <p:spPr>
          <a:xfrm>
            <a:off x="6409350" y="3429000"/>
            <a:ext cx="3050100" cy="314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Grapple                                        ...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97"/>
          <p:cNvSpPr txBox="1"/>
          <p:nvPr/>
        </p:nvSpPr>
        <p:spPr>
          <a:xfrm>
            <a:off x="8014000" y="38584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 hr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97"/>
          <p:cNvSpPr txBox="1"/>
          <p:nvPr/>
        </p:nvSpPr>
        <p:spPr>
          <a:xfrm>
            <a:off x="7251150" y="2450375"/>
            <a:ext cx="12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RLC (ours)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40" name="Google Shape;1140;p97"/>
          <p:cNvSpPr txBox="1"/>
          <p:nvPr/>
        </p:nvSpPr>
        <p:spPr>
          <a:xfrm>
            <a:off x="0" y="4746925"/>
            <a:ext cx="8246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Kellogg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, Shadab, Sridharan, Ernst. </a:t>
            </a:r>
            <a:r>
              <a:rPr i="1"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Lightweight and Modular Resource Leak Verification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 ESEC/FSE 2021.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46" name="Google Shape;1146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Important lessons: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147" name="Google Shape;114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53" name="Google Shape;1153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Important lessons: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when accumulation is </a:t>
            </a:r>
            <a:r>
              <a:rPr b="1" lang="en" sz="2600">
                <a:solidFill>
                  <a:srgbClr val="0000FF"/>
                </a:solidFill>
              </a:rPr>
              <a:t>applicable</a:t>
            </a:r>
            <a:r>
              <a:rPr lang="en" sz="2600">
                <a:solidFill>
                  <a:schemeClr val="dk1"/>
                </a:solidFill>
              </a:rPr>
              <a:t>, it produces analyses that are </a:t>
            </a:r>
            <a:r>
              <a:rPr b="1" lang="en" sz="2600">
                <a:solidFill>
                  <a:srgbClr val="0000FF"/>
                </a:solidFill>
              </a:rPr>
              <a:t>sound, precise, and fast</a:t>
            </a:r>
            <a:endParaRPr b="1" sz="2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154" name="Google Shape;1154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60" name="Google Shape;1160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Important lessons: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w</a:t>
            </a:r>
            <a:r>
              <a:rPr lang="en" sz="2600">
                <a:solidFill>
                  <a:schemeClr val="dk1"/>
                </a:solidFill>
              </a:rPr>
              <a:t>hen accumulation is </a:t>
            </a:r>
            <a:r>
              <a:rPr b="1" lang="en" sz="2600">
                <a:solidFill>
                  <a:srgbClr val="0000FF"/>
                </a:solidFill>
              </a:rPr>
              <a:t>applicable</a:t>
            </a:r>
            <a:r>
              <a:rPr lang="en" sz="2600">
                <a:solidFill>
                  <a:schemeClr val="dk1"/>
                </a:solidFill>
              </a:rPr>
              <a:t>, it produces analyses that are </a:t>
            </a:r>
            <a:r>
              <a:rPr b="1" lang="en" sz="2600">
                <a:solidFill>
                  <a:srgbClr val="0000FF"/>
                </a:solidFill>
              </a:rPr>
              <a:t>sound, precise, and fast</a:t>
            </a:r>
            <a:endParaRPr b="1" sz="2600">
              <a:solidFill>
                <a:srgbClr val="00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b="1" lang="en" sz="2600">
                <a:solidFill>
                  <a:srgbClr val="CC0000"/>
                </a:solidFill>
              </a:rPr>
              <a:t>cheap, local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rgbClr val="CC0000"/>
                </a:solidFill>
              </a:rPr>
              <a:t>alias reasoning</a:t>
            </a:r>
            <a:r>
              <a:rPr lang="en" sz="2600">
                <a:solidFill>
                  <a:schemeClr val="dk1"/>
                </a:solidFill>
              </a:rPr>
              <a:t> is always useful for </a:t>
            </a:r>
            <a:r>
              <a:rPr b="1" lang="en" sz="2600">
                <a:solidFill>
                  <a:srgbClr val="CC0000"/>
                </a:solidFill>
              </a:rPr>
              <a:t>precision</a:t>
            </a:r>
            <a:endParaRPr b="1" sz="2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161" name="Google Shape;1161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of accumulation</a:t>
            </a:r>
            <a:endParaRPr/>
          </a:p>
        </p:txBody>
      </p:sp>
      <p:sp>
        <p:nvSpPr>
          <p:cNvPr id="1167" name="Google Shape;1167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Important lessons: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when accumulation is </a:t>
            </a:r>
            <a:r>
              <a:rPr b="1" lang="en" sz="2600">
                <a:solidFill>
                  <a:srgbClr val="0000FF"/>
                </a:solidFill>
              </a:rPr>
              <a:t>applicable</a:t>
            </a:r>
            <a:r>
              <a:rPr lang="en" sz="2600">
                <a:solidFill>
                  <a:schemeClr val="dk1"/>
                </a:solidFill>
              </a:rPr>
              <a:t>, it produces analyses that are </a:t>
            </a:r>
            <a:r>
              <a:rPr b="1" lang="en" sz="2600">
                <a:solidFill>
                  <a:srgbClr val="0000FF"/>
                </a:solidFill>
              </a:rPr>
              <a:t>sound, precise, and fast</a:t>
            </a:r>
            <a:endParaRPr b="1" sz="2600">
              <a:solidFill>
                <a:srgbClr val="00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b="1" lang="en" sz="2600">
                <a:solidFill>
                  <a:srgbClr val="CC0000"/>
                </a:solidFill>
              </a:rPr>
              <a:t>cheap, local</a:t>
            </a:r>
            <a:r>
              <a:rPr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rgbClr val="CC0000"/>
                </a:solidFill>
              </a:rPr>
              <a:t>alias reasoning</a:t>
            </a:r>
            <a:r>
              <a:rPr lang="en" sz="2600">
                <a:solidFill>
                  <a:schemeClr val="dk1"/>
                </a:solidFill>
              </a:rPr>
              <a:t> is always useful for </a:t>
            </a:r>
            <a:r>
              <a:rPr b="1" lang="en" sz="2600">
                <a:solidFill>
                  <a:srgbClr val="CC0000"/>
                </a:solidFill>
              </a:rPr>
              <a:t>precision</a:t>
            </a:r>
            <a:endParaRPr b="1" sz="2600">
              <a:solidFill>
                <a:schemeClr val="dk1"/>
              </a:solidFill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sz="2600">
                <a:solidFill>
                  <a:schemeClr val="dk1"/>
                </a:solidFill>
              </a:rPr>
              <a:t>sound with </a:t>
            </a:r>
            <a:r>
              <a:rPr b="1" lang="en" sz="2600">
                <a:solidFill>
                  <a:srgbClr val="6AA84F"/>
                </a:solidFill>
              </a:rPr>
              <a:t>no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aliasing information </a:t>
            </a:r>
            <a:r>
              <a:rPr lang="en" sz="3000">
                <a:solidFill>
                  <a:schemeClr val="dk1"/>
                </a:solidFill>
              </a:rPr>
              <a:t>⇒</a:t>
            </a:r>
            <a:br>
              <a:rPr lang="en" sz="3000">
                <a:solidFill>
                  <a:schemeClr val="dk1"/>
                </a:solidFill>
              </a:rPr>
            </a:br>
            <a:r>
              <a:rPr lang="en" sz="2600">
                <a:solidFill>
                  <a:schemeClr val="dk1"/>
                </a:solidFill>
              </a:rPr>
              <a:t>sound with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b="1" lang="en" sz="2600">
                <a:solidFill>
                  <a:srgbClr val="6AA84F"/>
                </a:solidFill>
              </a:rPr>
              <a:t>limited</a:t>
            </a:r>
            <a:r>
              <a:rPr b="1" lang="en" sz="2600">
                <a:solidFill>
                  <a:schemeClr val="dk1"/>
                </a:solidFill>
              </a:rPr>
              <a:t> </a:t>
            </a:r>
            <a:r>
              <a:rPr lang="en" sz="2600">
                <a:solidFill>
                  <a:schemeClr val="dk1"/>
                </a:solidFill>
              </a:rPr>
              <a:t>aliasing information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168" name="Google Shape;1168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21"/>
          <p:cNvCxnSpPr>
            <a:stCxn id="124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>
            <a:stCxn id="124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Courier New"/>
                <a:ea typeface="Courier New"/>
                <a:cs typeface="Courier New"/>
                <a:sym typeface="Courier New"/>
              </a:rPr>
              <a:t>OPENED</a:t>
            </a:r>
            <a:endParaRPr sz="9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1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2182950" y="2756250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Typestate specification via FSM</a:t>
            </a:r>
            <a:endParaRPr/>
          </a:p>
        </p:txBody>
      </p:sp>
      <p:cxnSp>
        <p:nvCxnSpPr>
          <p:cNvPr id="140" name="Google Shape;140;p21"/>
          <p:cNvCxnSpPr/>
          <p:nvPr/>
        </p:nvCxnSpPr>
        <p:spPr>
          <a:xfrm rot="10800000">
            <a:off x="3446500" y="4227250"/>
            <a:ext cx="1082700" cy="426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4570850" y="4116650"/>
            <a:ext cx="417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Our goal: </a:t>
            </a:r>
            <a:r>
              <a:rPr b="1" i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prove</a:t>
            </a:r>
            <a:r>
              <a:rPr lang="en" sz="26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 that no File ever enters this state</a:t>
            </a:r>
            <a:endParaRPr sz="26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74" name="Google Shape;1174;p102"/>
          <p:cNvSpPr txBox="1"/>
          <p:nvPr>
            <p:ph idx="1" type="body"/>
          </p:nvPr>
        </p:nvSpPr>
        <p:spPr>
          <a:xfrm>
            <a:off x="311700" y="11524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Identification of the </a:t>
            </a:r>
            <a:r>
              <a:rPr b="1" lang="en" sz="2600">
                <a:solidFill>
                  <a:srgbClr val="0000FF"/>
                </a:solidFill>
              </a:rPr>
              <a:t>accumulation typestate automata</a:t>
            </a:r>
            <a:r>
              <a:rPr lang="en" sz="2600">
                <a:solidFill>
                  <a:schemeClr val="dk1"/>
                </a:solidFill>
              </a:rPr>
              <a:t>, a new, important subset of typestates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Proof that accumulation typestates are </a:t>
            </a:r>
            <a:r>
              <a:rPr b="1" lang="en" sz="2600">
                <a:solidFill>
                  <a:srgbClr val="CC0000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checkable </a:t>
            </a:r>
            <a:r>
              <a:rPr b="1" lang="en" sz="2600">
                <a:solidFill>
                  <a:srgbClr val="6AA84F"/>
                </a:solidFill>
              </a:rPr>
              <a:t>without aliasing information</a:t>
            </a:r>
            <a:endParaRPr b="1" sz="2600">
              <a:solidFill>
                <a:srgbClr val="6AA84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rgbClr val="E69138"/>
                </a:solidFill>
              </a:rPr>
              <a:t>41%</a:t>
            </a:r>
            <a:r>
              <a:rPr lang="en" sz="2600">
                <a:solidFill>
                  <a:schemeClr val="dk1"/>
                </a:solidFill>
              </a:rPr>
              <a:t> of typestate automata are accumulation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Practical accumulation analyses are </a:t>
            </a:r>
            <a:r>
              <a:rPr b="1" lang="en" sz="2600">
                <a:solidFill>
                  <a:srgbClr val="FF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, </a:t>
            </a:r>
            <a:r>
              <a:rPr b="1" lang="en" sz="2600">
                <a:solidFill>
                  <a:srgbClr val="FF00FF"/>
                </a:solidFill>
              </a:rPr>
              <a:t>precise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FF00FF"/>
                </a:solidFill>
              </a:rPr>
              <a:t>fast</a:t>
            </a:r>
            <a:endParaRPr b="1" sz="2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1175" name="Google Shape;1175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181" name="Google Shape;1181;p103"/>
          <p:cNvSpPr txBox="1"/>
          <p:nvPr>
            <p:ph idx="1" type="body"/>
          </p:nvPr>
        </p:nvSpPr>
        <p:spPr>
          <a:xfrm>
            <a:off x="311700" y="11524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Identification of the </a:t>
            </a:r>
            <a:r>
              <a:rPr b="1" lang="en" sz="2600">
                <a:solidFill>
                  <a:srgbClr val="0000FF"/>
                </a:solidFill>
              </a:rPr>
              <a:t>accumulation typestate automata</a:t>
            </a:r>
            <a:r>
              <a:rPr lang="en" sz="2600">
                <a:solidFill>
                  <a:schemeClr val="dk1"/>
                </a:solidFill>
              </a:rPr>
              <a:t>, a new, important subset of typestates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Proof that accumulation typestates are </a:t>
            </a:r>
            <a:r>
              <a:rPr b="1" lang="en" sz="2600">
                <a:solidFill>
                  <a:srgbClr val="CC0000"/>
                </a:solidFill>
              </a:rPr>
              <a:t>exactly</a:t>
            </a:r>
            <a:r>
              <a:rPr lang="en" sz="2600">
                <a:solidFill>
                  <a:schemeClr val="dk1"/>
                </a:solidFill>
              </a:rPr>
              <a:t> those checkable </a:t>
            </a:r>
            <a:r>
              <a:rPr b="1" lang="en" sz="2600">
                <a:solidFill>
                  <a:srgbClr val="6AA84F"/>
                </a:solidFill>
              </a:rPr>
              <a:t>without aliasing information</a:t>
            </a:r>
            <a:endParaRPr b="1" sz="2600">
              <a:solidFill>
                <a:srgbClr val="6AA84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2600">
                <a:solidFill>
                  <a:srgbClr val="E69138"/>
                </a:solidFill>
              </a:rPr>
              <a:t>41%</a:t>
            </a:r>
            <a:r>
              <a:rPr lang="en" sz="2600">
                <a:solidFill>
                  <a:schemeClr val="dk1"/>
                </a:solidFill>
              </a:rPr>
              <a:t> of typestate automata are accumulation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Practical accumulation analyses are </a:t>
            </a:r>
            <a:r>
              <a:rPr b="1" lang="en" sz="2600">
                <a:solidFill>
                  <a:srgbClr val="FF00FF"/>
                </a:solidFill>
              </a:rPr>
              <a:t>sound</a:t>
            </a:r>
            <a:r>
              <a:rPr lang="en" sz="2600">
                <a:solidFill>
                  <a:schemeClr val="dk1"/>
                </a:solidFill>
              </a:rPr>
              <a:t>, </a:t>
            </a:r>
            <a:r>
              <a:rPr b="1" lang="en" sz="2600">
                <a:solidFill>
                  <a:srgbClr val="FF00FF"/>
                </a:solidFill>
              </a:rPr>
              <a:t>precise</a:t>
            </a:r>
            <a:r>
              <a:rPr lang="en" sz="2600">
                <a:solidFill>
                  <a:schemeClr val="dk1"/>
                </a:solidFill>
              </a:rPr>
              <a:t>, and </a:t>
            </a:r>
            <a:r>
              <a:rPr b="1" lang="en" sz="2600">
                <a:solidFill>
                  <a:srgbClr val="FF00FF"/>
                </a:solidFill>
              </a:rPr>
              <a:t>fast</a:t>
            </a:r>
            <a:endParaRPr b="1" sz="26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E69138"/>
              </a:solidFill>
            </a:endParaRPr>
          </a:p>
        </p:txBody>
      </p:sp>
      <p:sp>
        <p:nvSpPr>
          <p:cNvPr id="1182" name="Google Shape;1182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3" name="Google Shape;118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188" y="4070113"/>
            <a:ext cx="855475" cy="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75" y="4070113"/>
            <a:ext cx="855475" cy="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375" y="4063313"/>
            <a:ext cx="695250" cy="86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