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59" d="100"/>
          <a:sy n="59" d="100"/>
        </p:scale>
        <p:origin x="22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793A-C209-449C-BF9E-0F9EF15DD828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041C-386B-45F6-A3CB-7D7B241E0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66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793A-C209-449C-BF9E-0F9EF15DD828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041C-386B-45F6-A3CB-7D7B241E0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86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793A-C209-449C-BF9E-0F9EF15DD828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041C-386B-45F6-A3CB-7D7B241E0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32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793A-C209-449C-BF9E-0F9EF15DD828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041C-386B-45F6-A3CB-7D7B241E0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74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793A-C209-449C-BF9E-0F9EF15DD828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041C-386B-45F6-A3CB-7D7B241E0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3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793A-C209-449C-BF9E-0F9EF15DD828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041C-386B-45F6-A3CB-7D7B241E0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62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793A-C209-449C-BF9E-0F9EF15DD828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041C-386B-45F6-A3CB-7D7B241E0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22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793A-C209-449C-BF9E-0F9EF15DD828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041C-386B-45F6-A3CB-7D7B241E0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92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793A-C209-449C-BF9E-0F9EF15DD828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041C-386B-45F6-A3CB-7D7B241E0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42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793A-C209-449C-BF9E-0F9EF15DD828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041C-386B-45F6-A3CB-7D7B241E0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95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793A-C209-449C-BF9E-0F9EF15DD828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041C-386B-45F6-A3CB-7D7B241E0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0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2793A-C209-449C-BF9E-0F9EF15DD828}" type="datetimeFigureOut">
              <a:rPr lang="en-GB" smtClean="0"/>
              <a:t>15/05/2021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E041C-386B-45F6-A3CB-7D7B241E0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69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OOPS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Student Guidelines</a:t>
            </a:r>
          </a:p>
        </p:txBody>
      </p:sp>
    </p:spTree>
    <p:extLst>
      <p:ext uri="{BB962C8B-B14F-4D97-AF65-F5344CB8AC3E}">
        <p14:creationId xmlns:p14="http://schemas.microsoft.com/office/powerpoint/2010/main" val="418271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7760613" cy="5530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reeform 1"/>
          <p:cNvSpPr/>
          <p:nvPr/>
        </p:nvSpPr>
        <p:spPr>
          <a:xfrm>
            <a:off x="333829" y="246743"/>
            <a:ext cx="5399314" cy="1799771"/>
          </a:xfrm>
          <a:custGeom>
            <a:avLst/>
            <a:gdLst>
              <a:gd name="connsiteX0" fmla="*/ 246742 w 5399314"/>
              <a:gd name="connsiteY0" fmla="*/ 261257 h 1799771"/>
              <a:gd name="connsiteX1" fmla="*/ 246742 w 5399314"/>
              <a:gd name="connsiteY1" fmla="*/ 261257 h 1799771"/>
              <a:gd name="connsiteX2" fmla="*/ 2017485 w 5399314"/>
              <a:gd name="connsiteY2" fmla="*/ 0 h 1799771"/>
              <a:gd name="connsiteX3" fmla="*/ 4310742 w 5399314"/>
              <a:gd name="connsiteY3" fmla="*/ 72571 h 1799771"/>
              <a:gd name="connsiteX4" fmla="*/ 5399314 w 5399314"/>
              <a:gd name="connsiteY4" fmla="*/ 406400 h 1799771"/>
              <a:gd name="connsiteX5" fmla="*/ 5384800 w 5399314"/>
              <a:gd name="connsiteY5" fmla="*/ 1175657 h 1799771"/>
              <a:gd name="connsiteX6" fmla="*/ 5021942 w 5399314"/>
              <a:gd name="connsiteY6" fmla="*/ 1799771 h 1799771"/>
              <a:gd name="connsiteX7" fmla="*/ 3135085 w 5399314"/>
              <a:gd name="connsiteY7" fmla="*/ 1756228 h 1799771"/>
              <a:gd name="connsiteX8" fmla="*/ 914400 w 5399314"/>
              <a:gd name="connsiteY8" fmla="*/ 1741714 h 1799771"/>
              <a:gd name="connsiteX9" fmla="*/ 0 w 5399314"/>
              <a:gd name="connsiteY9" fmla="*/ 1654628 h 1799771"/>
              <a:gd name="connsiteX10" fmla="*/ 0 w 5399314"/>
              <a:gd name="connsiteY10" fmla="*/ 508000 h 1799771"/>
              <a:gd name="connsiteX11" fmla="*/ 246742 w 5399314"/>
              <a:gd name="connsiteY11" fmla="*/ 261257 h 179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99314" h="1799771">
                <a:moveTo>
                  <a:pt x="246742" y="261257"/>
                </a:moveTo>
                <a:lnTo>
                  <a:pt x="246742" y="261257"/>
                </a:lnTo>
                <a:lnTo>
                  <a:pt x="2017485" y="0"/>
                </a:lnTo>
                <a:lnTo>
                  <a:pt x="4310742" y="72571"/>
                </a:lnTo>
                <a:lnTo>
                  <a:pt x="5399314" y="406400"/>
                </a:lnTo>
                <a:lnTo>
                  <a:pt x="5384800" y="1175657"/>
                </a:lnTo>
                <a:lnTo>
                  <a:pt x="5021942" y="1799771"/>
                </a:lnTo>
                <a:lnTo>
                  <a:pt x="3135085" y="1756228"/>
                </a:lnTo>
                <a:lnTo>
                  <a:pt x="914400" y="1741714"/>
                </a:lnTo>
                <a:lnTo>
                  <a:pt x="0" y="1654628"/>
                </a:lnTo>
                <a:lnTo>
                  <a:pt x="0" y="508000"/>
                </a:lnTo>
                <a:lnTo>
                  <a:pt x="246742" y="261257"/>
                </a:lnTo>
                <a:close/>
              </a:path>
            </a:pathLst>
          </a:cu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478941" y="246743"/>
            <a:ext cx="127246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Main driver</a:t>
            </a:r>
          </a:p>
        </p:txBody>
      </p:sp>
    </p:spTree>
    <p:extLst>
      <p:ext uri="{BB962C8B-B14F-4D97-AF65-F5344CB8AC3E}">
        <p14:creationId xmlns:p14="http://schemas.microsoft.com/office/powerpoint/2010/main" val="26958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7760613" cy="5530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reeform 3"/>
          <p:cNvSpPr/>
          <p:nvPr/>
        </p:nvSpPr>
        <p:spPr>
          <a:xfrm>
            <a:off x="2975429" y="377371"/>
            <a:ext cx="5776685" cy="5370286"/>
          </a:xfrm>
          <a:custGeom>
            <a:avLst/>
            <a:gdLst>
              <a:gd name="connsiteX0" fmla="*/ 899885 w 5776685"/>
              <a:gd name="connsiteY0" fmla="*/ 3773715 h 5370286"/>
              <a:gd name="connsiteX1" fmla="*/ 2757714 w 5776685"/>
              <a:gd name="connsiteY1" fmla="*/ 3744686 h 5370286"/>
              <a:gd name="connsiteX2" fmla="*/ 2873828 w 5776685"/>
              <a:gd name="connsiteY2" fmla="*/ 435429 h 5370286"/>
              <a:gd name="connsiteX3" fmla="*/ 4267200 w 5776685"/>
              <a:gd name="connsiteY3" fmla="*/ 0 h 5370286"/>
              <a:gd name="connsiteX4" fmla="*/ 5675085 w 5776685"/>
              <a:gd name="connsiteY4" fmla="*/ 232229 h 5370286"/>
              <a:gd name="connsiteX5" fmla="*/ 5776685 w 5776685"/>
              <a:gd name="connsiteY5" fmla="*/ 2438400 h 5370286"/>
              <a:gd name="connsiteX6" fmla="*/ 5515428 w 5776685"/>
              <a:gd name="connsiteY6" fmla="*/ 4688115 h 5370286"/>
              <a:gd name="connsiteX7" fmla="*/ 3106057 w 5776685"/>
              <a:gd name="connsiteY7" fmla="*/ 5196115 h 5370286"/>
              <a:gd name="connsiteX8" fmla="*/ 493485 w 5776685"/>
              <a:gd name="connsiteY8" fmla="*/ 5370286 h 5370286"/>
              <a:gd name="connsiteX9" fmla="*/ 0 w 5776685"/>
              <a:gd name="connsiteY9" fmla="*/ 4180115 h 5370286"/>
              <a:gd name="connsiteX10" fmla="*/ 899885 w 5776685"/>
              <a:gd name="connsiteY10" fmla="*/ 3773715 h 537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76685" h="5370286">
                <a:moveTo>
                  <a:pt x="899885" y="3773715"/>
                </a:moveTo>
                <a:lnTo>
                  <a:pt x="2757714" y="3744686"/>
                </a:lnTo>
                <a:lnTo>
                  <a:pt x="2873828" y="435429"/>
                </a:lnTo>
                <a:lnTo>
                  <a:pt x="4267200" y="0"/>
                </a:lnTo>
                <a:lnTo>
                  <a:pt x="5675085" y="232229"/>
                </a:lnTo>
                <a:lnTo>
                  <a:pt x="5776685" y="2438400"/>
                </a:lnTo>
                <a:lnTo>
                  <a:pt x="5515428" y="4688115"/>
                </a:lnTo>
                <a:lnTo>
                  <a:pt x="3106057" y="5196115"/>
                </a:lnTo>
                <a:lnTo>
                  <a:pt x="493485" y="5370286"/>
                </a:lnTo>
                <a:lnTo>
                  <a:pt x="0" y="4180115"/>
                </a:lnTo>
                <a:lnTo>
                  <a:pt x="899885" y="3773715"/>
                </a:lnTo>
                <a:close/>
              </a:path>
            </a:pathLst>
          </a:cu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71019" y="5424491"/>
            <a:ext cx="426713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Phase 1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Create the appropriate class definitions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Create a </a:t>
            </a:r>
            <a:r>
              <a:rPr lang="en-GB" i="1" dirty="0" err="1"/>
              <a:t>PassengerTestDriver</a:t>
            </a:r>
            <a:r>
              <a:rPr lang="en-GB" dirty="0"/>
              <a:t> to test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Record all tests on the test log sheets</a:t>
            </a:r>
          </a:p>
        </p:txBody>
      </p:sp>
    </p:spTree>
    <p:extLst>
      <p:ext uri="{BB962C8B-B14F-4D97-AF65-F5344CB8AC3E}">
        <p14:creationId xmlns:p14="http://schemas.microsoft.com/office/powerpoint/2010/main" val="269671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7760613" cy="5530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6918" y="620688"/>
            <a:ext cx="426713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Phase 2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Create the appropriate class definitions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Create a </a:t>
            </a:r>
            <a:r>
              <a:rPr lang="en-GB" i="1" dirty="0" err="1"/>
              <a:t>SeatTestDriver</a:t>
            </a:r>
            <a:r>
              <a:rPr lang="en-GB" dirty="0"/>
              <a:t> to test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Record all tests on the test log sheets</a:t>
            </a:r>
          </a:p>
        </p:txBody>
      </p:sp>
      <p:sp>
        <p:nvSpPr>
          <p:cNvPr id="2" name="Freeform 1"/>
          <p:cNvSpPr/>
          <p:nvPr/>
        </p:nvSpPr>
        <p:spPr>
          <a:xfrm>
            <a:off x="3004457" y="2017486"/>
            <a:ext cx="2757714" cy="2249714"/>
          </a:xfrm>
          <a:custGeom>
            <a:avLst/>
            <a:gdLst>
              <a:gd name="connsiteX0" fmla="*/ 203200 w 2757714"/>
              <a:gd name="connsiteY0" fmla="*/ 29028 h 2249714"/>
              <a:gd name="connsiteX1" fmla="*/ 2685143 w 2757714"/>
              <a:gd name="connsiteY1" fmla="*/ 0 h 2249714"/>
              <a:gd name="connsiteX2" fmla="*/ 2757714 w 2757714"/>
              <a:gd name="connsiteY2" fmla="*/ 986971 h 2249714"/>
              <a:gd name="connsiteX3" fmla="*/ 2612572 w 2757714"/>
              <a:gd name="connsiteY3" fmla="*/ 2162628 h 2249714"/>
              <a:gd name="connsiteX4" fmla="*/ 1132114 w 2757714"/>
              <a:gd name="connsiteY4" fmla="*/ 2249714 h 2249714"/>
              <a:gd name="connsiteX5" fmla="*/ 0 w 2757714"/>
              <a:gd name="connsiteY5" fmla="*/ 1814285 h 2249714"/>
              <a:gd name="connsiteX6" fmla="*/ 203200 w 2757714"/>
              <a:gd name="connsiteY6" fmla="*/ 29028 h 224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7714" h="2249714">
                <a:moveTo>
                  <a:pt x="203200" y="29028"/>
                </a:moveTo>
                <a:lnTo>
                  <a:pt x="2685143" y="0"/>
                </a:lnTo>
                <a:lnTo>
                  <a:pt x="2757714" y="986971"/>
                </a:lnTo>
                <a:lnTo>
                  <a:pt x="2612572" y="2162628"/>
                </a:lnTo>
                <a:lnTo>
                  <a:pt x="1132114" y="2249714"/>
                </a:lnTo>
                <a:lnTo>
                  <a:pt x="0" y="1814285"/>
                </a:lnTo>
                <a:lnTo>
                  <a:pt x="203200" y="29028"/>
                </a:lnTo>
                <a:close/>
              </a:path>
            </a:pathLst>
          </a:cu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 2"/>
          <p:cNvSpPr/>
          <p:nvPr/>
        </p:nvSpPr>
        <p:spPr>
          <a:xfrm>
            <a:off x="2743200" y="362857"/>
            <a:ext cx="6110514" cy="5762172"/>
          </a:xfrm>
          <a:custGeom>
            <a:avLst/>
            <a:gdLst>
              <a:gd name="connsiteX0" fmla="*/ 290286 w 6110514"/>
              <a:gd name="connsiteY0" fmla="*/ 1654629 h 5762172"/>
              <a:gd name="connsiteX1" fmla="*/ 0 w 6110514"/>
              <a:gd name="connsiteY1" fmla="*/ 4586514 h 5762172"/>
              <a:gd name="connsiteX2" fmla="*/ 1030514 w 6110514"/>
              <a:gd name="connsiteY2" fmla="*/ 5762172 h 5762172"/>
              <a:gd name="connsiteX3" fmla="*/ 4992914 w 6110514"/>
              <a:gd name="connsiteY3" fmla="*/ 5297714 h 5762172"/>
              <a:gd name="connsiteX4" fmla="*/ 5892800 w 6110514"/>
              <a:gd name="connsiteY4" fmla="*/ 4078514 h 5762172"/>
              <a:gd name="connsiteX5" fmla="*/ 6110514 w 6110514"/>
              <a:gd name="connsiteY5" fmla="*/ 508000 h 5762172"/>
              <a:gd name="connsiteX6" fmla="*/ 5196114 w 6110514"/>
              <a:gd name="connsiteY6" fmla="*/ 0 h 5762172"/>
              <a:gd name="connsiteX7" fmla="*/ 3236686 w 6110514"/>
              <a:gd name="connsiteY7" fmla="*/ 319314 h 5762172"/>
              <a:gd name="connsiteX8" fmla="*/ 2844800 w 6110514"/>
              <a:gd name="connsiteY8" fmla="*/ 1538514 h 5762172"/>
              <a:gd name="connsiteX9" fmla="*/ 420914 w 6110514"/>
              <a:gd name="connsiteY9" fmla="*/ 1553029 h 5762172"/>
              <a:gd name="connsiteX10" fmla="*/ 290286 w 6110514"/>
              <a:gd name="connsiteY10" fmla="*/ 1654629 h 576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10514" h="5762172">
                <a:moveTo>
                  <a:pt x="290286" y="1654629"/>
                </a:moveTo>
                <a:lnTo>
                  <a:pt x="0" y="4586514"/>
                </a:lnTo>
                <a:lnTo>
                  <a:pt x="1030514" y="5762172"/>
                </a:lnTo>
                <a:lnTo>
                  <a:pt x="4992914" y="5297714"/>
                </a:lnTo>
                <a:lnTo>
                  <a:pt x="5892800" y="4078514"/>
                </a:lnTo>
                <a:lnTo>
                  <a:pt x="6110514" y="508000"/>
                </a:lnTo>
                <a:lnTo>
                  <a:pt x="5196114" y="0"/>
                </a:lnTo>
                <a:lnTo>
                  <a:pt x="3236686" y="319314"/>
                </a:lnTo>
                <a:lnTo>
                  <a:pt x="2844800" y="1538514"/>
                </a:lnTo>
                <a:lnTo>
                  <a:pt x="420914" y="1553029"/>
                </a:lnTo>
                <a:lnTo>
                  <a:pt x="290286" y="1654629"/>
                </a:lnTo>
                <a:close/>
              </a:path>
            </a:pathLst>
          </a:cu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1269" y="6237312"/>
            <a:ext cx="9132731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Remember – you will probably need to add additional methods to the underpinning classes</a:t>
            </a:r>
          </a:p>
        </p:txBody>
      </p:sp>
    </p:spTree>
    <p:extLst>
      <p:ext uri="{BB962C8B-B14F-4D97-AF65-F5344CB8AC3E}">
        <p14:creationId xmlns:p14="http://schemas.microsoft.com/office/powerpoint/2010/main" val="28222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7760613" cy="5530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6918" y="620688"/>
            <a:ext cx="426713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Phase 3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Create the appropriate class definitions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Create a </a:t>
            </a:r>
            <a:r>
              <a:rPr lang="en-GB" i="1" dirty="0" err="1"/>
              <a:t>FlightTestDriver</a:t>
            </a:r>
            <a:r>
              <a:rPr lang="en-GB" dirty="0"/>
              <a:t> to test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Record all tests on the test log sheets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69" y="6237312"/>
            <a:ext cx="9132731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Remember – you will probably need to add additional methods to the underpinning classes</a:t>
            </a:r>
          </a:p>
        </p:txBody>
      </p:sp>
      <p:sp>
        <p:nvSpPr>
          <p:cNvPr id="4" name="Freeform 3"/>
          <p:cNvSpPr/>
          <p:nvPr/>
        </p:nvSpPr>
        <p:spPr>
          <a:xfrm>
            <a:off x="319314" y="1973943"/>
            <a:ext cx="2206172" cy="4165600"/>
          </a:xfrm>
          <a:custGeom>
            <a:avLst/>
            <a:gdLst>
              <a:gd name="connsiteX0" fmla="*/ 798286 w 2206172"/>
              <a:gd name="connsiteY0" fmla="*/ 0 h 4165600"/>
              <a:gd name="connsiteX1" fmla="*/ 43543 w 2206172"/>
              <a:gd name="connsiteY1" fmla="*/ 261257 h 4165600"/>
              <a:gd name="connsiteX2" fmla="*/ 0 w 2206172"/>
              <a:gd name="connsiteY2" fmla="*/ 1262743 h 4165600"/>
              <a:gd name="connsiteX3" fmla="*/ 130629 w 2206172"/>
              <a:gd name="connsiteY3" fmla="*/ 3207657 h 4165600"/>
              <a:gd name="connsiteX4" fmla="*/ 348343 w 2206172"/>
              <a:gd name="connsiteY4" fmla="*/ 4136571 h 4165600"/>
              <a:gd name="connsiteX5" fmla="*/ 2002972 w 2206172"/>
              <a:gd name="connsiteY5" fmla="*/ 4165600 h 4165600"/>
              <a:gd name="connsiteX6" fmla="*/ 2206172 w 2206172"/>
              <a:gd name="connsiteY6" fmla="*/ 3788228 h 4165600"/>
              <a:gd name="connsiteX7" fmla="*/ 2191657 w 2206172"/>
              <a:gd name="connsiteY7" fmla="*/ 348343 h 4165600"/>
              <a:gd name="connsiteX8" fmla="*/ 1828800 w 2206172"/>
              <a:gd name="connsiteY8" fmla="*/ 29028 h 4165600"/>
              <a:gd name="connsiteX9" fmla="*/ 798286 w 2206172"/>
              <a:gd name="connsiteY9" fmla="*/ 0 h 41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6172" h="4165600">
                <a:moveTo>
                  <a:pt x="798286" y="0"/>
                </a:moveTo>
                <a:lnTo>
                  <a:pt x="43543" y="261257"/>
                </a:lnTo>
                <a:lnTo>
                  <a:pt x="0" y="1262743"/>
                </a:lnTo>
                <a:lnTo>
                  <a:pt x="130629" y="3207657"/>
                </a:lnTo>
                <a:lnTo>
                  <a:pt x="348343" y="4136571"/>
                </a:lnTo>
                <a:lnTo>
                  <a:pt x="2002972" y="4165600"/>
                </a:lnTo>
                <a:lnTo>
                  <a:pt x="2206172" y="3788228"/>
                </a:lnTo>
                <a:cubicBezTo>
                  <a:pt x="2201334" y="2641600"/>
                  <a:pt x="2196495" y="1494971"/>
                  <a:pt x="2191657" y="348343"/>
                </a:cubicBezTo>
                <a:lnTo>
                  <a:pt x="1828800" y="29028"/>
                </a:lnTo>
                <a:lnTo>
                  <a:pt x="798286" y="0"/>
                </a:lnTo>
                <a:close/>
              </a:path>
            </a:pathLst>
          </a:cu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>
            <a:off x="145143" y="406400"/>
            <a:ext cx="8636000" cy="5791200"/>
          </a:xfrm>
          <a:custGeom>
            <a:avLst/>
            <a:gdLst>
              <a:gd name="connsiteX0" fmla="*/ 8229600 w 8636000"/>
              <a:gd name="connsiteY0" fmla="*/ 0 h 5791200"/>
              <a:gd name="connsiteX1" fmla="*/ 5733143 w 8636000"/>
              <a:gd name="connsiteY1" fmla="*/ 348343 h 5791200"/>
              <a:gd name="connsiteX2" fmla="*/ 5399314 w 8636000"/>
              <a:gd name="connsiteY2" fmla="*/ 1611086 h 5791200"/>
              <a:gd name="connsiteX3" fmla="*/ 2598057 w 8636000"/>
              <a:gd name="connsiteY3" fmla="*/ 1553029 h 5791200"/>
              <a:gd name="connsiteX4" fmla="*/ 638628 w 8636000"/>
              <a:gd name="connsiteY4" fmla="*/ 1465943 h 5791200"/>
              <a:gd name="connsiteX5" fmla="*/ 87086 w 8636000"/>
              <a:gd name="connsiteY5" fmla="*/ 1741714 h 5791200"/>
              <a:gd name="connsiteX6" fmla="*/ 0 w 8636000"/>
              <a:gd name="connsiteY6" fmla="*/ 4136571 h 5791200"/>
              <a:gd name="connsiteX7" fmla="*/ 333828 w 8636000"/>
              <a:gd name="connsiteY7" fmla="*/ 5689600 h 5791200"/>
              <a:gd name="connsiteX8" fmla="*/ 551543 w 8636000"/>
              <a:gd name="connsiteY8" fmla="*/ 5791200 h 5791200"/>
              <a:gd name="connsiteX9" fmla="*/ 2583543 w 8636000"/>
              <a:gd name="connsiteY9" fmla="*/ 5791200 h 5791200"/>
              <a:gd name="connsiteX10" fmla="*/ 5384800 w 8636000"/>
              <a:gd name="connsiteY10" fmla="*/ 5007429 h 5791200"/>
              <a:gd name="connsiteX11" fmla="*/ 6444343 w 8636000"/>
              <a:gd name="connsiteY11" fmla="*/ 4238171 h 5791200"/>
              <a:gd name="connsiteX12" fmla="*/ 8447314 w 8636000"/>
              <a:gd name="connsiteY12" fmla="*/ 4020457 h 5791200"/>
              <a:gd name="connsiteX13" fmla="*/ 8636000 w 8636000"/>
              <a:gd name="connsiteY13" fmla="*/ 1524000 h 5791200"/>
              <a:gd name="connsiteX14" fmla="*/ 8229600 w 8636000"/>
              <a:gd name="connsiteY14" fmla="*/ 0 h 579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636000" h="5791200">
                <a:moveTo>
                  <a:pt x="8229600" y="0"/>
                </a:moveTo>
                <a:lnTo>
                  <a:pt x="5733143" y="348343"/>
                </a:lnTo>
                <a:lnTo>
                  <a:pt x="5399314" y="1611086"/>
                </a:lnTo>
                <a:lnTo>
                  <a:pt x="2598057" y="1553029"/>
                </a:lnTo>
                <a:lnTo>
                  <a:pt x="638628" y="1465943"/>
                </a:lnTo>
                <a:lnTo>
                  <a:pt x="87086" y="1741714"/>
                </a:lnTo>
                <a:lnTo>
                  <a:pt x="0" y="4136571"/>
                </a:lnTo>
                <a:lnTo>
                  <a:pt x="333828" y="5689600"/>
                </a:lnTo>
                <a:lnTo>
                  <a:pt x="551543" y="5791200"/>
                </a:lnTo>
                <a:lnTo>
                  <a:pt x="2583543" y="5791200"/>
                </a:lnTo>
                <a:lnTo>
                  <a:pt x="5384800" y="5007429"/>
                </a:lnTo>
                <a:lnTo>
                  <a:pt x="6444343" y="4238171"/>
                </a:lnTo>
                <a:lnTo>
                  <a:pt x="8447314" y="4020457"/>
                </a:lnTo>
                <a:lnTo>
                  <a:pt x="8636000" y="1524000"/>
                </a:lnTo>
                <a:lnTo>
                  <a:pt x="8229600" y="0"/>
                </a:lnTo>
                <a:close/>
              </a:path>
            </a:pathLst>
          </a:cu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37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7760613" cy="5530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09550" y="2067221"/>
            <a:ext cx="426713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Phase 4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Create the appropriate class definitions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Create develop the main driver class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Record all tests on the test log sheets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69" y="6237312"/>
            <a:ext cx="9132731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Remember – you will probably need to add additional methods to the underpinning classes</a:t>
            </a:r>
          </a:p>
        </p:txBody>
      </p:sp>
      <p:sp>
        <p:nvSpPr>
          <p:cNvPr id="2" name="Freeform 1"/>
          <p:cNvSpPr/>
          <p:nvPr/>
        </p:nvSpPr>
        <p:spPr>
          <a:xfrm>
            <a:off x="464457" y="304800"/>
            <a:ext cx="5239657" cy="1727200"/>
          </a:xfrm>
          <a:custGeom>
            <a:avLst/>
            <a:gdLst>
              <a:gd name="connsiteX0" fmla="*/ 5239657 w 5239657"/>
              <a:gd name="connsiteY0" fmla="*/ 638629 h 1727200"/>
              <a:gd name="connsiteX1" fmla="*/ 5065486 w 5239657"/>
              <a:gd name="connsiteY1" fmla="*/ 14514 h 1727200"/>
              <a:gd name="connsiteX2" fmla="*/ 754743 w 5239657"/>
              <a:gd name="connsiteY2" fmla="*/ 0 h 1727200"/>
              <a:gd name="connsiteX3" fmla="*/ 0 w 5239657"/>
              <a:gd name="connsiteY3" fmla="*/ 362857 h 1727200"/>
              <a:gd name="connsiteX4" fmla="*/ 72572 w 5239657"/>
              <a:gd name="connsiteY4" fmla="*/ 1654629 h 1727200"/>
              <a:gd name="connsiteX5" fmla="*/ 2307772 w 5239657"/>
              <a:gd name="connsiteY5" fmla="*/ 1727200 h 1727200"/>
              <a:gd name="connsiteX6" fmla="*/ 5167086 w 5239657"/>
              <a:gd name="connsiteY6" fmla="*/ 1524000 h 1727200"/>
              <a:gd name="connsiteX7" fmla="*/ 5239657 w 5239657"/>
              <a:gd name="connsiteY7" fmla="*/ 638629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9657" h="1727200">
                <a:moveTo>
                  <a:pt x="5239657" y="638629"/>
                </a:moveTo>
                <a:lnTo>
                  <a:pt x="5065486" y="14514"/>
                </a:lnTo>
                <a:lnTo>
                  <a:pt x="754743" y="0"/>
                </a:lnTo>
                <a:lnTo>
                  <a:pt x="0" y="362857"/>
                </a:lnTo>
                <a:lnTo>
                  <a:pt x="72572" y="1654629"/>
                </a:lnTo>
                <a:lnTo>
                  <a:pt x="2307772" y="1727200"/>
                </a:lnTo>
                <a:lnTo>
                  <a:pt x="5167086" y="1524000"/>
                </a:lnTo>
                <a:lnTo>
                  <a:pt x="5239657" y="638629"/>
                </a:lnTo>
                <a:close/>
              </a:path>
            </a:pathLst>
          </a:cu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 2"/>
          <p:cNvSpPr/>
          <p:nvPr/>
        </p:nvSpPr>
        <p:spPr>
          <a:xfrm>
            <a:off x="232229" y="159657"/>
            <a:ext cx="8548914" cy="5979886"/>
          </a:xfrm>
          <a:custGeom>
            <a:avLst/>
            <a:gdLst>
              <a:gd name="connsiteX0" fmla="*/ 87085 w 8548914"/>
              <a:gd name="connsiteY0" fmla="*/ 5733143 h 5979886"/>
              <a:gd name="connsiteX1" fmla="*/ 812800 w 8548914"/>
              <a:gd name="connsiteY1" fmla="*/ 5979886 h 5979886"/>
              <a:gd name="connsiteX2" fmla="*/ 3106057 w 8548914"/>
              <a:gd name="connsiteY2" fmla="*/ 5849257 h 5979886"/>
              <a:gd name="connsiteX3" fmla="*/ 3657600 w 8548914"/>
              <a:gd name="connsiteY3" fmla="*/ 5370286 h 5979886"/>
              <a:gd name="connsiteX4" fmla="*/ 6618514 w 8548914"/>
              <a:gd name="connsiteY4" fmla="*/ 5167086 h 5979886"/>
              <a:gd name="connsiteX5" fmla="*/ 7402285 w 8548914"/>
              <a:gd name="connsiteY5" fmla="*/ 4281714 h 5979886"/>
              <a:gd name="connsiteX6" fmla="*/ 8476342 w 8548914"/>
              <a:gd name="connsiteY6" fmla="*/ 4267200 h 5979886"/>
              <a:gd name="connsiteX7" fmla="*/ 8548914 w 8548914"/>
              <a:gd name="connsiteY7" fmla="*/ 1799772 h 5979886"/>
              <a:gd name="connsiteX8" fmla="*/ 8229600 w 8548914"/>
              <a:gd name="connsiteY8" fmla="*/ 319314 h 5979886"/>
              <a:gd name="connsiteX9" fmla="*/ 5907314 w 8548914"/>
              <a:gd name="connsiteY9" fmla="*/ 0 h 5979886"/>
              <a:gd name="connsiteX10" fmla="*/ 2888342 w 8548914"/>
              <a:gd name="connsiteY10" fmla="*/ 14514 h 5979886"/>
              <a:gd name="connsiteX11" fmla="*/ 653142 w 8548914"/>
              <a:gd name="connsiteY11" fmla="*/ 87086 h 5979886"/>
              <a:gd name="connsiteX12" fmla="*/ 0 w 8548914"/>
              <a:gd name="connsiteY12" fmla="*/ 493486 h 5979886"/>
              <a:gd name="connsiteX13" fmla="*/ 58057 w 8548914"/>
              <a:gd name="connsiteY13" fmla="*/ 2148114 h 5979886"/>
              <a:gd name="connsiteX14" fmla="*/ 145142 w 8548914"/>
              <a:gd name="connsiteY14" fmla="*/ 3759200 h 5979886"/>
              <a:gd name="connsiteX15" fmla="*/ 87085 w 8548914"/>
              <a:gd name="connsiteY15" fmla="*/ 5733143 h 597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548914" h="5979886">
                <a:moveTo>
                  <a:pt x="87085" y="5733143"/>
                </a:moveTo>
                <a:lnTo>
                  <a:pt x="812800" y="5979886"/>
                </a:lnTo>
                <a:lnTo>
                  <a:pt x="3106057" y="5849257"/>
                </a:lnTo>
                <a:lnTo>
                  <a:pt x="3657600" y="5370286"/>
                </a:lnTo>
                <a:lnTo>
                  <a:pt x="6618514" y="5167086"/>
                </a:lnTo>
                <a:lnTo>
                  <a:pt x="7402285" y="4281714"/>
                </a:lnTo>
                <a:lnTo>
                  <a:pt x="8476342" y="4267200"/>
                </a:lnTo>
                <a:lnTo>
                  <a:pt x="8548914" y="1799772"/>
                </a:lnTo>
                <a:lnTo>
                  <a:pt x="8229600" y="319314"/>
                </a:lnTo>
                <a:lnTo>
                  <a:pt x="5907314" y="0"/>
                </a:lnTo>
                <a:lnTo>
                  <a:pt x="2888342" y="14514"/>
                </a:lnTo>
                <a:lnTo>
                  <a:pt x="653142" y="87086"/>
                </a:lnTo>
                <a:lnTo>
                  <a:pt x="0" y="493486"/>
                </a:lnTo>
                <a:lnTo>
                  <a:pt x="58057" y="2148114"/>
                </a:lnTo>
                <a:lnTo>
                  <a:pt x="145142" y="3759200"/>
                </a:lnTo>
                <a:lnTo>
                  <a:pt x="87085" y="5733143"/>
                </a:lnTo>
                <a:close/>
              </a:path>
            </a:pathLst>
          </a:cu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46493" y="159657"/>
            <a:ext cx="223779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These could be joined</a:t>
            </a:r>
          </a:p>
        </p:txBody>
      </p:sp>
    </p:spTree>
    <p:extLst>
      <p:ext uri="{BB962C8B-B14F-4D97-AF65-F5344CB8AC3E}">
        <p14:creationId xmlns:p14="http://schemas.microsoft.com/office/powerpoint/2010/main" val="262060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260648"/>
            <a:ext cx="8784976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Outcome 1, Outcome 2 </a:t>
            </a:r>
          </a:p>
          <a:p>
            <a:r>
              <a:rPr lang="en-US" dirty="0"/>
              <a:t>Specifically, the following features </a:t>
            </a:r>
            <a:r>
              <a:rPr lang="en-US" b="1" dirty="0"/>
              <a:t>must </a:t>
            </a:r>
            <a:r>
              <a:rPr lang="en-US" dirty="0"/>
              <a:t>be demonstrated in the candidate’s program listing: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Class and instance variables are appropriately defined, declared and </a:t>
            </a:r>
            <a:r>
              <a:rPr lang="en-GB" dirty="0"/>
              <a:t>initialised</a:t>
            </a:r>
            <a:r>
              <a:rPr lang="en-US" dirty="0"/>
              <a:t>. At least one class must be abstract.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Arithmetic or logical operators are correctly used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Appropriate mathematical, character, or date (or time) functions are correctly used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 Control structures, sequence, selection and iteration are correctly used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/>
              <a:t>Use of object oriented programming concepts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Constructors are correctly used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Encapsulation is correctly used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Inheritance and polymorphism are correctly used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Correct use of visibility – public, private and protected variables and methods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Message passing is correctly used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Appropriate parameter passing is correctly used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Modules are internally documented to </a:t>
            </a:r>
            <a:r>
              <a:rPr lang="en-GB" dirty="0"/>
              <a:t>organisational</a:t>
            </a:r>
            <a:r>
              <a:rPr lang="en-US" dirty="0"/>
              <a:t> standards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Appropriate error and contingency handling requirements are correctly used.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5733256"/>
            <a:ext cx="8784976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COMPLETION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104739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260648"/>
            <a:ext cx="8424936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/>
              <a:t>Outcome 3</a:t>
            </a:r>
          </a:p>
          <a:p>
            <a:endParaRPr lang="en-GB" dirty="0"/>
          </a:p>
          <a:p>
            <a:r>
              <a:rPr lang="en-GB" dirty="0"/>
              <a:t>Test the completed product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Implementing a test plan using a defined strategy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Maintaining a test documentation (use the pro-forma provided)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Include the individual test driver classes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Evaluating results of test runs (comments)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Amending coding as necessary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2780928"/>
            <a:ext cx="8424936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Use the test drivers as the basis for your test logs. Make sure that the logs are complete. You will need to create a test log for: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Passenger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Seat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Flight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Airline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/>
          </a:p>
          <a:p>
            <a:r>
              <a:rPr lang="en-GB" dirty="0"/>
              <a:t>See Test Log.docx</a:t>
            </a:r>
          </a:p>
        </p:txBody>
      </p:sp>
    </p:spTree>
    <p:extLst>
      <p:ext uri="{BB962C8B-B14F-4D97-AF65-F5344CB8AC3E}">
        <p14:creationId xmlns:p14="http://schemas.microsoft.com/office/powerpoint/2010/main" val="218887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2C04EE-9929-4099-95EE-E16E40911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371102"/>
              </p:ext>
            </p:extLst>
          </p:nvPr>
        </p:nvGraphicFramePr>
        <p:xfrm>
          <a:off x="539552" y="562276"/>
          <a:ext cx="7848872" cy="55310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2334">
                  <a:extLst>
                    <a:ext uri="{9D8B030D-6E8A-4147-A177-3AD203B41FA5}">
                      <a16:colId xmlns:a16="http://schemas.microsoft.com/office/drawing/2014/main" val="2106004899"/>
                    </a:ext>
                  </a:extLst>
                </a:gridCol>
                <a:gridCol w="4160459">
                  <a:extLst>
                    <a:ext uri="{9D8B030D-6E8A-4147-A177-3AD203B41FA5}">
                      <a16:colId xmlns:a16="http://schemas.microsoft.com/office/drawing/2014/main" val="1298169073"/>
                    </a:ext>
                  </a:extLst>
                </a:gridCol>
                <a:gridCol w="2286079">
                  <a:extLst>
                    <a:ext uri="{9D8B030D-6E8A-4147-A177-3AD203B41FA5}">
                      <a16:colId xmlns:a16="http://schemas.microsoft.com/office/drawing/2014/main" val="1479666475"/>
                    </a:ext>
                  </a:extLst>
                </a:gridCol>
              </a:tblGrid>
              <a:tr h="1907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Date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810" marR="608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 19th February</a:t>
                      </a:r>
                    </a:p>
                  </a:txBody>
                  <a:tcPr marL="60810" marR="6081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Anticipated grading </a:t>
                      </a:r>
                    </a:p>
                  </a:txBody>
                  <a:tcPr marL="60810" marR="6081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061735"/>
                  </a:ext>
                </a:extLst>
              </a:tr>
              <a:tr h="15257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Class completed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810" marR="608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</a:rPr>
                        <a:t>Passenger</a:t>
                      </a:r>
                      <a:r>
                        <a:rPr lang="en-GB" sz="1000" dirty="0">
                          <a:effectLst/>
                        </a:rPr>
                        <a:t> </a:t>
                      </a:r>
                      <a:endParaRPr lang="en-GB" sz="1100" dirty="0">
                        <a:effectLst/>
                      </a:endParaRPr>
                    </a:p>
                    <a:p>
                      <a:pPr lvl="1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Ordinary</a:t>
                      </a:r>
                      <a:endParaRPr lang="en-GB" sz="1100" dirty="0">
                        <a:effectLst/>
                      </a:endParaRPr>
                    </a:p>
                    <a:p>
                      <a:pPr lvl="1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Island</a:t>
                      </a:r>
                      <a:endParaRPr lang="en-GB" sz="1100" dirty="0">
                        <a:effectLst/>
                      </a:endParaRPr>
                    </a:p>
                    <a:p>
                      <a:pPr lvl="1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Business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Passenger Driver (containing main())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Completed Test Strategy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Completed Test Log (for above classes)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810" marR="608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SQA – PASS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Grading applied to dates</a:t>
                      </a:r>
                    </a:p>
                  </a:txBody>
                  <a:tcPr marL="60810" marR="60810" marT="0" marB="0"/>
                </a:tc>
                <a:extLst>
                  <a:ext uri="{0D108BD9-81ED-4DB2-BD59-A6C34878D82A}">
                    <a16:rowId xmlns:a16="http://schemas.microsoft.com/office/drawing/2014/main" val="570158233"/>
                  </a:ext>
                </a:extLst>
              </a:tr>
              <a:tr h="1907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Date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810" marR="608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Friday 5</a:t>
                      </a:r>
                      <a:r>
                        <a:rPr lang="en-GB" sz="1000" baseline="30000" dirty="0">
                          <a:effectLst/>
                        </a:rPr>
                        <a:t>th</a:t>
                      </a:r>
                      <a:r>
                        <a:rPr lang="en-GB" sz="1000" dirty="0">
                          <a:effectLst/>
                        </a:rPr>
                        <a:t> March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810" marR="608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810" marR="60810" marT="0" marB="0"/>
                </a:tc>
                <a:extLst>
                  <a:ext uri="{0D108BD9-81ED-4DB2-BD59-A6C34878D82A}">
                    <a16:rowId xmlns:a16="http://schemas.microsoft.com/office/drawing/2014/main" val="3029608547"/>
                  </a:ext>
                </a:extLst>
              </a:tr>
              <a:tr h="7629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Class completed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810" marR="608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</a:rPr>
                        <a:t>Seat</a:t>
                      </a:r>
                      <a:endParaRPr lang="en-GB" sz="11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Seat Driver (containing main())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Completed Test Log (for above classes)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810" marR="608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SQA – PASS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Grading applied to dates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810" marR="60810" marT="0" marB="0"/>
                </a:tc>
                <a:extLst>
                  <a:ext uri="{0D108BD9-81ED-4DB2-BD59-A6C34878D82A}">
                    <a16:rowId xmlns:a16="http://schemas.microsoft.com/office/drawing/2014/main" val="1851668611"/>
                  </a:ext>
                </a:extLst>
              </a:tr>
              <a:tr h="1907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Date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810" marR="608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Friday 2</a:t>
                      </a:r>
                      <a:r>
                        <a:rPr lang="en-GB" sz="1000" baseline="30000" dirty="0">
                          <a:effectLst/>
                        </a:rPr>
                        <a:t>nd</a:t>
                      </a:r>
                      <a:r>
                        <a:rPr lang="en-GB" sz="1000" dirty="0">
                          <a:effectLst/>
                        </a:rPr>
                        <a:t> April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810" marR="608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810" marR="60810" marT="0" marB="0"/>
                </a:tc>
                <a:extLst>
                  <a:ext uri="{0D108BD9-81ED-4DB2-BD59-A6C34878D82A}">
                    <a16:rowId xmlns:a16="http://schemas.microsoft.com/office/drawing/2014/main" val="2573994358"/>
                  </a:ext>
                </a:extLst>
              </a:tr>
              <a:tr h="7629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Class completed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810" marR="608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</a:rPr>
                        <a:t>Flight</a:t>
                      </a:r>
                      <a:r>
                        <a:rPr lang="en-GB" sz="1000" dirty="0">
                          <a:effectLst/>
                        </a:rPr>
                        <a:t> (excluding MySQL connections)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Flight Driver (containing main())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Completed Test Log (for above classes)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810" marR="6081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SQA – PASS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810" marR="6081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866315"/>
                  </a:ext>
                </a:extLst>
              </a:tr>
              <a:tr h="1907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Date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810" marR="608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Friday 30</a:t>
                      </a:r>
                      <a:r>
                        <a:rPr lang="en-GB" sz="1000" baseline="30000">
                          <a:effectLst/>
                        </a:rPr>
                        <a:t>th</a:t>
                      </a:r>
                      <a:r>
                        <a:rPr lang="en-GB" sz="1000">
                          <a:effectLst/>
                        </a:rPr>
                        <a:t> April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810" marR="608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810" marR="60810" marT="0" marB="0"/>
                </a:tc>
                <a:extLst>
                  <a:ext uri="{0D108BD9-81ED-4DB2-BD59-A6C34878D82A}">
                    <a16:rowId xmlns:a16="http://schemas.microsoft.com/office/drawing/2014/main" val="1794169668"/>
                  </a:ext>
                </a:extLst>
              </a:tr>
              <a:tr h="7629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Class completed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810" marR="608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</a:rPr>
                        <a:t>Flight</a:t>
                      </a:r>
                      <a:r>
                        <a:rPr lang="en-GB" sz="1000" dirty="0">
                          <a:effectLst/>
                        </a:rPr>
                        <a:t> (with MySQL connections)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Flight Driver (containing main())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Completed Test Log (for above classes)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810" marR="6081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SQA – N/A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Grading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if using UPDATE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if using DELETE and INSERT</a:t>
                      </a:r>
                    </a:p>
                  </a:txBody>
                  <a:tcPr marL="60810" marR="6081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85637"/>
                  </a:ext>
                </a:extLst>
              </a:tr>
              <a:tr h="1907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Date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810" marR="608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Friday 21</a:t>
                      </a:r>
                      <a:r>
                        <a:rPr lang="en-GB" sz="1000" baseline="30000">
                          <a:effectLst/>
                        </a:rPr>
                        <a:t>st</a:t>
                      </a:r>
                      <a:r>
                        <a:rPr lang="en-GB" sz="1000">
                          <a:effectLst/>
                        </a:rPr>
                        <a:t> May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810" marR="608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810" marR="60810" marT="0" marB="0"/>
                </a:tc>
                <a:extLst>
                  <a:ext uri="{0D108BD9-81ED-4DB2-BD59-A6C34878D82A}">
                    <a16:rowId xmlns:a16="http://schemas.microsoft.com/office/drawing/2014/main" val="888590647"/>
                  </a:ext>
                </a:extLst>
              </a:tr>
              <a:tr h="7629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Class completed</a:t>
                      </a:r>
                      <a:endParaRPr lang="en-GB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810" marR="6081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</a:rPr>
                        <a:t>Aircraft</a:t>
                      </a:r>
                      <a:endParaRPr lang="en-GB" sz="11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Aircraft Driver (containing main())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Completed Test Log (for above classes)</a:t>
                      </a:r>
                      <a:endParaRPr lang="en-GB" sz="1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810" marR="6081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SQA – N/A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Grading – A</a:t>
                      </a:r>
                      <a:endParaRPr lang="en-GB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810" marR="6081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28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7922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29e97bed86649e823659ae53560be92aa392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526</Words>
  <Application>Microsoft Office PowerPoint</Application>
  <PresentationFormat>On-screen Show (4:3)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OOPS ASSESSMENT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UHI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ASSESSMENT</dc:title>
  <dc:creator>Derek Summers</dc:creator>
  <cp:lastModifiedBy>liam kellock</cp:lastModifiedBy>
  <cp:revision>14</cp:revision>
  <dcterms:created xsi:type="dcterms:W3CDTF">2013-02-12T13:21:36Z</dcterms:created>
  <dcterms:modified xsi:type="dcterms:W3CDTF">2021-05-15T12:17:17Z</dcterms:modified>
</cp:coreProperties>
</file>