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59" d="100"/>
          <a:sy n="59" d="100"/>
        </p:scale>
        <p:origin x="22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DBAF68-E546-43E4-A40F-F1675051A9B4}" type="datetimeFigureOut">
              <a:rPr lang="en-GB" smtClean="0"/>
              <a:pPr/>
              <a:t>15/05/2021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15839E-033A-419D-B421-1EF8AE195352}" type="slidenum">
              <a:rPr lang="en-GB" smtClean="0"/>
              <a:pPr/>
              <a:t>‹#›</a:t>
            </a:fld>
            <a:endParaRPr lang="en-GB"/>
          </a:p>
        </p:txBody>
      </p:sp>
    </p:spTree>
    <p:extLst>
      <p:ext uri="{BB962C8B-B14F-4D97-AF65-F5344CB8AC3E}">
        <p14:creationId xmlns:p14="http://schemas.microsoft.com/office/powerpoint/2010/main" val="1751011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12</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5615839E-033A-419D-B421-1EF8AE195352}"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6D14D-1E3D-4FF8-AECE-1B64515D27E7}" type="datetimeFigureOut">
              <a:rPr lang="en-GB" smtClean="0"/>
              <a:pPr/>
              <a:t>15/05/2021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EED7558-FF32-404F-8DEB-D1F7BF78FC8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6D14D-1E3D-4FF8-AECE-1B64515D27E7}" type="datetimeFigureOut">
              <a:rPr lang="en-GB" smtClean="0"/>
              <a:pPr/>
              <a:t>15/05/2021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D7558-FF32-404F-8DEB-D1F7BF78FC8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SEATS</a:t>
            </a:r>
            <a:endParaRPr lang="en-GB" dirty="0">
              <a:solidFill>
                <a:srgbClr val="FF0000"/>
              </a:solidFill>
            </a:endParaRPr>
          </a:p>
        </p:txBody>
      </p:sp>
      <p:pic>
        <p:nvPicPr>
          <p:cNvPr id="3" name="Picture 3" descr="C:\Documents and Settings\pe01ds\Local Settings\Temporary Internet Files\Content.IE5\YMHN19QB\MC900085252[1].wmf"/>
          <p:cNvPicPr>
            <a:picLocks noChangeAspect="1" noChangeArrowheads="1"/>
          </p:cNvPicPr>
          <p:nvPr/>
        </p:nvPicPr>
        <p:blipFill>
          <a:blip r:embed="rId3" cstate="print"/>
          <a:srcRect/>
          <a:stretch>
            <a:fillRect/>
          </a:stretch>
        </p:blipFill>
        <p:spPr bwMode="auto">
          <a:xfrm rot="19755466">
            <a:off x="5479070" y="1232330"/>
            <a:ext cx="1975754" cy="155648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620688"/>
            <a:ext cx="3672408" cy="369332"/>
          </a:xfrm>
          <a:prstGeom prst="rect">
            <a:avLst/>
          </a:prstGeom>
        </p:spPr>
        <p:txBody>
          <a:bodyPr wrap="square">
            <a:spAutoFit/>
          </a:bodyPr>
          <a:lstStyle/>
          <a:p>
            <a:r>
              <a:rPr lang="en-GB" dirty="0" err="1"/>
              <a:t>aFlight.updateSeat</a:t>
            </a:r>
            <a:r>
              <a:rPr lang="en-GB" dirty="0"/>
              <a:t>("1B", "Brown", 2);</a:t>
            </a:r>
          </a:p>
        </p:txBody>
      </p:sp>
      <p:sp>
        <p:nvSpPr>
          <p:cNvPr id="3" name="TextBox 2"/>
          <p:cNvSpPr txBox="1"/>
          <p:nvPr/>
        </p:nvSpPr>
        <p:spPr>
          <a:xfrm>
            <a:off x="6012160" y="548680"/>
            <a:ext cx="2139175" cy="369332"/>
          </a:xfrm>
          <a:prstGeom prst="rect">
            <a:avLst/>
          </a:prstGeom>
          <a:solidFill>
            <a:schemeClr val="accent2">
              <a:lumMod val="20000"/>
              <a:lumOff val="80000"/>
            </a:schemeClr>
          </a:solidFill>
        </p:spPr>
        <p:txBody>
          <a:bodyPr wrap="none" rtlCol="0">
            <a:spAutoFit/>
          </a:bodyPr>
          <a:lstStyle/>
          <a:p>
            <a:r>
              <a:rPr lang="en-GB" dirty="0"/>
              <a:t>From the driver class</a:t>
            </a:r>
          </a:p>
        </p:txBody>
      </p:sp>
      <p:cxnSp>
        <p:nvCxnSpPr>
          <p:cNvPr id="5" name="Straight Arrow Connector 4"/>
          <p:cNvCxnSpPr>
            <a:stCxn id="3" idx="1"/>
          </p:cNvCxnSpPr>
          <p:nvPr/>
        </p:nvCxnSpPr>
        <p:spPr>
          <a:xfrm flipH="1" flipV="1">
            <a:off x="4572000" y="692696"/>
            <a:ext cx="1440160" cy="406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67544" y="1340768"/>
            <a:ext cx="1389611" cy="369332"/>
          </a:xfrm>
          <a:prstGeom prst="rect">
            <a:avLst/>
          </a:prstGeom>
          <a:solidFill>
            <a:schemeClr val="accent2">
              <a:lumMod val="20000"/>
              <a:lumOff val="80000"/>
            </a:schemeClr>
          </a:solidFill>
        </p:spPr>
        <p:txBody>
          <a:bodyPr wrap="none" rtlCol="0">
            <a:spAutoFit/>
          </a:bodyPr>
          <a:lstStyle/>
          <a:p>
            <a:r>
              <a:rPr lang="en-GB" dirty="0"/>
              <a:t>Seat number</a:t>
            </a:r>
          </a:p>
        </p:txBody>
      </p:sp>
      <p:sp>
        <p:nvSpPr>
          <p:cNvPr id="7" name="TextBox 6"/>
          <p:cNvSpPr txBox="1"/>
          <p:nvPr/>
        </p:nvSpPr>
        <p:spPr>
          <a:xfrm>
            <a:off x="2123728" y="1484784"/>
            <a:ext cx="1740733" cy="369332"/>
          </a:xfrm>
          <a:prstGeom prst="rect">
            <a:avLst/>
          </a:prstGeom>
          <a:solidFill>
            <a:schemeClr val="accent2">
              <a:lumMod val="20000"/>
              <a:lumOff val="80000"/>
            </a:schemeClr>
          </a:solidFill>
        </p:spPr>
        <p:txBody>
          <a:bodyPr wrap="none" rtlCol="0">
            <a:spAutoFit/>
          </a:bodyPr>
          <a:lstStyle/>
          <a:p>
            <a:r>
              <a:rPr lang="en-GB" dirty="0"/>
              <a:t>Passenger Name</a:t>
            </a:r>
          </a:p>
        </p:txBody>
      </p:sp>
      <p:sp>
        <p:nvSpPr>
          <p:cNvPr id="8" name="TextBox 7"/>
          <p:cNvSpPr txBox="1"/>
          <p:nvPr/>
        </p:nvSpPr>
        <p:spPr>
          <a:xfrm>
            <a:off x="4499992" y="1412776"/>
            <a:ext cx="4406463" cy="369332"/>
          </a:xfrm>
          <a:prstGeom prst="rect">
            <a:avLst/>
          </a:prstGeom>
          <a:solidFill>
            <a:schemeClr val="accent2">
              <a:lumMod val="20000"/>
              <a:lumOff val="80000"/>
            </a:schemeClr>
          </a:solidFill>
        </p:spPr>
        <p:txBody>
          <a:bodyPr wrap="none" rtlCol="0">
            <a:spAutoFit/>
          </a:bodyPr>
          <a:lstStyle/>
          <a:p>
            <a:r>
              <a:rPr lang="en-GB" dirty="0"/>
              <a:t>Status (0 – FREE, 1 – RESERVED, 2 – BOOKED)</a:t>
            </a:r>
          </a:p>
        </p:txBody>
      </p:sp>
      <p:cxnSp>
        <p:nvCxnSpPr>
          <p:cNvPr id="10" name="Straight Arrow Connector 9"/>
          <p:cNvCxnSpPr/>
          <p:nvPr/>
        </p:nvCxnSpPr>
        <p:spPr>
          <a:xfrm flipV="1">
            <a:off x="1259632" y="980728"/>
            <a:ext cx="180020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5856" y="908720"/>
            <a:ext cx="36004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427984" y="908720"/>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3528" y="2204864"/>
            <a:ext cx="8392169" cy="1754326"/>
          </a:xfrm>
          <a:prstGeom prst="rect">
            <a:avLst/>
          </a:prstGeom>
          <a:solidFill>
            <a:schemeClr val="bg2"/>
          </a:solidFill>
        </p:spPr>
        <p:txBody>
          <a:bodyPr wrap="none" rtlCol="0">
            <a:spAutoFit/>
          </a:bodyPr>
          <a:lstStyle/>
          <a:p>
            <a:r>
              <a:rPr lang="en-GB" dirty="0"/>
              <a:t>In your version the data will not be hard coded but methods asking for the seat number</a:t>
            </a:r>
          </a:p>
          <a:p>
            <a:r>
              <a:rPr lang="en-GB" dirty="0"/>
              <a:t>For example</a:t>
            </a:r>
          </a:p>
          <a:p>
            <a:endParaRPr lang="en-GB" dirty="0"/>
          </a:p>
          <a:p>
            <a:r>
              <a:rPr lang="en-GB" dirty="0"/>
              <a:t>public String </a:t>
            </a:r>
            <a:r>
              <a:rPr lang="en-GB" dirty="0" err="1"/>
              <a:t>getSeat</a:t>
            </a:r>
            <a:r>
              <a:rPr lang="en-GB" dirty="0"/>
              <a:t>();</a:t>
            </a:r>
          </a:p>
          <a:p>
            <a:r>
              <a:rPr lang="en-GB" dirty="0"/>
              <a:t>public String </a:t>
            </a:r>
            <a:r>
              <a:rPr lang="en-GB" dirty="0" err="1"/>
              <a:t>getPassengerName</a:t>
            </a:r>
            <a:r>
              <a:rPr lang="en-GB" dirty="0"/>
              <a:t>();</a:t>
            </a:r>
          </a:p>
          <a:p>
            <a:r>
              <a:rPr lang="en-GB" dirty="0"/>
              <a:t>public </a:t>
            </a:r>
            <a:r>
              <a:rPr lang="en-GB" dirty="0" err="1"/>
              <a:t>int</a:t>
            </a:r>
            <a:r>
              <a:rPr lang="en-GB" dirty="0"/>
              <a:t> </a:t>
            </a:r>
            <a:r>
              <a:rPr lang="en-GB" dirty="0" err="1"/>
              <a:t>getStatus</a:t>
            </a:r>
            <a:r>
              <a:rPr lang="en-GB"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67544" y="2060848"/>
            <a:ext cx="7632848" cy="4524315"/>
          </a:xfrm>
          <a:prstGeom prst="rect">
            <a:avLst/>
          </a:prstGeom>
          <a:solidFill>
            <a:schemeClr val="accent6">
              <a:lumMod val="20000"/>
              <a:lumOff val="80000"/>
            </a:schemeClr>
          </a:solidFill>
        </p:spPr>
        <p:txBody>
          <a:bodyPr wrap="square">
            <a:spAutoFit/>
          </a:bodyPr>
          <a:lstStyle/>
          <a:p>
            <a:r>
              <a:rPr lang="en-GB" dirty="0"/>
              <a:t>private Seat </a:t>
            </a:r>
            <a:r>
              <a:rPr lang="en-GB" dirty="0" err="1"/>
              <a:t>getSeat</a:t>
            </a:r>
            <a:r>
              <a:rPr lang="en-GB" dirty="0"/>
              <a:t>(String </a:t>
            </a:r>
            <a:r>
              <a:rPr lang="en-GB" dirty="0" err="1"/>
              <a:t>searchValue</a:t>
            </a:r>
            <a:r>
              <a:rPr lang="en-GB" dirty="0"/>
              <a:t>)</a:t>
            </a:r>
          </a:p>
          <a:p>
            <a:r>
              <a:rPr lang="en-GB" dirty="0"/>
              <a:t>{</a:t>
            </a:r>
          </a:p>
          <a:p>
            <a:r>
              <a:rPr lang="en-GB" dirty="0" err="1"/>
              <a:t>int</a:t>
            </a:r>
            <a:r>
              <a:rPr lang="en-GB" dirty="0"/>
              <a:t> index = 0; </a:t>
            </a:r>
            <a:r>
              <a:rPr lang="en-GB" dirty="0" err="1"/>
              <a:t>boolean</a:t>
            </a:r>
            <a:r>
              <a:rPr lang="en-GB" dirty="0"/>
              <a:t> found = true;</a:t>
            </a:r>
          </a:p>
          <a:p>
            <a:r>
              <a:rPr lang="en-GB" dirty="0"/>
              <a:t>	try{</a:t>
            </a:r>
          </a:p>
          <a:p>
            <a:r>
              <a:rPr lang="en-GB" dirty="0"/>
              <a:t>	while (!(seats[index].</a:t>
            </a:r>
            <a:r>
              <a:rPr lang="en-GB" dirty="0" err="1"/>
              <a:t>getNo</a:t>
            </a:r>
            <a:r>
              <a:rPr lang="en-GB" dirty="0"/>
              <a:t>().</a:t>
            </a:r>
            <a:r>
              <a:rPr lang="en-GB" dirty="0" err="1"/>
              <a:t>equalsIgnoreCase</a:t>
            </a:r>
            <a:r>
              <a:rPr lang="en-GB" dirty="0"/>
              <a:t>(</a:t>
            </a:r>
            <a:r>
              <a:rPr lang="en-GB" dirty="0" err="1"/>
              <a:t>searchValue</a:t>
            </a:r>
            <a:r>
              <a:rPr lang="en-GB" dirty="0"/>
              <a:t>)))</a:t>
            </a:r>
          </a:p>
          <a:p>
            <a:r>
              <a:rPr lang="en-GB" dirty="0"/>
              <a:t>		{</a:t>
            </a:r>
          </a:p>
          <a:p>
            <a:r>
              <a:rPr lang="en-GB" dirty="0"/>
              <a:t>		index++;</a:t>
            </a:r>
          </a:p>
          <a:p>
            <a:r>
              <a:rPr lang="en-GB" dirty="0"/>
              <a:t>		}	 // </a:t>
            </a:r>
            <a:r>
              <a:rPr lang="en-GB" dirty="0" err="1"/>
              <a:t>endwhile</a:t>
            </a:r>
            <a:endParaRPr lang="en-GB" dirty="0"/>
          </a:p>
          <a:p>
            <a:r>
              <a:rPr lang="en-GB" dirty="0"/>
              <a:t>	}catch (</a:t>
            </a:r>
            <a:r>
              <a:rPr lang="en-GB" dirty="0" err="1"/>
              <a:t>ArrayIndexOutOfBoundsException</a:t>
            </a:r>
            <a:r>
              <a:rPr lang="en-GB" dirty="0"/>
              <a:t> e)</a:t>
            </a:r>
          </a:p>
          <a:p>
            <a:r>
              <a:rPr lang="en-GB" dirty="0"/>
              <a:t>	{</a:t>
            </a:r>
            <a:r>
              <a:rPr lang="en-GB" dirty="0" err="1"/>
              <a:t>System.out.println</a:t>
            </a:r>
            <a:r>
              <a:rPr lang="en-GB" dirty="0"/>
              <a:t>("\n\t\</a:t>
            </a:r>
            <a:r>
              <a:rPr lang="en-GB" dirty="0" err="1"/>
              <a:t>tERROR</a:t>
            </a:r>
            <a:r>
              <a:rPr lang="en-GB" dirty="0"/>
              <a:t> - invalid seat number entered");</a:t>
            </a:r>
          </a:p>
          <a:p>
            <a:r>
              <a:rPr lang="en-GB" dirty="0"/>
              <a:t>	found = false;};</a:t>
            </a:r>
          </a:p>
          <a:p>
            <a:r>
              <a:rPr lang="en-GB" dirty="0"/>
              <a:t>if (found==true)</a:t>
            </a:r>
          </a:p>
          <a:p>
            <a:r>
              <a:rPr lang="en-GB" dirty="0"/>
              <a:t>return seats[index];</a:t>
            </a:r>
          </a:p>
          <a:p>
            <a:r>
              <a:rPr lang="en-GB" dirty="0"/>
              <a:t>else</a:t>
            </a:r>
          </a:p>
          <a:p>
            <a:r>
              <a:rPr lang="en-GB" dirty="0"/>
              <a:t>return null;</a:t>
            </a:r>
          </a:p>
          <a:p>
            <a:r>
              <a:rPr lang="en-GB" dirty="0"/>
              <a:t>}</a:t>
            </a:r>
          </a:p>
        </p:txBody>
      </p:sp>
      <p:sp>
        <p:nvSpPr>
          <p:cNvPr id="2" name="Rectangle 1"/>
          <p:cNvSpPr/>
          <p:nvPr/>
        </p:nvSpPr>
        <p:spPr>
          <a:xfrm>
            <a:off x="0" y="692696"/>
            <a:ext cx="9144000" cy="1200329"/>
          </a:xfrm>
          <a:prstGeom prst="rect">
            <a:avLst/>
          </a:prstGeom>
        </p:spPr>
        <p:txBody>
          <a:bodyPr wrap="square">
            <a:spAutoFit/>
          </a:bodyPr>
          <a:lstStyle/>
          <a:p>
            <a:r>
              <a:rPr lang="en-GB" dirty="0"/>
              <a:t>public void </a:t>
            </a:r>
            <a:r>
              <a:rPr lang="en-GB" dirty="0" err="1"/>
              <a:t>updateSeat</a:t>
            </a:r>
            <a:r>
              <a:rPr lang="en-GB" dirty="0"/>
              <a:t> (String </a:t>
            </a:r>
            <a:r>
              <a:rPr lang="en-GB" dirty="0" err="1"/>
              <a:t>seatNo</a:t>
            </a:r>
            <a:r>
              <a:rPr lang="en-GB" dirty="0"/>
              <a:t>, String </a:t>
            </a:r>
            <a:r>
              <a:rPr lang="en-GB" dirty="0" err="1"/>
              <a:t>pName</a:t>
            </a:r>
            <a:r>
              <a:rPr lang="en-GB" dirty="0"/>
              <a:t>, </a:t>
            </a:r>
            <a:r>
              <a:rPr lang="en-GB" dirty="0" err="1"/>
              <a:t>int</a:t>
            </a:r>
            <a:r>
              <a:rPr lang="en-GB" dirty="0"/>
              <a:t> status) throws </a:t>
            </a:r>
            <a:r>
              <a:rPr lang="en-GB" dirty="0" err="1"/>
              <a:t>IOException</a:t>
            </a:r>
            <a:endParaRPr lang="en-GB" dirty="0"/>
          </a:p>
          <a:p>
            <a:r>
              <a:rPr lang="en-GB" dirty="0"/>
              <a:t>{</a:t>
            </a:r>
          </a:p>
          <a:p>
            <a:r>
              <a:rPr lang="en-GB" dirty="0"/>
              <a:t>Seat temp;</a:t>
            </a:r>
          </a:p>
          <a:p>
            <a:r>
              <a:rPr lang="en-GB" dirty="0"/>
              <a:t>temp = </a:t>
            </a:r>
            <a:r>
              <a:rPr lang="en-GB" dirty="0" err="1"/>
              <a:t>getSeat</a:t>
            </a:r>
            <a:r>
              <a:rPr lang="en-GB" dirty="0"/>
              <a:t>(</a:t>
            </a:r>
            <a:r>
              <a:rPr lang="en-GB" dirty="0" err="1"/>
              <a:t>seatNo</a:t>
            </a:r>
            <a:r>
              <a:rPr lang="en-GB" dirty="0"/>
              <a:t>); </a:t>
            </a:r>
            <a:r>
              <a:rPr lang="en-GB" dirty="0">
                <a:solidFill>
                  <a:schemeClr val="accent3"/>
                </a:solidFill>
              </a:rPr>
              <a:t>//In this case its 1B</a:t>
            </a:r>
          </a:p>
        </p:txBody>
      </p:sp>
      <p:sp>
        <p:nvSpPr>
          <p:cNvPr id="4" name="Rectangle 3"/>
          <p:cNvSpPr/>
          <p:nvPr/>
        </p:nvSpPr>
        <p:spPr>
          <a:xfrm>
            <a:off x="323528" y="188640"/>
            <a:ext cx="3672408" cy="369332"/>
          </a:xfrm>
          <a:prstGeom prst="rect">
            <a:avLst/>
          </a:prstGeom>
          <a:solidFill>
            <a:schemeClr val="accent2">
              <a:lumMod val="20000"/>
              <a:lumOff val="80000"/>
            </a:schemeClr>
          </a:solidFill>
        </p:spPr>
        <p:txBody>
          <a:bodyPr wrap="square">
            <a:spAutoFit/>
          </a:bodyPr>
          <a:lstStyle/>
          <a:p>
            <a:r>
              <a:rPr lang="en-GB" dirty="0" err="1"/>
              <a:t>aFlight.updateSeat</a:t>
            </a:r>
            <a:r>
              <a:rPr lang="en-GB" dirty="0"/>
              <a:t>("1B", "Brown", 2);</a:t>
            </a:r>
          </a:p>
        </p:txBody>
      </p:sp>
      <p:pic>
        <p:nvPicPr>
          <p:cNvPr id="4100" name="Picture 4"/>
          <p:cNvPicPr>
            <a:picLocks noChangeAspect="1" noChangeArrowheads="1"/>
          </p:cNvPicPr>
          <p:nvPr/>
        </p:nvPicPr>
        <p:blipFill>
          <a:blip r:embed="rId3" cstate="print"/>
          <a:srcRect l="20469" t="27360" r="55168" b="50000"/>
          <a:stretch>
            <a:fillRect/>
          </a:stretch>
        </p:blipFill>
        <p:spPr bwMode="auto">
          <a:xfrm>
            <a:off x="6516216" y="980728"/>
            <a:ext cx="2376264" cy="1656184"/>
          </a:xfrm>
          <a:prstGeom prst="rect">
            <a:avLst/>
          </a:prstGeom>
          <a:noFill/>
          <a:ln w="9525">
            <a:noFill/>
            <a:miter lim="800000"/>
            <a:headEnd/>
            <a:tailEnd/>
          </a:ln>
        </p:spPr>
      </p:pic>
      <p:cxnSp>
        <p:nvCxnSpPr>
          <p:cNvPr id="20" name="Straight Arrow Connector 19"/>
          <p:cNvCxnSpPr/>
          <p:nvPr/>
        </p:nvCxnSpPr>
        <p:spPr>
          <a:xfrm>
            <a:off x="1259632" y="1484784"/>
            <a:ext cx="52565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555776" y="476672"/>
            <a:ext cx="576064"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3203848" y="548680"/>
            <a:ext cx="1224136"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3779912" y="404664"/>
            <a:ext cx="180020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979712" y="1844824"/>
            <a:ext cx="1512168" cy="2880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4644008" y="5013175"/>
            <a:ext cx="4176464" cy="1658507"/>
            <a:chOff x="4644008" y="5013175"/>
            <a:chExt cx="4176464" cy="1658507"/>
          </a:xfrm>
        </p:grpSpPr>
        <p:pic>
          <p:nvPicPr>
            <p:cNvPr id="4101" name="Picture 5"/>
            <p:cNvPicPr>
              <a:picLocks noChangeAspect="1" noChangeArrowheads="1"/>
            </p:cNvPicPr>
            <p:nvPr/>
          </p:nvPicPr>
          <p:blipFill>
            <a:blip r:embed="rId4" cstate="print"/>
            <a:srcRect l="31543" t="57875" r="45570" b="25391"/>
            <a:stretch>
              <a:fillRect/>
            </a:stretch>
          </p:blipFill>
          <p:spPr bwMode="auto">
            <a:xfrm>
              <a:off x="5796136" y="5013175"/>
              <a:ext cx="3024336" cy="1658507"/>
            </a:xfrm>
            <a:prstGeom prst="rect">
              <a:avLst/>
            </a:prstGeom>
            <a:noFill/>
            <a:ln w="9525">
              <a:noFill/>
              <a:miter lim="800000"/>
              <a:headEnd/>
              <a:tailEnd/>
            </a:ln>
          </p:spPr>
        </p:pic>
        <p:sp>
          <p:nvSpPr>
            <p:cNvPr id="33" name="TextBox 32"/>
            <p:cNvSpPr txBox="1"/>
            <p:nvPr/>
          </p:nvSpPr>
          <p:spPr>
            <a:xfrm>
              <a:off x="4644008" y="5589240"/>
              <a:ext cx="1091453" cy="369332"/>
            </a:xfrm>
            <a:prstGeom prst="rect">
              <a:avLst/>
            </a:prstGeom>
            <a:noFill/>
          </p:spPr>
          <p:txBody>
            <a:bodyPr wrap="none" rtlCol="0">
              <a:spAutoFit/>
            </a:bodyPr>
            <a:lstStyle/>
            <a:p>
              <a:r>
                <a:rPr lang="en-GB" dirty="0"/>
                <a:t>seats[1] =</a:t>
              </a:r>
            </a:p>
          </p:txBody>
        </p:sp>
      </p:grpSp>
      <p:sp>
        <p:nvSpPr>
          <p:cNvPr id="14" name="TextBox 13"/>
          <p:cNvSpPr txBox="1"/>
          <p:nvPr/>
        </p:nvSpPr>
        <p:spPr>
          <a:xfrm>
            <a:off x="5580112" y="3573016"/>
            <a:ext cx="3312368" cy="646331"/>
          </a:xfrm>
          <a:prstGeom prst="rect">
            <a:avLst/>
          </a:prstGeom>
          <a:solidFill>
            <a:schemeClr val="accent2">
              <a:lumMod val="40000"/>
              <a:lumOff val="60000"/>
            </a:schemeClr>
          </a:solidFill>
        </p:spPr>
        <p:txBody>
          <a:bodyPr wrap="square" rtlCol="0">
            <a:spAutoFit/>
          </a:bodyPr>
          <a:lstStyle/>
          <a:p>
            <a:r>
              <a:rPr lang="en-GB" dirty="0"/>
              <a:t>If seat entered equals seat nos in array  seats (1 dimensional)</a:t>
            </a:r>
          </a:p>
        </p:txBody>
      </p:sp>
      <p:cxnSp>
        <p:nvCxnSpPr>
          <p:cNvPr id="16" name="Straight Arrow Connector 15"/>
          <p:cNvCxnSpPr/>
          <p:nvPr/>
        </p:nvCxnSpPr>
        <p:spPr>
          <a:xfrm flipH="1" flipV="1">
            <a:off x="7308304" y="3356992"/>
            <a:ext cx="864096" cy="2160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555776" y="6237312"/>
            <a:ext cx="3077124" cy="369332"/>
          </a:xfrm>
          <a:prstGeom prst="rect">
            <a:avLst/>
          </a:prstGeom>
          <a:solidFill>
            <a:schemeClr val="accent2">
              <a:lumMod val="40000"/>
              <a:lumOff val="60000"/>
            </a:schemeClr>
          </a:solidFill>
        </p:spPr>
        <p:txBody>
          <a:bodyPr wrap="none" rtlCol="0">
            <a:spAutoFit/>
          </a:bodyPr>
          <a:lstStyle/>
          <a:p>
            <a:r>
              <a:rPr lang="en-GB" dirty="0"/>
              <a:t>Returns object held in element</a:t>
            </a:r>
          </a:p>
        </p:txBody>
      </p:sp>
      <p:cxnSp>
        <p:nvCxnSpPr>
          <p:cNvPr id="19" name="Straight Arrow Connector 18"/>
          <p:cNvCxnSpPr/>
          <p:nvPr/>
        </p:nvCxnSpPr>
        <p:spPr>
          <a:xfrm flipH="1" flipV="1">
            <a:off x="2483768" y="5589240"/>
            <a:ext cx="1296144" cy="6480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88640"/>
            <a:ext cx="8280920" cy="1477328"/>
          </a:xfrm>
          <a:prstGeom prst="rect">
            <a:avLst/>
          </a:prstGeom>
        </p:spPr>
        <p:txBody>
          <a:bodyPr wrap="square">
            <a:spAutoFit/>
          </a:bodyPr>
          <a:lstStyle/>
          <a:p>
            <a:r>
              <a:rPr lang="en-GB" dirty="0"/>
              <a:t>public void </a:t>
            </a:r>
            <a:r>
              <a:rPr lang="en-GB" dirty="0" err="1"/>
              <a:t>updateSeat</a:t>
            </a:r>
            <a:r>
              <a:rPr lang="en-GB" dirty="0"/>
              <a:t> (String </a:t>
            </a:r>
            <a:r>
              <a:rPr lang="en-GB" dirty="0" err="1"/>
              <a:t>seatNo</a:t>
            </a:r>
            <a:r>
              <a:rPr lang="en-GB" dirty="0"/>
              <a:t>, String </a:t>
            </a:r>
            <a:r>
              <a:rPr lang="en-GB" dirty="0" err="1"/>
              <a:t>pName</a:t>
            </a:r>
            <a:r>
              <a:rPr lang="en-GB" dirty="0"/>
              <a:t>, </a:t>
            </a:r>
            <a:r>
              <a:rPr lang="en-GB" dirty="0" err="1"/>
              <a:t>int</a:t>
            </a:r>
            <a:r>
              <a:rPr lang="en-GB" dirty="0"/>
              <a:t> status) throws </a:t>
            </a:r>
            <a:r>
              <a:rPr lang="en-GB" dirty="0" err="1"/>
              <a:t>IOException</a:t>
            </a:r>
            <a:endParaRPr lang="en-GB" dirty="0"/>
          </a:p>
          <a:p>
            <a:r>
              <a:rPr lang="en-GB" dirty="0"/>
              <a:t>{</a:t>
            </a:r>
          </a:p>
          <a:p>
            <a:r>
              <a:rPr lang="en-GB" dirty="0"/>
              <a:t>if (temp != null) </a:t>
            </a:r>
          </a:p>
          <a:p>
            <a:r>
              <a:rPr lang="en-GB" dirty="0"/>
              <a:t>{</a:t>
            </a:r>
          </a:p>
          <a:p>
            <a:r>
              <a:rPr lang="en-GB" dirty="0" err="1"/>
              <a:t>temp.changeSeatStatus</a:t>
            </a:r>
            <a:r>
              <a:rPr lang="en-GB" dirty="0"/>
              <a:t>(status, </a:t>
            </a:r>
            <a:r>
              <a:rPr lang="en-GB" dirty="0" err="1"/>
              <a:t>pName</a:t>
            </a:r>
            <a:r>
              <a:rPr lang="en-GB" dirty="0"/>
              <a:t>);</a:t>
            </a:r>
          </a:p>
        </p:txBody>
      </p:sp>
      <p:grpSp>
        <p:nvGrpSpPr>
          <p:cNvPr id="4" name="Group 3"/>
          <p:cNvGrpSpPr/>
          <p:nvPr/>
        </p:nvGrpSpPr>
        <p:grpSpPr>
          <a:xfrm>
            <a:off x="4572000" y="980728"/>
            <a:ext cx="4176464" cy="1658507"/>
            <a:chOff x="4644008" y="5013175"/>
            <a:chExt cx="4176464" cy="1658507"/>
          </a:xfrm>
          <a:solidFill>
            <a:schemeClr val="accent6">
              <a:lumMod val="20000"/>
              <a:lumOff val="80000"/>
            </a:schemeClr>
          </a:solidFill>
        </p:grpSpPr>
        <p:pic>
          <p:nvPicPr>
            <p:cNvPr id="5" name="Picture 5"/>
            <p:cNvPicPr>
              <a:picLocks noChangeAspect="1" noChangeArrowheads="1"/>
            </p:cNvPicPr>
            <p:nvPr/>
          </p:nvPicPr>
          <p:blipFill>
            <a:blip r:embed="rId3" cstate="print"/>
            <a:srcRect l="31543" t="57875" r="45570" b="25391"/>
            <a:stretch>
              <a:fillRect/>
            </a:stretch>
          </p:blipFill>
          <p:spPr bwMode="auto">
            <a:xfrm>
              <a:off x="5796136" y="5013175"/>
              <a:ext cx="3024336" cy="1658507"/>
            </a:xfrm>
            <a:prstGeom prst="rect">
              <a:avLst/>
            </a:prstGeom>
            <a:grpFill/>
            <a:ln w="9525">
              <a:noFill/>
              <a:miter lim="800000"/>
              <a:headEnd/>
              <a:tailEnd/>
            </a:ln>
          </p:spPr>
        </p:pic>
        <p:sp>
          <p:nvSpPr>
            <p:cNvPr id="6" name="TextBox 5"/>
            <p:cNvSpPr txBox="1"/>
            <p:nvPr/>
          </p:nvSpPr>
          <p:spPr>
            <a:xfrm>
              <a:off x="4644008" y="5589240"/>
              <a:ext cx="1091453" cy="369332"/>
            </a:xfrm>
            <a:prstGeom prst="rect">
              <a:avLst/>
            </a:prstGeom>
            <a:grpFill/>
          </p:spPr>
          <p:txBody>
            <a:bodyPr wrap="none" rtlCol="0">
              <a:spAutoFit/>
            </a:bodyPr>
            <a:lstStyle/>
            <a:p>
              <a:r>
                <a:rPr lang="en-GB" dirty="0"/>
                <a:t>seats[1] =</a:t>
              </a:r>
            </a:p>
          </p:txBody>
        </p:sp>
      </p:grpSp>
      <p:sp>
        <p:nvSpPr>
          <p:cNvPr id="7" name="TextBox 6"/>
          <p:cNvSpPr txBox="1"/>
          <p:nvPr/>
        </p:nvSpPr>
        <p:spPr>
          <a:xfrm>
            <a:off x="4427984" y="764704"/>
            <a:ext cx="680699" cy="369332"/>
          </a:xfrm>
          <a:prstGeom prst="rect">
            <a:avLst/>
          </a:prstGeom>
          <a:noFill/>
        </p:spPr>
        <p:txBody>
          <a:bodyPr wrap="none" rtlCol="0">
            <a:spAutoFit/>
          </a:bodyPr>
          <a:lstStyle/>
          <a:p>
            <a:r>
              <a:rPr lang="en-GB" dirty="0"/>
              <a:t>temp</a:t>
            </a:r>
          </a:p>
        </p:txBody>
      </p:sp>
      <p:cxnSp>
        <p:nvCxnSpPr>
          <p:cNvPr id="9" name="Straight Arrow Connector 8"/>
          <p:cNvCxnSpPr>
            <a:stCxn id="7" idx="2"/>
          </p:cNvCxnSpPr>
          <p:nvPr/>
        </p:nvCxnSpPr>
        <p:spPr>
          <a:xfrm>
            <a:off x="4768334" y="1134036"/>
            <a:ext cx="19690" cy="3507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067944" y="2924944"/>
            <a:ext cx="4608512" cy="646331"/>
          </a:xfrm>
          <a:prstGeom prst="rect">
            <a:avLst/>
          </a:prstGeom>
          <a:solidFill>
            <a:schemeClr val="accent6">
              <a:lumMod val="20000"/>
              <a:lumOff val="80000"/>
            </a:schemeClr>
          </a:solidFill>
        </p:spPr>
        <p:txBody>
          <a:bodyPr wrap="square" rtlCol="0">
            <a:spAutoFit/>
          </a:bodyPr>
          <a:lstStyle/>
          <a:p>
            <a:r>
              <a:rPr lang="en-GB" dirty="0"/>
              <a:t>This is an example of function overloading </a:t>
            </a:r>
          </a:p>
          <a:p>
            <a:r>
              <a:rPr lang="en-GB" dirty="0"/>
              <a:t>(polymorphism)</a:t>
            </a:r>
          </a:p>
        </p:txBody>
      </p:sp>
      <p:cxnSp>
        <p:nvCxnSpPr>
          <p:cNvPr id="13" name="Straight Arrow Connector 12"/>
          <p:cNvCxnSpPr/>
          <p:nvPr/>
        </p:nvCxnSpPr>
        <p:spPr>
          <a:xfrm flipH="1" flipV="1">
            <a:off x="3779912" y="1700808"/>
            <a:ext cx="288032" cy="10801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619672" y="1988840"/>
            <a:ext cx="1111266" cy="369332"/>
          </a:xfrm>
          <a:prstGeom prst="rect">
            <a:avLst/>
          </a:prstGeom>
          <a:solidFill>
            <a:schemeClr val="tx2">
              <a:lumMod val="20000"/>
              <a:lumOff val="80000"/>
            </a:schemeClr>
          </a:solidFill>
        </p:spPr>
        <p:txBody>
          <a:bodyPr wrap="none" rtlCol="0">
            <a:spAutoFit/>
          </a:bodyPr>
          <a:lstStyle/>
          <a:p>
            <a:r>
              <a:rPr lang="en-GB" dirty="0"/>
              <a:t>2,BROWN</a:t>
            </a:r>
          </a:p>
        </p:txBody>
      </p:sp>
      <p:cxnSp>
        <p:nvCxnSpPr>
          <p:cNvPr id="17" name="Straight Arrow Connector 16"/>
          <p:cNvCxnSpPr/>
          <p:nvPr/>
        </p:nvCxnSpPr>
        <p:spPr>
          <a:xfrm flipV="1">
            <a:off x="2699792" y="1700808"/>
            <a:ext cx="576064"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67544" y="3933056"/>
            <a:ext cx="8208912" cy="2031325"/>
          </a:xfrm>
          <a:prstGeom prst="rect">
            <a:avLst/>
          </a:prstGeom>
          <a:solidFill>
            <a:schemeClr val="accent3">
              <a:lumMod val="40000"/>
              <a:lumOff val="60000"/>
            </a:schemeClr>
          </a:solidFill>
        </p:spPr>
        <p:txBody>
          <a:bodyPr wrap="square" rtlCol="0">
            <a:spAutoFit/>
          </a:bodyPr>
          <a:lstStyle/>
          <a:p>
            <a:r>
              <a:rPr lang="en-GB" dirty="0"/>
              <a:t>There are two versions of the method </a:t>
            </a:r>
            <a:r>
              <a:rPr lang="en-GB" dirty="0" err="1"/>
              <a:t>changeSeatStatus</a:t>
            </a:r>
            <a:r>
              <a:rPr lang="en-GB" dirty="0"/>
              <a:t>. This is called function overloading. The version called depends upon the number of parameters passed to the method.</a:t>
            </a:r>
          </a:p>
          <a:p>
            <a:endParaRPr lang="en-GB" dirty="0"/>
          </a:p>
          <a:p>
            <a:r>
              <a:rPr lang="en-GB" dirty="0"/>
              <a:t>public void </a:t>
            </a:r>
            <a:r>
              <a:rPr lang="en-GB" dirty="0" err="1"/>
              <a:t>changeSeatStatus</a:t>
            </a:r>
            <a:r>
              <a:rPr lang="en-GB" dirty="0"/>
              <a:t>(</a:t>
            </a:r>
            <a:r>
              <a:rPr lang="en-GB" dirty="0" err="1"/>
              <a:t>int</a:t>
            </a:r>
            <a:r>
              <a:rPr lang="en-GB" dirty="0"/>
              <a:t> </a:t>
            </a:r>
            <a:r>
              <a:rPr lang="en-GB" dirty="0" err="1"/>
              <a:t>newStatus</a:t>
            </a:r>
            <a:r>
              <a:rPr lang="en-GB" dirty="0"/>
              <a:t>, String </a:t>
            </a:r>
            <a:r>
              <a:rPr lang="en-GB" dirty="0" err="1"/>
              <a:t>pName</a:t>
            </a:r>
            <a:r>
              <a:rPr lang="en-GB" dirty="0"/>
              <a:t>, char </a:t>
            </a:r>
            <a:r>
              <a:rPr lang="en-GB" dirty="0" err="1"/>
              <a:t>pType</a:t>
            </a:r>
            <a:r>
              <a:rPr lang="en-GB" dirty="0"/>
              <a:t>, String </a:t>
            </a:r>
            <a:r>
              <a:rPr lang="en-GB" dirty="0" err="1"/>
              <a:t>pInfo</a:t>
            </a:r>
            <a:r>
              <a:rPr lang="en-GB" dirty="0"/>
              <a:t>)</a:t>
            </a:r>
          </a:p>
          <a:p>
            <a:r>
              <a:rPr lang="en-GB" dirty="0"/>
              <a:t>public void </a:t>
            </a:r>
            <a:r>
              <a:rPr lang="en-GB" dirty="0" err="1"/>
              <a:t>changeSeatStatus</a:t>
            </a:r>
            <a:r>
              <a:rPr lang="en-GB" dirty="0"/>
              <a:t>(</a:t>
            </a:r>
            <a:r>
              <a:rPr lang="en-GB" dirty="0" err="1"/>
              <a:t>int</a:t>
            </a:r>
            <a:r>
              <a:rPr lang="en-GB" dirty="0"/>
              <a:t> </a:t>
            </a:r>
            <a:r>
              <a:rPr lang="en-GB" dirty="0" err="1"/>
              <a:t>newStatus</a:t>
            </a:r>
            <a:r>
              <a:rPr lang="en-GB" dirty="0"/>
              <a:t>, String </a:t>
            </a:r>
            <a:r>
              <a:rPr lang="en-GB" dirty="0" err="1"/>
              <a:t>pName</a:t>
            </a:r>
            <a:r>
              <a:rPr lang="en-GB" dirty="0"/>
              <a:t>)</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1768754" cy="369332"/>
          </a:xfrm>
          <a:prstGeom prst="rect">
            <a:avLst/>
          </a:prstGeom>
          <a:solidFill>
            <a:schemeClr val="accent3">
              <a:lumMod val="40000"/>
              <a:lumOff val="60000"/>
            </a:schemeClr>
          </a:solidFill>
        </p:spPr>
        <p:txBody>
          <a:bodyPr wrap="none" rtlCol="0">
            <a:spAutoFit/>
          </a:bodyPr>
          <a:lstStyle/>
          <a:p>
            <a:r>
              <a:rPr lang="en-GB" dirty="0"/>
              <a:t>BOOKING A SEAT</a:t>
            </a:r>
          </a:p>
        </p:txBody>
      </p:sp>
      <p:sp>
        <p:nvSpPr>
          <p:cNvPr id="3" name="Rectangle 2"/>
          <p:cNvSpPr/>
          <p:nvPr/>
        </p:nvSpPr>
        <p:spPr>
          <a:xfrm>
            <a:off x="0" y="1844824"/>
            <a:ext cx="9144000" cy="3139321"/>
          </a:xfrm>
          <a:prstGeom prst="rect">
            <a:avLst/>
          </a:prstGeom>
        </p:spPr>
        <p:txBody>
          <a:bodyPr wrap="square">
            <a:spAutoFit/>
          </a:bodyPr>
          <a:lstStyle/>
          <a:p>
            <a:r>
              <a:rPr lang="en-GB" dirty="0"/>
              <a:t>case BOOKED : </a:t>
            </a:r>
          </a:p>
          <a:p>
            <a:r>
              <a:rPr lang="en-GB" dirty="0"/>
              <a:t>	switch (</a:t>
            </a:r>
            <a:r>
              <a:rPr lang="en-GB" dirty="0" err="1"/>
              <a:t>currentStatus</a:t>
            </a:r>
            <a:r>
              <a:rPr lang="en-GB" dirty="0"/>
              <a:t>)</a:t>
            </a:r>
          </a:p>
          <a:p>
            <a:r>
              <a:rPr lang="en-GB" dirty="0"/>
              <a:t>	{</a:t>
            </a:r>
          </a:p>
          <a:p>
            <a:r>
              <a:rPr lang="en-GB" dirty="0"/>
              <a:t>	// book a free seat</a:t>
            </a:r>
          </a:p>
          <a:p>
            <a:r>
              <a:rPr lang="en-GB" dirty="0"/>
              <a:t>	case FREE : </a:t>
            </a:r>
            <a:r>
              <a:rPr lang="en-GB" dirty="0" err="1"/>
              <a:t>currentStatus</a:t>
            </a:r>
            <a:r>
              <a:rPr lang="en-GB" dirty="0"/>
              <a:t> = BOOKED;</a:t>
            </a:r>
          </a:p>
          <a:p>
            <a:r>
              <a:rPr lang="en-GB" dirty="0"/>
              <a:t>	passenger = </a:t>
            </a:r>
            <a:r>
              <a:rPr lang="en-GB" dirty="0" err="1"/>
              <a:t>createPassenger</a:t>
            </a:r>
            <a:r>
              <a:rPr lang="en-GB" dirty="0"/>
              <a:t>(</a:t>
            </a:r>
            <a:r>
              <a:rPr lang="en-GB" dirty="0" err="1"/>
              <a:t>pName</a:t>
            </a:r>
            <a:r>
              <a:rPr lang="en-GB" dirty="0"/>
              <a:t>);</a:t>
            </a:r>
          </a:p>
          <a:p>
            <a:r>
              <a:rPr lang="en-GB" dirty="0"/>
              <a:t>	</a:t>
            </a:r>
            <a:r>
              <a:rPr lang="en-GB" dirty="0" err="1"/>
              <a:t>seatTakings</a:t>
            </a:r>
            <a:r>
              <a:rPr lang="en-GB" dirty="0"/>
              <a:t> += </a:t>
            </a:r>
            <a:r>
              <a:rPr lang="en-GB" dirty="0" err="1"/>
              <a:t>seatPrice</a:t>
            </a:r>
            <a:r>
              <a:rPr lang="en-GB" dirty="0"/>
              <a:t>*</a:t>
            </a:r>
            <a:r>
              <a:rPr lang="en-GB" dirty="0" err="1"/>
              <a:t>passenger.getDiscount</a:t>
            </a:r>
            <a:r>
              <a:rPr lang="en-GB" dirty="0"/>
              <a:t>();</a:t>
            </a:r>
          </a:p>
          <a:p>
            <a:r>
              <a:rPr lang="en-GB" dirty="0"/>
              <a:t>	</a:t>
            </a:r>
            <a:r>
              <a:rPr lang="en-GB" dirty="0" err="1"/>
              <a:t>System.out.println</a:t>
            </a:r>
            <a:r>
              <a:rPr lang="en-GB" dirty="0"/>
              <a:t>("\t\</a:t>
            </a:r>
            <a:r>
              <a:rPr lang="en-GB" dirty="0" err="1"/>
              <a:t>t"+seatNo</a:t>
            </a:r>
            <a:r>
              <a:rPr lang="en-GB" dirty="0"/>
              <a:t>+" has been booked by "+</a:t>
            </a:r>
            <a:r>
              <a:rPr lang="en-GB" dirty="0" err="1"/>
              <a:t>passenger.getName</a:t>
            </a:r>
            <a:r>
              <a:rPr lang="en-GB" dirty="0"/>
              <a:t>());</a:t>
            </a:r>
          </a:p>
          <a:p>
            <a:r>
              <a:rPr lang="en-GB" dirty="0"/>
              <a:t>	</a:t>
            </a:r>
            <a:r>
              <a:rPr lang="en-GB" dirty="0" err="1"/>
              <a:t>isUpdated</a:t>
            </a:r>
            <a:r>
              <a:rPr lang="en-GB" dirty="0"/>
              <a:t> = 4; // free to booked</a:t>
            </a:r>
          </a:p>
          <a:p>
            <a:r>
              <a:rPr lang="en-GB" dirty="0"/>
              <a:t>	break;</a:t>
            </a:r>
          </a:p>
          <a:p>
            <a:r>
              <a:rPr lang="en-GB" dirty="0"/>
              <a:t>	// book a reserved seat</a:t>
            </a:r>
          </a:p>
        </p:txBody>
      </p:sp>
      <p:sp>
        <p:nvSpPr>
          <p:cNvPr id="4" name="Rectangle 3"/>
          <p:cNvSpPr/>
          <p:nvPr/>
        </p:nvSpPr>
        <p:spPr>
          <a:xfrm>
            <a:off x="323528" y="1052736"/>
            <a:ext cx="1904239" cy="923330"/>
          </a:xfrm>
          <a:prstGeom prst="rect">
            <a:avLst/>
          </a:prstGeom>
        </p:spPr>
        <p:txBody>
          <a:bodyPr wrap="none">
            <a:spAutoFit/>
          </a:bodyPr>
          <a:lstStyle/>
          <a:p>
            <a:r>
              <a:rPr lang="en-GB" dirty="0"/>
              <a:t>switch(</a:t>
            </a:r>
            <a:r>
              <a:rPr lang="en-GB" dirty="0" err="1"/>
              <a:t>newStatus</a:t>
            </a:r>
            <a:r>
              <a:rPr lang="en-GB" dirty="0"/>
              <a:t>)</a:t>
            </a:r>
          </a:p>
          <a:p>
            <a:r>
              <a:rPr lang="en-GB" dirty="0"/>
              <a:t>…</a:t>
            </a:r>
          </a:p>
          <a:p>
            <a:r>
              <a:rPr lang="en-GB" dirty="0"/>
              <a:t>…</a:t>
            </a:r>
          </a:p>
        </p:txBody>
      </p:sp>
      <p:sp>
        <p:nvSpPr>
          <p:cNvPr id="5" name="TextBox 4"/>
          <p:cNvSpPr txBox="1"/>
          <p:nvPr/>
        </p:nvSpPr>
        <p:spPr>
          <a:xfrm>
            <a:off x="2483768" y="404664"/>
            <a:ext cx="1111266" cy="369332"/>
          </a:xfrm>
          <a:prstGeom prst="rect">
            <a:avLst/>
          </a:prstGeom>
          <a:solidFill>
            <a:schemeClr val="tx2">
              <a:lumMod val="20000"/>
              <a:lumOff val="80000"/>
            </a:schemeClr>
          </a:solidFill>
        </p:spPr>
        <p:txBody>
          <a:bodyPr wrap="none" rtlCol="0">
            <a:spAutoFit/>
          </a:bodyPr>
          <a:lstStyle/>
          <a:p>
            <a:r>
              <a:rPr lang="en-GB" dirty="0"/>
              <a:t>2,BROWN</a:t>
            </a:r>
          </a:p>
        </p:txBody>
      </p:sp>
      <p:cxnSp>
        <p:nvCxnSpPr>
          <p:cNvPr id="7" name="Straight Arrow Connector 6"/>
          <p:cNvCxnSpPr/>
          <p:nvPr/>
        </p:nvCxnSpPr>
        <p:spPr>
          <a:xfrm flipH="1">
            <a:off x="1763688" y="764704"/>
            <a:ext cx="72008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3923928" y="404664"/>
            <a:ext cx="4572000" cy="923330"/>
          </a:xfrm>
          <a:prstGeom prst="rect">
            <a:avLst/>
          </a:prstGeom>
          <a:solidFill>
            <a:schemeClr val="accent6">
              <a:lumMod val="40000"/>
              <a:lumOff val="60000"/>
            </a:schemeClr>
          </a:solidFill>
        </p:spPr>
        <p:txBody>
          <a:bodyPr>
            <a:spAutoFit/>
          </a:bodyPr>
          <a:lstStyle/>
          <a:p>
            <a:r>
              <a:rPr lang="en-GB" dirty="0"/>
              <a:t>private static final </a:t>
            </a:r>
            <a:r>
              <a:rPr lang="en-GB" dirty="0" err="1"/>
              <a:t>int</a:t>
            </a:r>
            <a:r>
              <a:rPr lang="en-GB" dirty="0"/>
              <a:t> FREE = 0;</a:t>
            </a:r>
          </a:p>
          <a:p>
            <a:r>
              <a:rPr lang="en-GB" dirty="0"/>
              <a:t>private static final </a:t>
            </a:r>
            <a:r>
              <a:rPr lang="en-GB" dirty="0" err="1"/>
              <a:t>int</a:t>
            </a:r>
            <a:r>
              <a:rPr lang="en-GB" dirty="0"/>
              <a:t> RESERVED = 1;</a:t>
            </a:r>
          </a:p>
          <a:p>
            <a:r>
              <a:rPr lang="en-GB" dirty="0"/>
              <a:t>private static final </a:t>
            </a:r>
            <a:r>
              <a:rPr lang="en-GB" dirty="0" err="1"/>
              <a:t>int</a:t>
            </a:r>
            <a:r>
              <a:rPr lang="en-GB" dirty="0"/>
              <a:t> BOOKED = 2;</a:t>
            </a:r>
          </a:p>
        </p:txBody>
      </p:sp>
      <p:cxnSp>
        <p:nvCxnSpPr>
          <p:cNvPr id="11" name="Straight Arrow Connector 10"/>
          <p:cNvCxnSpPr/>
          <p:nvPr/>
        </p:nvCxnSpPr>
        <p:spPr>
          <a:xfrm>
            <a:off x="2195736" y="1268760"/>
            <a:ext cx="1728192"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a:blip r:embed="rId2" cstate="print"/>
          <a:srcRect l="20297" t="28172" r="56078" b="54109"/>
          <a:stretch>
            <a:fillRect/>
          </a:stretch>
        </p:blipFill>
        <p:spPr bwMode="auto">
          <a:xfrm>
            <a:off x="5796136" y="1268760"/>
            <a:ext cx="3072341" cy="172819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20297" t="29156" r="56816" b="54110"/>
          <a:stretch>
            <a:fillRect/>
          </a:stretch>
        </p:blipFill>
        <p:spPr bwMode="auto">
          <a:xfrm>
            <a:off x="5796136" y="4221088"/>
            <a:ext cx="3096344" cy="1697995"/>
          </a:xfrm>
          <a:prstGeom prst="rect">
            <a:avLst/>
          </a:prstGeom>
          <a:noFill/>
          <a:ln w="9525">
            <a:noFill/>
            <a:miter lim="800000"/>
            <a:headEnd/>
            <a:tailEnd/>
          </a:ln>
        </p:spPr>
      </p:pic>
      <p:cxnSp>
        <p:nvCxnSpPr>
          <p:cNvPr id="16" name="Straight Arrow Connector 15"/>
          <p:cNvCxnSpPr/>
          <p:nvPr/>
        </p:nvCxnSpPr>
        <p:spPr>
          <a:xfrm flipH="1">
            <a:off x="3131840" y="1844824"/>
            <a:ext cx="5040560" cy="432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1520" y="3284984"/>
            <a:ext cx="8424936" cy="216024"/>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4" name="TextBox 23"/>
          <p:cNvSpPr txBox="1"/>
          <p:nvPr/>
        </p:nvSpPr>
        <p:spPr>
          <a:xfrm>
            <a:off x="251520" y="5373216"/>
            <a:ext cx="1470724" cy="369332"/>
          </a:xfrm>
          <a:prstGeom prst="rect">
            <a:avLst/>
          </a:prstGeom>
          <a:solidFill>
            <a:schemeClr val="accent6"/>
          </a:solidFill>
        </p:spPr>
        <p:txBody>
          <a:bodyPr wrap="none" rtlCol="0">
            <a:spAutoFit/>
          </a:bodyPr>
          <a:lstStyle/>
          <a:p>
            <a:r>
              <a:rPr lang="en-GB" dirty="0"/>
              <a:t>See next slide</a:t>
            </a:r>
          </a:p>
        </p:txBody>
      </p:sp>
      <p:cxnSp>
        <p:nvCxnSpPr>
          <p:cNvPr id="26" name="Straight Arrow Connector 25"/>
          <p:cNvCxnSpPr/>
          <p:nvPr/>
        </p:nvCxnSpPr>
        <p:spPr>
          <a:xfrm flipV="1">
            <a:off x="467544" y="3501008"/>
            <a:ext cx="0" cy="1872208"/>
          </a:xfrm>
          <a:prstGeom prst="straightConnector1">
            <a:avLst/>
          </a:prstGeom>
          <a:ln w="57150">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520" y="476672"/>
            <a:ext cx="8568952" cy="923330"/>
          </a:xfrm>
          <a:prstGeom prst="rect">
            <a:avLst/>
          </a:prstGeom>
          <a:solidFill>
            <a:schemeClr val="accent6">
              <a:lumMod val="20000"/>
              <a:lumOff val="80000"/>
            </a:schemeClr>
          </a:solidFill>
        </p:spPr>
        <p:txBody>
          <a:bodyPr wrap="square" rtlCol="0">
            <a:spAutoFit/>
          </a:bodyPr>
          <a:lstStyle/>
          <a:p>
            <a:r>
              <a:rPr lang="en-GB" dirty="0"/>
              <a:t>At this point you will create the passenger details. You already have the name of the passenger which you have passed to the method. After asking which type of passenger you are Local, Ordinary or Business the following code is executed…</a:t>
            </a:r>
          </a:p>
        </p:txBody>
      </p:sp>
      <p:sp>
        <p:nvSpPr>
          <p:cNvPr id="4" name="Rectangle 3"/>
          <p:cNvSpPr/>
          <p:nvPr/>
        </p:nvSpPr>
        <p:spPr>
          <a:xfrm>
            <a:off x="179512" y="1484784"/>
            <a:ext cx="8568952" cy="4524315"/>
          </a:xfrm>
          <a:prstGeom prst="rect">
            <a:avLst/>
          </a:prstGeom>
        </p:spPr>
        <p:txBody>
          <a:bodyPr wrap="square">
            <a:spAutoFit/>
          </a:bodyPr>
          <a:lstStyle/>
          <a:p>
            <a:r>
              <a:rPr lang="en-GB" dirty="0"/>
              <a:t>switch (reply)</a:t>
            </a:r>
          </a:p>
          <a:p>
            <a:r>
              <a:rPr lang="en-GB" dirty="0"/>
              <a:t>{</a:t>
            </a:r>
          </a:p>
          <a:p>
            <a:r>
              <a:rPr lang="en-GB" dirty="0"/>
              <a:t>case 'L' :</a:t>
            </a:r>
            <a:r>
              <a:rPr lang="en-GB" dirty="0" err="1"/>
              <a:t>System.out.println</a:t>
            </a:r>
            <a:r>
              <a:rPr lang="en-GB" dirty="0"/>
              <a:t>("\n\t\</a:t>
            </a:r>
            <a:r>
              <a:rPr lang="en-GB" dirty="0" err="1"/>
              <a:t>tEnter</a:t>
            </a:r>
            <a:r>
              <a:rPr lang="en-GB" dirty="0"/>
              <a:t> place of residence &gt; ");</a:t>
            </a:r>
          </a:p>
          <a:p>
            <a:r>
              <a:rPr lang="en-GB" dirty="0"/>
              <a:t>          </a:t>
            </a:r>
            <a:r>
              <a:rPr lang="en-GB" dirty="0" err="1"/>
              <a:t>passInfo</a:t>
            </a:r>
            <a:r>
              <a:rPr lang="en-GB" dirty="0"/>
              <a:t> = </a:t>
            </a:r>
            <a:r>
              <a:rPr lang="en-GB" dirty="0" err="1"/>
              <a:t>DSInput.readString</a:t>
            </a:r>
            <a:r>
              <a:rPr lang="en-GB" dirty="0"/>
              <a:t>();</a:t>
            </a:r>
          </a:p>
          <a:p>
            <a:r>
              <a:rPr lang="en-GB" dirty="0"/>
              <a:t>          temp = new </a:t>
            </a:r>
            <a:r>
              <a:rPr lang="en-GB" dirty="0" err="1"/>
              <a:t>IslandPassenger</a:t>
            </a:r>
            <a:r>
              <a:rPr lang="en-GB" dirty="0"/>
              <a:t>(</a:t>
            </a:r>
            <a:r>
              <a:rPr lang="en-GB" dirty="0" err="1"/>
              <a:t>newPassName</a:t>
            </a:r>
            <a:r>
              <a:rPr lang="en-GB" dirty="0"/>
              <a:t>, </a:t>
            </a:r>
            <a:r>
              <a:rPr lang="en-GB" dirty="0" err="1"/>
              <a:t>passInfo</a:t>
            </a:r>
            <a:r>
              <a:rPr lang="en-GB" dirty="0"/>
              <a:t>);</a:t>
            </a:r>
          </a:p>
          <a:p>
            <a:r>
              <a:rPr lang="en-GB" dirty="0"/>
              <a:t>          break;</a:t>
            </a:r>
          </a:p>
          <a:p>
            <a:r>
              <a:rPr lang="en-GB" dirty="0"/>
              <a:t>case 'B' :</a:t>
            </a:r>
            <a:r>
              <a:rPr lang="en-GB" dirty="0" err="1"/>
              <a:t>System.out.println</a:t>
            </a:r>
            <a:r>
              <a:rPr lang="en-GB" dirty="0"/>
              <a:t>("\n\t\</a:t>
            </a:r>
            <a:r>
              <a:rPr lang="en-GB" dirty="0" err="1"/>
              <a:t>tEnter</a:t>
            </a:r>
            <a:r>
              <a:rPr lang="en-GB" dirty="0"/>
              <a:t> company name &gt; ");</a:t>
            </a:r>
          </a:p>
          <a:p>
            <a:r>
              <a:rPr lang="en-GB" dirty="0"/>
              <a:t>          </a:t>
            </a:r>
            <a:r>
              <a:rPr lang="en-GB" dirty="0" err="1"/>
              <a:t>passInfo</a:t>
            </a:r>
            <a:r>
              <a:rPr lang="en-GB" dirty="0"/>
              <a:t> = </a:t>
            </a:r>
            <a:r>
              <a:rPr lang="en-GB" dirty="0" err="1"/>
              <a:t>DSInput.readString</a:t>
            </a:r>
            <a:r>
              <a:rPr lang="en-GB" dirty="0"/>
              <a:t>();</a:t>
            </a:r>
          </a:p>
          <a:p>
            <a:r>
              <a:rPr lang="en-GB" dirty="0"/>
              <a:t>          temp = new </a:t>
            </a:r>
            <a:r>
              <a:rPr lang="en-GB" dirty="0" err="1"/>
              <a:t>BusinessPassenger</a:t>
            </a:r>
            <a:r>
              <a:rPr lang="en-GB" dirty="0"/>
              <a:t>(</a:t>
            </a:r>
            <a:r>
              <a:rPr lang="en-GB" dirty="0" err="1"/>
              <a:t>newPassName</a:t>
            </a:r>
            <a:r>
              <a:rPr lang="en-GB" dirty="0"/>
              <a:t>, </a:t>
            </a:r>
            <a:r>
              <a:rPr lang="en-GB" dirty="0" err="1"/>
              <a:t>passInfo</a:t>
            </a:r>
            <a:r>
              <a:rPr lang="en-GB" dirty="0"/>
              <a:t>);</a:t>
            </a:r>
          </a:p>
          <a:p>
            <a:r>
              <a:rPr lang="en-GB" dirty="0"/>
              <a:t>break;</a:t>
            </a:r>
          </a:p>
          <a:p>
            <a:r>
              <a:rPr lang="en-GB" dirty="0"/>
              <a:t>case 'O' :</a:t>
            </a:r>
            <a:r>
              <a:rPr lang="en-GB" dirty="0" err="1"/>
              <a:t>System.out.println</a:t>
            </a:r>
            <a:r>
              <a:rPr lang="en-GB" dirty="0"/>
              <a:t>("Is the booking part of a promotion (Y/N)? &gt;");</a:t>
            </a:r>
          </a:p>
          <a:p>
            <a:r>
              <a:rPr lang="en-GB" dirty="0"/>
              <a:t>          </a:t>
            </a:r>
            <a:r>
              <a:rPr lang="en-GB" dirty="0" err="1"/>
              <a:t>passInfo</a:t>
            </a:r>
            <a:r>
              <a:rPr lang="en-GB" dirty="0"/>
              <a:t> =</a:t>
            </a:r>
            <a:r>
              <a:rPr lang="en-GB" dirty="0" err="1"/>
              <a:t>DSInput.readString</a:t>
            </a:r>
            <a:r>
              <a:rPr lang="en-GB" dirty="0"/>
              <a:t>();</a:t>
            </a:r>
          </a:p>
          <a:p>
            <a:r>
              <a:rPr lang="en-GB" dirty="0"/>
              <a:t>          temp = new </a:t>
            </a:r>
            <a:r>
              <a:rPr lang="en-GB" dirty="0" err="1"/>
              <a:t>OrdinaryPassenger</a:t>
            </a:r>
            <a:r>
              <a:rPr lang="en-GB" dirty="0"/>
              <a:t>(</a:t>
            </a:r>
            <a:r>
              <a:rPr lang="en-GB" dirty="0" err="1"/>
              <a:t>newPassName</a:t>
            </a:r>
            <a:r>
              <a:rPr lang="en-GB" dirty="0"/>
              <a:t>, </a:t>
            </a:r>
            <a:r>
              <a:rPr lang="en-GB" dirty="0" err="1"/>
              <a:t>passInfo</a:t>
            </a:r>
            <a:r>
              <a:rPr lang="en-GB" dirty="0"/>
              <a:t>);</a:t>
            </a:r>
          </a:p>
          <a:p>
            <a:r>
              <a:rPr lang="en-GB" dirty="0"/>
              <a:t>          break;</a:t>
            </a:r>
          </a:p>
          <a:p>
            <a:r>
              <a:rPr lang="en-GB" dirty="0"/>
              <a:t>} // </a:t>
            </a:r>
            <a:r>
              <a:rPr lang="en-GB" dirty="0" err="1"/>
              <a:t>endswitch</a:t>
            </a:r>
            <a:endParaRPr lang="en-GB" dirty="0"/>
          </a:p>
          <a:p>
            <a:r>
              <a:rPr lang="en-GB" dirty="0"/>
              <a:t>return temp;</a:t>
            </a:r>
          </a:p>
        </p:txBody>
      </p:sp>
      <p:sp>
        <p:nvSpPr>
          <p:cNvPr id="5" name="TextBox 4"/>
          <p:cNvSpPr txBox="1"/>
          <p:nvPr/>
        </p:nvSpPr>
        <p:spPr>
          <a:xfrm>
            <a:off x="4067944" y="5949280"/>
            <a:ext cx="4055726" cy="369332"/>
          </a:xfrm>
          <a:prstGeom prst="rect">
            <a:avLst/>
          </a:prstGeom>
          <a:solidFill>
            <a:schemeClr val="accent4">
              <a:lumMod val="40000"/>
              <a:lumOff val="60000"/>
            </a:schemeClr>
          </a:solidFill>
        </p:spPr>
        <p:txBody>
          <a:bodyPr wrap="none" rtlCol="0">
            <a:spAutoFit/>
          </a:bodyPr>
          <a:lstStyle/>
          <a:p>
            <a:r>
              <a:rPr lang="en-GB" dirty="0"/>
              <a:t>temp is of type Passenger (Abstract class)</a:t>
            </a:r>
          </a:p>
        </p:txBody>
      </p:sp>
      <p:cxnSp>
        <p:nvCxnSpPr>
          <p:cNvPr id="7" name="Straight Arrow Connector 6"/>
          <p:cNvCxnSpPr>
            <a:stCxn id="5" idx="1"/>
          </p:cNvCxnSpPr>
          <p:nvPr/>
        </p:nvCxnSpPr>
        <p:spPr>
          <a:xfrm flipH="1" flipV="1">
            <a:off x="1403648" y="5805264"/>
            <a:ext cx="2664296" cy="328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644008" y="3068960"/>
            <a:ext cx="4104456" cy="646331"/>
          </a:xfrm>
          <a:prstGeom prst="rect">
            <a:avLst/>
          </a:prstGeom>
          <a:solidFill>
            <a:schemeClr val="accent3">
              <a:lumMod val="20000"/>
              <a:lumOff val="80000"/>
            </a:schemeClr>
          </a:solidFill>
        </p:spPr>
        <p:txBody>
          <a:bodyPr wrap="square" rtlCol="0">
            <a:spAutoFit/>
          </a:bodyPr>
          <a:lstStyle/>
          <a:p>
            <a:r>
              <a:rPr lang="en-GB" dirty="0"/>
              <a:t>In our case </a:t>
            </a:r>
            <a:r>
              <a:rPr lang="en-GB" b="1" dirty="0"/>
              <a:t>BROWN</a:t>
            </a:r>
            <a:r>
              <a:rPr lang="en-GB" dirty="0"/>
              <a:t> is a </a:t>
            </a:r>
            <a:r>
              <a:rPr lang="en-GB" b="1" dirty="0"/>
              <a:t>L</a:t>
            </a:r>
            <a:r>
              <a:rPr lang="en-GB" dirty="0"/>
              <a:t>ocal passenger living in Oban</a:t>
            </a:r>
          </a:p>
        </p:txBody>
      </p:sp>
      <p:cxnSp>
        <p:nvCxnSpPr>
          <p:cNvPr id="11" name="Straight Arrow Connector 10"/>
          <p:cNvCxnSpPr>
            <a:stCxn id="9" idx="0"/>
          </p:cNvCxnSpPr>
          <p:nvPr/>
        </p:nvCxnSpPr>
        <p:spPr>
          <a:xfrm flipH="1" flipV="1">
            <a:off x="5580112" y="2492896"/>
            <a:ext cx="1116124" cy="57606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0297" t="28172" r="55340" b="35407"/>
          <a:stretch>
            <a:fillRect/>
          </a:stretch>
        </p:blipFill>
        <p:spPr bwMode="auto">
          <a:xfrm>
            <a:off x="5617554" y="188640"/>
            <a:ext cx="3526446" cy="3953894"/>
          </a:xfrm>
          <a:prstGeom prst="rect">
            <a:avLst/>
          </a:prstGeom>
          <a:noFill/>
          <a:ln w="9525">
            <a:noFill/>
            <a:miter lim="800000"/>
            <a:headEnd/>
            <a:tailEnd/>
          </a:ln>
        </p:spPr>
      </p:pic>
      <p:sp>
        <p:nvSpPr>
          <p:cNvPr id="4" name="Rectangle 3"/>
          <p:cNvSpPr/>
          <p:nvPr/>
        </p:nvSpPr>
        <p:spPr>
          <a:xfrm>
            <a:off x="0" y="2708920"/>
            <a:ext cx="9144000" cy="3139321"/>
          </a:xfrm>
          <a:prstGeom prst="rect">
            <a:avLst/>
          </a:prstGeom>
        </p:spPr>
        <p:txBody>
          <a:bodyPr wrap="square">
            <a:spAutoFit/>
          </a:bodyPr>
          <a:lstStyle/>
          <a:p>
            <a:r>
              <a:rPr lang="en-GB" dirty="0"/>
              <a:t>case BOOKED : </a:t>
            </a:r>
          </a:p>
          <a:p>
            <a:r>
              <a:rPr lang="en-GB" dirty="0"/>
              <a:t>	switch (</a:t>
            </a:r>
            <a:r>
              <a:rPr lang="en-GB" dirty="0" err="1"/>
              <a:t>currentStatus</a:t>
            </a:r>
            <a:r>
              <a:rPr lang="en-GB" dirty="0"/>
              <a:t>)</a:t>
            </a:r>
          </a:p>
          <a:p>
            <a:r>
              <a:rPr lang="en-GB" dirty="0"/>
              <a:t>	{</a:t>
            </a:r>
          </a:p>
          <a:p>
            <a:r>
              <a:rPr lang="en-GB" dirty="0"/>
              <a:t>	// book a free seat</a:t>
            </a:r>
          </a:p>
          <a:p>
            <a:r>
              <a:rPr lang="en-GB" dirty="0"/>
              <a:t>	case FREE : </a:t>
            </a:r>
            <a:r>
              <a:rPr lang="en-GB" dirty="0" err="1"/>
              <a:t>currentStatus</a:t>
            </a:r>
            <a:r>
              <a:rPr lang="en-GB" dirty="0"/>
              <a:t> = BOOKED;</a:t>
            </a:r>
          </a:p>
          <a:p>
            <a:r>
              <a:rPr lang="en-GB" dirty="0"/>
              <a:t>	passenger = </a:t>
            </a:r>
            <a:r>
              <a:rPr lang="en-GB" dirty="0" err="1"/>
              <a:t>createPassenger</a:t>
            </a:r>
            <a:r>
              <a:rPr lang="en-GB" dirty="0"/>
              <a:t>(</a:t>
            </a:r>
            <a:r>
              <a:rPr lang="en-GB" dirty="0" err="1"/>
              <a:t>pName</a:t>
            </a:r>
            <a:r>
              <a:rPr lang="en-GB" dirty="0"/>
              <a:t>);</a:t>
            </a:r>
          </a:p>
          <a:p>
            <a:r>
              <a:rPr lang="en-GB" dirty="0"/>
              <a:t>	</a:t>
            </a:r>
            <a:r>
              <a:rPr lang="en-GB" dirty="0" err="1"/>
              <a:t>seatTakings</a:t>
            </a:r>
            <a:r>
              <a:rPr lang="en-GB" dirty="0"/>
              <a:t> += </a:t>
            </a:r>
            <a:r>
              <a:rPr lang="en-GB" dirty="0" err="1"/>
              <a:t>seatPrice</a:t>
            </a:r>
            <a:r>
              <a:rPr lang="en-GB" dirty="0"/>
              <a:t>*</a:t>
            </a:r>
            <a:r>
              <a:rPr lang="en-GB" dirty="0" err="1"/>
              <a:t>passenger.getDiscount</a:t>
            </a:r>
            <a:r>
              <a:rPr lang="en-GB" dirty="0"/>
              <a:t>();</a:t>
            </a:r>
          </a:p>
          <a:p>
            <a:r>
              <a:rPr lang="en-GB" dirty="0"/>
              <a:t>	</a:t>
            </a:r>
            <a:r>
              <a:rPr lang="en-GB" dirty="0" err="1"/>
              <a:t>System.out.println</a:t>
            </a:r>
            <a:r>
              <a:rPr lang="en-GB" dirty="0"/>
              <a:t>("\t\</a:t>
            </a:r>
            <a:r>
              <a:rPr lang="en-GB" dirty="0" err="1"/>
              <a:t>t"+seatNo</a:t>
            </a:r>
            <a:r>
              <a:rPr lang="en-GB" dirty="0"/>
              <a:t>+" has been booked by "+</a:t>
            </a:r>
            <a:r>
              <a:rPr lang="en-GB" dirty="0" err="1"/>
              <a:t>passenger.getName</a:t>
            </a:r>
            <a:r>
              <a:rPr lang="en-GB" dirty="0"/>
              <a:t>());</a:t>
            </a:r>
          </a:p>
          <a:p>
            <a:r>
              <a:rPr lang="en-GB" dirty="0"/>
              <a:t>	</a:t>
            </a:r>
            <a:r>
              <a:rPr lang="en-GB" dirty="0" err="1"/>
              <a:t>isUpdated</a:t>
            </a:r>
            <a:r>
              <a:rPr lang="en-GB" dirty="0"/>
              <a:t> = 4; // free to booked</a:t>
            </a:r>
          </a:p>
          <a:p>
            <a:r>
              <a:rPr lang="en-GB" dirty="0"/>
              <a:t>	break;</a:t>
            </a:r>
          </a:p>
          <a:p>
            <a:r>
              <a:rPr lang="en-GB" dirty="0"/>
              <a:t>	// book a reserved seat</a:t>
            </a:r>
          </a:p>
        </p:txBody>
      </p:sp>
      <p:cxnSp>
        <p:nvCxnSpPr>
          <p:cNvPr id="6" name="Straight Arrow Connector 5"/>
          <p:cNvCxnSpPr/>
          <p:nvPr/>
        </p:nvCxnSpPr>
        <p:spPr>
          <a:xfrm flipV="1">
            <a:off x="4572000" y="2204864"/>
            <a:ext cx="1512168" cy="1944216"/>
          </a:xfrm>
          <a:prstGeom prst="straightConnector1">
            <a:avLst/>
          </a:prstGeom>
          <a:ln w="57150">
            <a:headEnd type="arrow"/>
            <a:tailEnd type="arrow"/>
          </a:ln>
        </p:spPr>
        <p:style>
          <a:lnRef idx="1">
            <a:schemeClr val="accent2"/>
          </a:lnRef>
          <a:fillRef idx="0">
            <a:schemeClr val="accent2"/>
          </a:fillRef>
          <a:effectRef idx="0">
            <a:schemeClr val="accent2"/>
          </a:effectRef>
          <a:fontRef idx="minor">
            <a:schemeClr val="tx1"/>
          </a:fontRef>
        </p:style>
      </p:cxnSp>
      <p:sp>
        <p:nvSpPr>
          <p:cNvPr id="7" name="Rectangle 6"/>
          <p:cNvSpPr/>
          <p:nvPr/>
        </p:nvSpPr>
        <p:spPr>
          <a:xfrm>
            <a:off x="899592" y="260648"/>
            <a:ext cx="8244408" cy="194421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043608" y="332656"/>
            <a:ext cx="1267014" cy="461665"/>
          </a:xfrm>
          <a:prstGeom prst="rect">
            <a:avLst/>
          </a:prstGeom>
          <a:noFill/>
        </p:spPr>
        <p:txBody>
          <a:bodyPr wrap="none" rtlCol="0">
            <a:spAutoFit/>
          </a:bodyPr>
          <a:lstStyle/>
          <a:p>
            <a:r>
              <a:rPr lang="en-GB" sz="2400" b="1" dirty="0"/>
              <a:t>seats[1]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836712"/>
            <a:ext cx="8640960" cy="4524315"/>
          </a:xfrm>
          <a:prstGeom prst="rect">
            <a:avLst/>
          </a:prstGeom>
          <a:solidFill>
            <a:schemeClr val="accent2">
              <a:lumMod val="60000"/>
              <a:lumOff val="40000"/>
            </a:schemeClr>
          </a:solidFill>
        </p:spPr>
        <p:txBody>
          <a:bodyPr wrap="square" rtlCol="0">
            <a:spAutoFit/>
          </a:bodyPr>
          <a:lstStyle/>
          <a:p>
            <a:r>
              <a:rPr lang="en-GB" dirty="0"/>
              <a:t>Hint:</a:t>
            </a:r>
          </a:p>
          <a:p>
            <a:endParaRPr lang="en-GB" dirty="0"/>
          </a:p>
          <a:p>
            <a:r>
              <a:rPr lang="en-GB" dirty="0"/>
              <a:t>When cancelling a seat you should look at the way the method </a:t>
            </a:r>
          </a:p>
          <a:p>
            <a:endParaRPr lang="en-GB" dirty="0"/>
          </a:p>
          <a:p>
            <a:r>
              <a:rPr lang="en-GB" dirty="0" err="1"/>
              <a:t>aFlight.updateSeat</a:t>
            </a:r>
            <a:r>
              <a:rPr lang="en-GB" dirty="0"/>
              <a:t> </a:t>
            </a:r>
          </a:p>
          <a:p>
            <a:endParaRPr lang="en-GB" dirty="0"/>
          </a:p>
          <a:p>
            <a:r>
              <a:rPr lang="en-GB" i="1" dirty="0" err="1"/>
              <a:t>aFlight.updateSeat</a:t>
            </a:r>
            <a:r>
              <a:rPr lang="en-GB" i="1" dirty="0"/>
              <a:t>(</a:t>
            </a:r>
            <a:r>
              <a:rPr lang="en-GB" i="1" dirty="0" err="1"/>
              <a:t>aFlight.getNewSeatNumber</a:t>
            </a:r>
            <a:r>
              <a:rPr lang="en-GB" i="1" dirty="0"/>
              <a:t>(),</a:t>
            </a:r>
            <a:r>
              <a:rPr lang="en-GB" i="1" dirty="0" err="1"/>
              <a:t>aFlight.getNewSeatName</a:t>
            </a:r>
            <a:r>
              <a:rPr lang="en-GB" i="1" dirty="0"/>
              <a:t> (), </a:t>
            </a:r>
            <a:r>
              <a:rPr lang="en-GB" i="1" dirty="0" err="1"/>
              <a:t>aFlight.getNewStatus</a:t>
            </a:r>
            <a:r>
              <a:rPr lang="en-GB" i="1" dirty="0"/>
              <a:t> ());</a:t>
            </a:r>
          </a:p>
          <a:p>
            <a:endParaRPr lang="en-GB" dirty="0"/>
          </a:p>
          <a:p>
            <a:r>
              <a:rPr lang="en-GB" dirty="0"/>
              <a:t>is called when booking a seat.</a:t>
            </a:r>
          </a:p>
          <a:p>
            <a:endParaRPr lang="en-GB" dirty="0"/>
          </a:p>
          <a:p>
            <a:r>
              <a:rPr lang="en-GB" dirty="0"/>
              <a:t>When you wish to cancel a seat you need only pass over the seat number and the new status 0 (which is FREE). If the name of the passenger is not required why not simply pass over an empty string “”</a:t>
            </a:r>
          </a:p>
          <a:p>
            <a:endParaRPr lang="en-GB" i="1" dirty="0"/>
          </a:p>
          <a:p>
            <a:r>
              <a:rPr lang="en-GB" i="1" dirty="0" err="1"/>
              <a:t>aFlight.updateSeat</a:t>
            </a:r>
            <a:r>
              <a:rPr lang="en-GB" i="1" dirty="0"/>
              <a:t>(</a:t>
            </a:r>
            <a:r>
              <a:rPr lang="en-GB" i="1" dirty="0" err="1"/>
              <a:t>aFlight.getNewSeatNumber</a:t>
            </a:r>
            <a:r>
              <a:rPr lang="en-GB" i="1" dirty="0"/>
              <a:t>(),"", 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9872" y="1700808"/>
            <a:ext cx="5275162" cy="369332"/>
          </a:xfrm>
          <a:prstGeom prst="rect">
            <a:avLst/>
          </a:prstGeom>
          <a:solidFill>
            <a:schemeClr val="accent6">
              <a:lumMod val="20000"/>
              <a:lumOff val="80000"/>
            </a:schemeClr>
          </a:solidFill>
        </p:spPr>
        <p:txBody>
          <a:bodyPr wrap="none">
            <a:spAutoFit/>
          </a:bodyPr>
          <a:lstStyle/>
          <a:p>
            <a:r>
              <a:rPr lang="en-GB" dirty="0"/>
              <a:t>Flight </a:t>
            </a:r>
            <a:r>
              <a:rPr lang="en-GB" dirty="0" err="1"/>
              <a:t>aFlight</a:t>
            </a:r>
            <a:r>
              <a:rPr lang="en-GB" dirty="0"/>
              <a:t> = new Flight(6, 4); </a:t>
            </a:r>
            <a:r>
              <a:rPr lang="en-GB" dirty="0">
                <a:solidFill>
                  <a:srgbClr val="92D050"/>
                </a:solidFill>
              </a:rPr>
              <a:t>//from the driver class</a:t>
            </a:r>
          </a:p>
        </p:txBody>
      </p:sp>
      <p:sp>
        <p:nvSpPr>
          <p:cNvPr id="3" name="Rectangle 2"/>
          <p:cNvSpPr/>
          <p:nvPr/>
        </p:nvSpPr>
        <p:spPr>
          <a:xfrm>
            <a:off x="179512" y="671691"/>
            <a:ext cx="8496944" cy="5632311"/>
          </a:xfrm>
          <a:prstGeom prst="rect">
            <a:avLst/>
          </a:prstGeom>
        </p:spPr>
        <p:txBody>
          <a:bodyPr wrap="square">
            <a:spAutoFit/>
          </a:bodyPr>
          <a:lstStyle/>
          <a:p>
            <a:r>
              <a:rPr lang="en-GB" dirty="0"/>
              <a:t>public Flight (</a:t>
            </a:r>
            <a:r>
              <a:rPr lang="en-GB" dirty="0" err="1"/>
              <a:t>int</a:t>
            </a:r>
            <a:r>
              <a:rPr lang="en-GB" dirty="0"/>
              <a:t> rows, </a:t>
            </a:r>
            <a:r>
              <a:rPr lang="en-GB" dirty="0" err="1"/>
              <a:t>int</a:t>
            </a:r>
            <a:r>
              <a:rPr lang="en-GB" dirty="0"/>
              <a:t> cols)</a:t>
            </a:r>
          </a:p>
          <a:p>
            <a:r>
              <a:rPr lang="en-GB" dirty="0"/>
              <a:t>{</a:t>
            </a:r>
          </a:p>
          <a:p>
            <a:r>
              <a:rPr lang="en-GB" dirty="0">
                <a:solidFill>
                  <a:srgbClr val="FF0000"/>
                </a:solidFill>
              </a:rPr>
              <a:t>seats</a:t>
            </a:r>
            <a:r>
              <a:rPr lang="en-GB" dirty="0"/>
              <a:t> = new Seat[rows*cols];</a:t>
            </a:r>
          </a:p>
          <a:p>
            <a:r>
              <a:rPr lang="en-GB" dirty="0"/>
              <a:t>Date today = new Date();</a:t>
            </a:r>
          </a:p>
          <a:p>
            <a:r>
              <a:rPr lang="en-GB" dirty="0" err="1">
                <a:solidFill>
                  <a:schemeClr val="tx2">
                    <a:lumMod val="60000"/>
                    <a:lumOff val="40000"/>
                  </a:schemeClr>
                </a:solidFill>
              </a:rPr>
              <a:t>int</a:t>
            </a:r>
            <a:r>
              <a:rPr lang="en-GB" dirty="0">
                <a:solidFill>
                  <a:schemeClr val="tx2">
                    <a:lumMod val="60000"/>
                    <a:lumOff val="40000"/>
                  </a:schemeClr>
                </a:solidFill>
              </a:rPr>
              <a:t> </a:t>
            </a:r>
            <a:r>
              <a:rPr lang="en-GB" dirty="0" err="1">
                <a:solidFill>
                  <a:schemeClr val="tx2">
                    <a:lumMod val="60000"/>
                    <a:lumOff val="40000"/>
                  </a:schemeClr>
                </a:solidFill>
              </a:rPr>
              <a:t>i</a:t>
            </a:r>
            <a:r>
              <a:rPr lang="en-GB" dirty="0">
                <a:solidFill>
                  <a:schemeClr val="tx2">
                    <a:lumMod val="60000"/>
                    <a:lumOff val="40000"/>
                  </a:schemeClr>
                </a:solidFill>
              </a:rPr>
              <a:t> = 0</a:t>
            </a:r>
            <a:r>
              <a:rPr lang="en-GB" dirty="0"/>
              <a:t>;</a:t>
            </a:r>
          </a:p>
          <a:p>
            <a:r>
              <a:rPr lang="en-GB" dirty="0" err="1">
                <a:solidFill>
                  <a:srgbClr val="FF0000"/>
                </a:solidFill>
              </a:rPr>
              <a:t>this.rows</a:t>
            </a:r>
            <a:r>
              <a:rPr lang="en-GB" dirty="0"/>
              <a:t> = rows; </a:t>
            </a:r>
            <a:r>
              <a:rPr lang="en-GB" dirty="0">
                <a:solidFill>
                  <a:srgbClr val="92D050"/>
                </a:solidFill>
              </a:rPr>
              <a:t>//6</a:t>
            </a:r>
          </a:p>
          <a:p>
            <a:r>
              <a:rPr lang="en-GB" dirty="0" err="1">
                <a:solidFill>
                  <a:srgbClr val="FF0000"/>
                </a:solidFill>
              </a:rPr>
              <a:t>this.cols</a:t>
            </a:r>
            <a:r>
              <a:rPr lang="en-GB" dirty="0"/>
              <a:t> = cols; </a:t>
            </a:r>
            <a:r>
              <a:rPr lang="en-GB" dirty="0">
                <a:solidFill>
                  <a:srgbClr val="92D050"/>
                </a:solidFill>
              </a:rPr>
              <a:t>//4</a:t>
            </a:r>
          </a:p>
          <a:p>
            <a:r>
              <a:rPr lang="en-GB" dirty="0"/>
              <a:t>// instantiate an array of Seat objects</a:t>
            </a:r>
          </a:p>
          <a:p>
            <a:r>
              <a:rPr lang="en-GB" dirty="0"/>
              <a:t>for (</a:t>
            </a:r>
            <a:r>
              <a:rPr lang="en-GB" dirty="0" err="1"/>
              <a:t>int</a:t>
            </a:r>
            <a:r>
              <a:rPr lang="en-GB" dirty="0"/>
              <a:t> row=1; row&lt;=rows; row++)</a:t>
            </a:r>
          </a:p>
          <a:p>
            <a:r>
              <a:rPr lang="en-GB" dirty="0"/>
              <a:t>	for(</a:t>
            </a:r>
            <a:r>
              <a:rPr lang="en-GB" dirty="0" err="1"/>
              <a:t>int</a:t>
            </a:r>
            <a:r>
              <a:rPr lang="en-GB" dirty="0"/>
              <a:t> </a:t>
            </a:r>
            <a:r>
              <a:rPr lang="en-GB" dirty="0" err="1"/>
              <a:t>col</a:t>
            </a:r>
            <a:r>
              <a:rPr lang="en-GB" dirty="0"/>
              <a:t>=1; </a:t>
            </a:r>
            <a:r>
              <a:rPr lang="en-GB" dirty="0" err="1"/>
              <a:t>col</a:t>
            </a:r>
            <a:r>
              <a:rPr lang="en-GB" dirty="0"/>
              <a:t>&lt;=cols; </a:t>
            </a:r>
            <a:r>
              <a:rPr lang="en-GB" dirty="0" err="1"/>
              <a:t>col</a:t>
            </a:r>
            <a:r>
              <a:rPr lang="en-GB" dirty="0"/>
              <a:t>++)</a:t>
            </a:r>
          </a:p>
          <a:p>
            <a:r>
              <a:rPr lang="en-GB" dirty="0"/>
              <a:t>	{</a:t>
            </a:r>
          </a:p>
          <a:p>
            <a:r>
              <a:rPr lang="en-GB" dirty="0"/>
              <a:t>	seats[</a:t>
            </a:r>
            <a:r>
              <a:rPr lang="en-GB" dirty="0" err="1">
                <a:solidFill>
                  <a:schemeClr val="tx2">
                    <a:lumMod val="60000"/>
                    <a:lumOff val="40000"/>
                  </a:schemeClr>
                </a:solidFill>
              </a:rPr>
              <a:t>i</a:t>
            </a:r>
            <a:r>
              <a:rPr lang="en-GB" dirty="0"/>
              <a:t>] = new Seat(row, </a:t>
            </a:r>
            <a:r>
              <a:rPr lang="en-GB" dirty="0" err="1"/>
              <a:t>col</a:t>
            </a:r>
            <a:r>
              <a:rPr lang="en-GB" dirty="0"/>
              <a:t>);</a:t>
            </a:r>
          </a:p>
          <a:p>
            <a:r>
              <a:rPr lang="en-GB" dirty="0"/>
              <a:t>	</a:t>
            </a:r>
            <a:r>
              <a:rPr lang="en-GB" dirty="0" err="1">
                <a:solidFill>
                  <a:schemeClr val="tx2">
                    <a:lumMod val="60000"/>
                    <a:lumOff val="40000"/>
                  </a:schemeClr>
                </a:solidFill>
              </a:rPr>
              <a:t>i</a:t>
            </a:r>
            <a:r>
              <a:rPr lang="en-GB" dirty="0">
                <a:solidFill>
                  <a:schemeClr val="tx2">
                    <a:lumMod val="60000"/>
                    <a:lumOff val="40000"/>
                  </a:schemeClr>
                </a:solidFill>
              </a:rPr>
              <a:t>++;</a:t>
            </a:r>
          </a:p>
          <a:p>
            <a:r>
              <a:rPr lang="en-GB" dirty="0"/>
              <a:t>	} // </a:t>
            </a:r>
            <a:r>
              <a:rPr lang="en-GB" dirty="0" err="1"/>
              <a:t>endfor</a:t>
            </a:r>
            <a:endParaRPr lang="en-GB" dirty="0"/>
          </a:p>
          <a:p>
            <a:r>
              <a:rPr lang="en-GB" dirty="0"/>
              <a:t>// </a:t>
            </a:r>
            <a:r>
              <a:rPr lang="en-GB" dirty="0" err="1"/>
              <a:t>endfor</a:t>
            </a:r>
            <a:endParaRPr lang="en-GB" dirty="0"/>
          </a:p>
          <a:p>
            <a:r>
              <a:rPr lang="en-GB" dirty="0" err="1">
                <a:solidFill>
                  <a:srgbClr val="FF0000"/>
                </a:solidFill>
              </a:rPr>
              <a:t>freeSeats</a:t>
            </a:r>
            <a:r>
              <a:rPr lang="en-GB" dirty="0"/>
              <a:t> = rows*cols; </a:t>
            </a:r>
            <a:r>
              <a:rPr lang="en-GB" dirty="0" err="1">
                <a:solidFill>
                  <a:srgbClr val="FF0000"/>
                </a:solidFill>
              </a:rPr>
              <a:t>reservedSeats</a:t>
            </a:r>
            <a:r>
              <a:rPr lang="en-GB" dirty="0"/>
              <a:t> = 0; </a:t>
            </a:r>
            <a:r>
              <a:rPr lang="en-GB" dirty="0" err="1">
                <a:solidFill>
                  <a:srgbClr val="FF0000"/>
                </a:solidFill>
              </a:rPr>
              <a:t>bookedSeats</a:t>
            </a:r>
            <a:r>
              <a:rPr lang="en-GB" dirty="0"/>
              <a:t> = 0;</a:t>
            </a:r>
          </a:p>
          <a:p>
            <a:r>
              <a:rPr lang="en-GB" dirty="0">
                <a:solidFill>
                  <a:srgbClr val="FF0000"/>
                </a:solidFill>
              </a:rPr>
              <a:t>today</a:t>
            </a:r>
            <a:r>
              <a:rPr lang="en-GB" dirty="0"/>
              <a:t> = new Date();</a:t>
            </a:r>
          </a:p>
          <a:p>
            <a:r>
              <a:rPr lang="en-GB" dirty="0" err="1"/>
              <a:t>SimpleDateFormat</a:t>
            </a:r>
            <a:r>
              <a:rPr lang="en-GB" dirty="0"/>
              <a:t> df1 = new </a:t>
            </a:r>
            <a:r>
              <a:rPr lang="en-GB" dirty="0" err="1"/>
              <a:t>SimpleDateFormat</a:t>
            </a:r>
            <a:r>
              <a:rPr lang="en-GB" dirty="0"/>
              <a:t>( "</a:t>
            </a:r>
            <a:r>
              <a:rPr lang="en-GB" dirty="0" err="1"/>
              <a:t>dd-MM-yy</a:t>
            </a:r>
            <a:r>
              <a:rPr lang="en-GB" dirty="0"/>
              <a:t>" );</a:t>
            </a:r>
          </a:p>
          <a:p>
            <a:r>
              <a:rPr lang="en-GB" dirty="0">
                <a:solidFill>
                  <a:srgbClr val="FF0000"/>
                </a:solidFill>
              </a:rPr>
              <a:t>date</a:t>
            </a:r>
            <a:r>
              <a:rPr lang="en-GB" dirty="0"/>
              <a:t> = df1.format(today);</a:t>
            </a:r>
          </a:p>
          <a:p>
            <a:r>
              <a:rPr lang="en-GB" dirty="0"/>
              <a:t>}</a:t>
            </a:r>
          </a:p>
        </p:txBody>
      </p:sp>
      <p:cxnSp>
        <p:nvCxnSpPr>
          <p:cNvPr id="9" name="Straight Connector 8"/>
          <p:cNvCxnSpPr/>
          <p:nvPr/>
        </p:nvCxnSpPr>
        <p:spPr>
          <a:xfrm flipV="1">
            <a:off x="6012160" y="1268760"/>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051720" y="1268760"/>
            <a:ext cx="3960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051720" y="98072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228184" y="332656"/>
            <a:ext cx="0" cy="1368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771800" y="332656"/>
            <a:ext cx="3456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771800" y="33265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51520" y="2924944"/>
            <a:ext cx="8208912" cy="1872208"/>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5652120" y="3068960"/>
            <a:ext cx="2702215" cy="369332"/>
          </a:xfrm>
          <a:prstGeom prst="rect">
            <a:avLst/>
          </a:prstGeom>
          <a:solidFill>
            <a:schemeClr val="bg1">
              <a:lumMod val="95000"/>
            </a:schemeClr>
          </a:solidFill>
        </p:spPr>
        <p:txBody>
          <a:bodyPr wrap="none" rtlCol="0">
            <a:spAutoFit/>
          </a:bodyPr>
          <a:lstStyle/>
          <a:p>
            <a:r>
              <a:rPr lang="en-GB" dirty="0"/>
              <a:t>Needs further explanation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260648"/>
            <a:ext cx="7992888" cy="2031325"/>
          </a:xfrm>
          <a:prstGeom prst="rect">
            <a:avLst/>
          </a:prstGeom>
        </p:spPr>
        <p:txBody>
          <a:bodyPr wrap="square">
            <a:spAutoFit/>
          </a:bodyPr>
          <a:lstStyle/>
          <a:p>
            <a:r>
              <a:rPr lang="en-GB" dirty="0"/>
              <a:t>for (</a:t>
            </a:r>
            <a:r>
              <a:rPr lang="en-GB" dirty="0" err="1"/>
              <a:t>int</a:t>
            </a:r>
            <a:r>
              <a:rPr lang="en-GB" dirty="0"/>
              <a:t> row=1; row&lt;=rows; row++)</a:t>
            </a:r>
          </a:p>
          <a:p>
            <a:r>
              <a:rPr lang="en-GB" dirty="0"/>
              <a:t>	for(</a:t>
            </a:r>
            <a:r>
              <a:rPr lang="en-GB" dirty="0" err="1"/>
              <a:t>int</a:t>
            </a:r>
            <a:r>
              <a:rPr lang="en-GB" dirty="0"/>
              <a:t> </a:t>
            </a:r>
            <a:r>
              <a:rPr lang="en-GB" dirty="0" err="1"/>
              <a:t>col</a:t>
            </a:r>
            <a:r>
              <a:rPr lang="en-GB" dirty="0"/>
              <a:t>=1; </a:t>
            </a:r>
            <a:r>
              <a:rPr lang="en-GB" dirty="0" err="1"/>
              <a:t>col</a:t>
            </a:r>
            <a:r>
              <a:rPr lang="en-GB" dirty="0"/>
              <a:t>&lt;=cols; </a:t>
            </a:r>
            <a:r>
              <a:rPr lang="en-GB" dirty="0" err="1"/>
              <a:t>col</a:t>
            </a:r>
            <a:r>
              <a:rPr lang="en-GB" dirty="0"/>
              <a:t>++)</a:t>
            </a:r>
          </a:p>
          <a:p>
            <a:r>
              <a:rPr lang="en-GB" dirty="0"/>
              <a:t>	{</a:t>
            </a:r>
          </a:p>
          <a:p>
            <a:r>
              <a:rPr lang="en-GB" dirty="0"/>
              <a:t>	seats[</a:t>
            </a:r>
            <a:r>
              <a:rPr lang="en-GB" dirty="0" err="1"/>
              <a:t>i</a:t>
            </a:r>
            <a:r>
              <a:rPr lang="en-GB" dirty="0"/>
              <a:t>] = new Seat(row, </a:t>
            </a:r>
            <a:r>
              <a:rPr lang="en-GB" dirty="0" err="1"/>
              <a:t>col</a:t>
            </a:r>
            <a:r>
              <a:rPr lang="en-GB" dirty="0"/>
              <a:t>);</a:t>
            </a:r>
          </a:p>
          <a:p>
            <a:r>
              <a:rPr lang="en-GB" dirty="0"/>
              <a:t>	</a:t>
            </a:r>
            <a:r>
              <a:rPr lang="en-GB" dirty="0" err="1"/>
              <a:t>i</a:t>
            </a:r>
            <a:r>
              <a:rPr lang="en-GB" dirty="0"/>
              <a:t>++;</a:t>
            </a:r>
          </a:p>
          <a:p>
            <a:r>
              <a:rPr lang="en-GB" dirty="0"/>
              <a:t>	} // </a:t>
            </a:r>
            <a:r>
              <a:rPr lang="en-GB" dirty="0" err="1"/>
              <a:t>endfor</a:t>
            </a:r>
            <a:endParaRPr lang="en-GB" dirty="0"/>
          </a:p>
          <a:p>
            <a:r>
              <a:rPr lang="en-GB" dirty="0"/>
              <a:t>// </a:t>
            </a:r>
            <a:r>
              <a:rPr lang="en-GB" dirty="0" err="1"/>
              <a:t>endfor</a:t>
            </a:r>
            <a:endParaRPr lang="en-GB" dirty="0"/>
          </a:p>
        </p:txBody>
      </p:sp>
      <p:sp>
        <p:nvSpPr>
          <p:cNvPr id="3" name="Rectangle 2"/>
          <p:cNvSpPr/>
          <p:nvPr/>
        </p:nvSpPr>
        <p:spPr>
          <a:xfrm>
            <a:off x="4067944" y="2708920"/>
            <a:ext cx="4572000" cy="3693319"/>
          </a:xfrm>
          <a:prstGeom prst="rect">
            <a:avLst/>
          </a:prstGeom>
          <a:solidFill>
            <a:schemeClr val="accent2">
              <a:lumMod val="20000"/>
              <a:lumOff val="80000"/>
            </a:schemeClr>
          </a:solidFill>
        </p:spPr>
        <p:txBody>
          <a:bodyPr>
            <a:spAutoFit/>
          </a:bodyPr>
          <a:lstStyle/>
          <a:p>
            <a:r>
              <a:rPr lang="en-GB" dirty="0"/>
              <a:t>public Seat(</a:t>
            </a:r>
            <a:r>
              <a:rPr lang="en-GB" dirty="0" err="1"/>
              <a:t>int</a:t>
            </a:r>
            <a:r>
              <a:rPr lang="en-GB" dirty="0"/>
              <a:t> row, </a:t>
            </a:r>
            <a:r>
              <a:rPr lang="en-GB" dirty="0" err="1"/>
              <a:t>int</a:t>
            </a:r>
            <a:r>
              <a:rPr lang="en-GB" dirty="0"/>
              <a:t> </a:t>
            </a:r>
            <a:r>
              <a:rPr lang="en-GB" dirty="0" err="1"/>
              <a:t>col</a:t>
            </a:r>
            <a:r>
              <a:rPr lang="en-GB" dirty="0"/>
              <a:t>)</a:t>
            </a:r>
          </a:p>
          <a:p>
            <a:r>
              <a:rPr lang="en-GB" dirty="0"/>
              <a:t>{</a:t>
            </a:r>
          </a:p>
          <a:p>
            <a:r>
              <a:rPr lang="en-GB" dirty="0"/>
              <a:t>// convert column value</a:t>
            </a:r>
          </a:p>
          <a:p>
            <a:r>
              <a:rPr lang="en-GB" dirty="0"/>
              <a:t>// to ASCII equivalent</a:t>
            </a:r>
          </a:p>
          <a:p>
            <a:r>
              <a:rPr lang="en-GB" dirty="0"/>
              <a:t>String </a:t>
            </a:r>
            <a:r>
              <a:rPr lang="en-GB" dirty="0" err="1"/>
              <a:t>colStr</a:t>
            </a:r>
            <a:r>
              <a:rPr lang="en-GB" dirty="0"/>
              <a:t> = "";</a:t>
            </a:r>
          </a:p>
          <a:p>
            <a:r>
              <a:rPr lang="en-GB" dirty="0" err="1"/>
              <a:t>col</a:t>
            </a:r>
            <a:r>
              <a:rPr lang="en-GB" dirty="0"/>
              <a:t> = </a:t>
            </a:r>
            <a:r>
              <a:rPr lang="en-GB" dirty="0" err="1"/>
              <a:t>col</a:t>
            </a:r>
            <a:r>
              <a:rPr lang="en-GB" dirty="0"/>
              <a:t> +64;</a:t>
            </a:r>
          </a:p>
          <a:p>
            <a:r>
              <a:rPr lang="en-GB" dirty="0"/>
              <a:t>char </a:t>
            </a:r>
            <a:r>
              <a:rPr lang="en-GB" dirty="0" err="1"/>
              <a:t>colChar</a:t>
            </a:r>
            <a:r>
              <a:rPr lang="en-GB" dirty="0"/>
              <a:t> = (char)</a:t>
            </a:r>
            <a:r>
              <a:rPr lang="en-GB" dirty="0" err="1"/>
              <a:t>col</a:t>
            </a:r>
            <a:r>
              <a:rPr lang="en-GB" dirty="0"/>
              <a:t>;</a:t>
            </a:r>
          </a:p>
          <a:p>
            <a:r>
              <a:rPr lang="en-GB" dirty="0" err="1"/>
              <a:t>seatNo</a:t>
            </a:r>
            <a:r>
              <a:rPr lang="en-GB" dirty="0"/>
              <a:t> = </a:t>
            </a:r>
            <a:r>
              <a:rPr lang="en-GB" dirty="0" err="1"/>
              <a:t>Integer.toString</a:t>
            </a:r>
            <a:r>
              <a:rPr lang="en-GB" dirty="0"/>
              <a:t>(row);</a:t>
            </a:r>
          </a:p>
          <a:p>
            <a:r>
              <a:rPr lang="en-GB" dirty="0" err="1"/>
              <a:t>seatNo</a:t>
            </a:r>
            <a:r>
              <a:rPr lang="en-GB" dirty="0"/>
              <a:t> = </a:t>
            </a:r>
            <a:r>
              <a:rPr lang="en-GB" dirty="0" err="1"/>
              <a:t>seatNo</a:t>
            </a:r>
            <a:r>
              <a:rPr lang="en-GB" dirty="0"/>
              <a:t> +</a:t>
            </a:r>
            <a:r>
              <a:rPr lang="en-GB" dirty="0" err="1"/>
              <a:t>colChar</a:t>
            </a:r>
            <a:r>
              <a:rPr lang="en-GB" dirty="0"/>
              <a:t>;</a:t>
            </a:r>
          </a:p>
          <a:p>
            <a:r>
              <a:rPr lang="en-GB" dirty="0" err="1"/>
              <a:t>currentStatus</a:t>
            </a:r>
            <a:r>
              <a:rPr lang="en-GB" dirty="0"/>
              <a:t> = FREE;</a:t>
            </a:r>
          </a:p>
          <a:p>
            <a:r>
              <a:rPr lang="en-GB" dirty="0" err="1"/>
              <a:t>seatPrice</a:t>
            </a:r>
            <a:r>
              <a:rPr lang="en-GB" dirty="0"/>
              <a:t> = 100.0F;</a:t>
            </a:r>
          </a:p>
          <a:p>
            <a:r>
              <a:rPr lang="en-GB" dirty="0" err="1"/>
              <a:t>seatTakings</a:t>
            </a:r>
            <a:r>
              <a:rPr lang="en-GB" dirty="0"/>
              <a:t> = 0.0F;</a:t>
            </a:r>
          </a:p>
          <a:p>
            <a:r>
              <a:rPr lang="en-GB" dirty="0"/>
              <a:t>}</a:t>
            </a:r>
          </a:p>
        </p:txBody>
      </p:sp>
      <p:cxnSp>
        <p:nvCxnSpPr>
          <p:cNvPr id="5" name="Straight Arrow Connector 4"/>
          <p:cNvCxnSpPr/>
          <p:nvPr/>
        </p:nvCxnSpPr>
        <p:spPr>
          <a:xfrm>
            <a:off x="3635896" y="1412776"/>
            <a:ext cx="1944216"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9592" y="3284984"/>
            <a:ext cx="1800200" cy="1477328"/>
          </a:xfrm>
          <a:prstGeom prst="rect">
            <a:avLst/>
          </a:prstGeom>
          <a:solidFill>
            <a:schemeClr val="accent1">
              <a:lumMod val="20000"/>
              <a:lumOff val="80000"/>
            </a:schemeClr>
          </a:solidFill>
        </p:spPr>
        <p:txBody>
          <a:bodyPr wrap="square" rtlCol="0">
            <a:spAutoFit/>
          </a:bodyPr>
          <a:lstStyle/>
          <a:p>
            <a:r>
              <a:rPr lang="en-GB" dirty="0"/>
              <a:t>ASCII VALUES</a:t>
            </a:r>
          </a:p>
          <a:p>
            <a:r>
              <a:rPr lang="en-GB" dirty="0"/>
              <a:t>A=65</a:t>
            </a:r>
          </a:p>
          <a:p>
            <a:r>
              <a:rPr lang="en-GB" dirty="0"/>
              <a:t>B=66</a:t>
            </a:r>
          </a:p>
          <a:p>
            <a:r>
              <a:rPr lang="en-GB" dirty="0"/>
              <a:t>C=67</a:t>
            </a:r>
          </a:p>
          <a:p>
            <a:r>
              <a:rPr lang="en-GB" dirty="0"/>
              <a:t>D=68</a:t>
            </a:r>
          </a:p>
        </p:txBody>
      </p:sp>
      <p:cxnSp>
        <p:nvCxnSpPr>
          <p:cNvPr id="10" name="Straight Arrow Connector 9"/>
          <p:cNvCxnSpPr/>
          <p:nvPr/>
        </p:nvCxnSpPr>
        <p:spPr>
          <a:xfrm flipH="1">
            <a:off x="2699792" y="3717032"/>
            <a:ext cx="13681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08104" y="332656"/>
            <a:ext cx="3050835" cy="369332"/>
          </a:xfrm>
          <a:prstGeom prst="rect">
            <a:avLst/>
          </a:prstGeom>
          <a:solidFill>
            <a:schemeClr val="accent2">
              <a:lumMod val="40000"/>
              <a:lumOff val="60000"/>
            </a:schemeClr>
          </a:solidFill>
        </p:spPr>
        <p:txBody>
          <a:bodyPr wrap="none" rtlCol="0">
            <a:spAutoFit/>
          </a:bodyPr>
          <a:lstStyle/>
          <a:p>
            <a:r>
              <a:rPr lang="en-GB" dirty="0"/>
              <a:t>Row and </a:t>
            </a:r>
            <a:r>
              <a:rPr lang="en-GB" dirty="0" err="1"/>
              <a:t>col</a:t>
            </a:r>
            <a:r>
              <a:rPr lang="en-GB" dirty="0"/>
              <a:t> are initialised to 1</a:t>
            </a:r>
          </a:p>
        </p:txBody>
      </p:sp>
      <p:sp>
        <p:nvSpPr>
          <p:cNvPr id="14" name="TextBox 13"/>
          <p:cNvSpPr txBox="1"/>
          <p:nvPr/>
        </p:nvSpPr>
        <p:spPr>
          <a:xfrm>
            <a:off x="7236296" y="2204864"/>
            <a:ext cx="1335109" cy="369332"/>
          </a:xfrm>
          <a:prstGeom prst="rect">
            <a:avLst/>
          </a:prstGeom>
          <a:solidFill>
            <a:schemeClr val="accent2">
              <a:lumMod val="60000"/>
              <a:lumOff val="40000"/>
            </a:schemeClr>
          </a:solidFill>
        </p:spPr>
        <p:txBody>
          <a:bodyPr wrap="none" rtlCol="0">
            <a:spAutoFit/>
          </a:bodyPr>
          <a:lstStyle/>
          <a:p>
            <a:r>
              <a:rPr lang="en-GB" dirty="0"/>
              <a:t>Type casting</a:t>
            </a:r>
          </a:p>
        </p:txBody>
      </p:sp>
      <p:cxnSp>
        <p:nvCxnSpPr>
          <p:cNvPr id="16" name="Straight Arrow Connector 15"/>
          <p:cNvCxnSpPr>
            <a:stCxn id="14" idx="2"/>
          </p:cNvCxnSpPr>
          <p:nvPr/>
        </p:nvCxnSpPr>
        <p:spPr>
          <a:xfrm flipH="1">
            <a:off x="5868144" y="2574196"/>
            <a:ext cx="2035707" cy="1790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l="5906" t="26203" r="45742" b="23594"/>
          <a:stretch>
            <a:fillRect/>
          </a:stretch>
        </p:blipFill>
        <p:spPr bwMode="auto">
          <a:xfrm>
            <a:off x="3167336" y="188640"/>
            <a:ext cx="5976664" cy="4654087"/>
          </a:xfrm>
          <a:prstGeom prst="rect">
            <a:avLst/>
          </a:prstGeom>
          <a:noFill/>
          <a:ln w="9525">
            <a:noFill/>
            <a:miter lim="800000"/>
            <a:headEnd/>
            <a:tailEnd/>
          </a:ln>
        </p:spPr>
      </p:pic>
      <p:sp>
        <p:nvSpPr>
          <p:cNvPr id="4" name="Rectangle 3"/>
          <p:cNvSpPr/>
          <p:nvPr/>
        </p:nvSpPr>
        <p:spPr>
          <a:xfrm>
            <a:off x="323528" y="4653136"/>
            <a:ext cx="4572000" cy="2031325"/>
          </a:xfrm>
          <a:prstGeom prst="rect">
            <a:avLst/>
          </a:prstGeom>
        </p:spPr>
        <p:txBody>
          <a:bodyPr>
            <a:spAutoFit/>
          </a:bodyPr>
          <a:lstStyle/>
          <a:p>
            <a:r>
              <a:rPr lang="en-GB" dirty="0"/>
              <a:t>for (</a:t>
            </a:r>
            <a:r>
              <a:rPr lang="en-GB" dirty="0" err="1"/>
              <a:t>int</a:t>
            </a:r>
            <a:r>
              <a:rPr lang="en-GB" dirty="0"/>
              <a:t> row=1; row&lt;=rows; row++)</a:t>
            </a:r>
          </a:p>
          <a:p>
            <a:r>
              <a:rPr lang="en-GB" dirty="0"/>
              <a:t>	for(</a:t>
            </a:r>
            <a:r>
              <a:rPr lang="en-GB" dirty="0" err="1"/>
              <a:t>int</a:t>
            </a:r>
            <a:r>
              <a:rPr lang="en-GB" dirty="0"/>
              <a:t> </a:t>
            </a:r>
            <a:r>
              <a:rPr lang="en-GB" dirty="0" err="1"/>
              <a:t>col</a:t>
            </a:r>
            <a:r>
              <a:rPr lang="en-GB" dirty="0"/>
              <a:t>=1; </a:t>
            </a:r>
            <a:r>
              <a:rPr lang="en-GB" dirty="0" err="1"/>
              <a:t>col</a:t>
            </a:r>
            <a:r>
              <a:rPr lang="en-GB" dirty="0"/>
              <a:t>&lt;=cols; </a:t>
            </a:r>
            <a:r>
              <a:rPr lang="en-GB" dirty="0" err="1"/>
              <a:t>col</a:t>
            </a:r>
            <a:r>
              <a:rPr lang="en-GB" dirty="0"/>
              <a:t>++)</a:t>
            </a:r>
          </a:p>
          <a:p>
            <a:r>
              <a:rPr lang="en-GB" dirty="0"/>
              <a:t>	{</a:t>
            </a:r>
          </a:p>
          <a:p>
            <a:r>
              <a:rPr lang="en-GB" dirty="0"/>
              <a:t>	seats[</a:t>
            </a:r>
            <a:r>
              <a:rPr lang="en-GB" dirty="0" err="1"/>
              <a:t>i</a:t>
            </a:r>
            <a:r>
              <a:rPr lang="en-GB" dirty="0"/>
              <a:t>] = new Seat(row, </a:t>
            </a:r>
            <a:r>
              <a:rPr lang="en-GB" dirty="0" err="1"/>
              <a:t>col</a:t>
            </a:r>
            <a:r>
              <a:rPr lang="en-GB" dirty="0"/>
              <a:t>);</a:t>
            </a:r>
          </a:p>
          <a:p>
            <a:r>
              <a:rPr lang="en-GB" dirty="0"/>
              <a:t>	</a:t>
            </a:r>
            <a:r>
              <a:rPr lang="en-GB" dirty="0" err="1"/>
              <a:t>i</a:t>
            </a:r>
            <a:r>
              <a:rPr lang="en-GB" dirty="0"/>
              <a:t>++;</a:t>
            </a:r>
          </a:p>
          <a:p>
            <a:r>
              <a:rPr lang="en-GB" dirty="0"/>
              <a:t>	} // </a:t>
            </a:r>
            <a:r>
              <a:rPr lang="en-GB" dirty="0" err="1"/>
              <a:t>endfor</a:t>
            </a:r>
            <a:endParaRPr lang="en-GB" dirty="0"/>
          </a:p>
          <a:p>
            <a:r>
              <a:rPr lang="en-GB" dirty="0"/>
              <a:t>// </a:t>
            </a:r>
            <a:r>
              <a:rPr lang="en-GB" dirty="0" err="1"/>
              <a:t>endfor</a:t>
            </a:r>
            <a:endParaRPr lang="en-GB" dirty="0"/>
          </a:p>
        </p:txBody>
      </p:sp>
      <p:sp>
        <p:nvSpPr>
          <p:cNvPr id="11" name="Up Arrow 10"/>
          <p:cNvSpPr/>
          <p:nvPr/>
        </p:nvSpPr>
        <p:spPr>
          <a:xfrm rot="3046365">
            <a:off x="5005928" y="3285858"/>
            <a:ext cx="368493" cy="2891245"/>
          </a:xfrm>
          <a:prstGeom prst="upArrow">
            <a:avLst>
              <a:gd name="adj1" fmla="val 33597"/>
              <a:gd name="adj2" fmla="val 5000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2" name="Rectangle 11"/>
          <p:cNvSpPr/>
          <p:nvPr/>
        </p:nvSpPr>
        <p:spPr>
          <a:xfrm>
            <a:off x="323528" y="3861048"/>
            <a:ext cx="4572000" cy="646331"/>
          </a:xfrm>
          <a:prstGeom prst="rect">
            <a:avLst/>
          </a:prstGeom>
          <a:solidFill>
            <a:srgbClr val="FFFF99"/>
          </a:solidFill>
        </p:spPr>
        <p:txBody>
          <a:bodyPr>
            <a:spAutoFit/>
          </a:bodyPr>
          <a:lstStyle/>
          <a:p>
            <a:r>
              <a:rPr lang="en-GB" dirty="0" err="1">
                <a:solidFill>
                  <a:srgbClr val="FF0000"/>
                </a:solidFill>
              </a:rPr>
              <a:t>this.rows</a:t>
            </a:r>
            <a:r>
              <a:rPr lang="en-GB" dirty="0"/>
              <a:t> = rows; </a:t>
            </a:r>
            <a:r>
              <a:rPr lang="en-GB" dirty="0">
                <a:solidFill>
                  <a:srgbClr val="92D050"/>
                </a:solidFill>
              </a:rPr>
              <a:t>//6</a:t>
            </a:r>
          </a:p>
          <a:p>
            <a:r>
              <a:rPr lang="en-GB" dirty="0" err="1">
                <a:solidFill>
                  <a:srgbClr val="FF0000"/>
                </a:solidFill>
              </a:rPr>
              <a:t>this.cols</a:t>
            </a:r>
            <a:r>
              <a:rPr lang="en-GB" dirty="0"/>
              <a:t> = cols; </a:t>
            </a:r>
            <a:r>
              <a:rPr lang="en-GB" dirty="0">
                <a:solidFill>
                  <a:srgbClr val="92D050"/>
                </a:solidFill>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4396845" cy="369332"/>
          </a:xfrm>
          <a:prstGeom prst="rect">
            <a:avLst/>
          </a:prstGeom>
        </p:spPr>
        <p:txBody>
          <a:bodyPr wrap="none">
            <a:spAutoFit/>
          </a:bodyPr>
          <a:lstStyle/>
          <a:p>
            <a:r>
              <a:rPr lang="en-GB" dirty="0" err="1"/>
              <a:t>aFlight.setFlightDetails</a:t>
            </a:r>
            <a:r>
              <a:rPr lang="en-GB" dirty="0"/>
              <a:t>("S345", "GLA","SYY");</a:t>
            </a:r>
          </a:p>
        </p:txBody>
      </p:sp>
      <p:sp>
        <p:nvSpPr>
          <p:cNvPr id="3" name="Rectangle 2"/>
          <p:cNvSpPr/>
          <p:nvPr/>
        </p:nvSpPr>
        <p:spPr>
          <a:xfrm>
            <a:off x="395536" y="2204864"/>
            <a:ext cx="6984776" cy="1754326"/>
          </a:xfrm>
          <a:prstGeom prst="rect">
            <a:avLst/>
          </a:prstGeom>
          <a:solidFill>
            <a:srgbClr val="FFFF99"/>
          </a:solidFill>
        </p:spPr>
        <p:txBody>
          <a:bodyPr wrap="square">
            <a:spAutoFit/>
          </a:bodyPr>
          <a:lstStyle/>
          <a:p>
            <a:r>
              <a:rPr lang="en-GB" dirty="0"/>
              <a:t>public void </a:t>
            </a:r>
            <a:r>
              <a:rPr lang="en-GB" dirty="0" err="1"/>
              <a:t>setFlightDetails</a:t>
            </a:r>
            <a:r>
              <a:rPr lang="en-GB" dirty="0"/>
              <a:t>(String </a:t>
            </a:r>
            <a:r>
              <a:rPr lang="en-GB" dirty="0" err="1"/>
              <a:t>fltNo</a:t>
            </a:r>
            <a:r>
              <a:rPr lang="en-GB" dirty="0"/>
              <a:t>, String </a:t>
            </a:r>
            <a:r>
              <a:rPr lang="en-GB" dirty="0" err="1"/>
              <a:t>dep</a:t>
            </a:r>
            <a:r>
              <a:rPr lang="en-GB" dirty="0"/>
              <a:t>, String </a:t>
            </a:r>
            <a:r>
              <a:rPr lang="en-GB" dirty="0" err="1"/>
              <a:t>arr</a:t>
            </a:r>
            <a:r>
              <a:rPr lang="en-GB" dirty="0"/>
              <a:t>)</a:t>
            </a:r>
          </a:p>
          <a:p>
            <a:r>
              <a:rPr lang="en-GB" dirty="0"/>
              <a:t>{</a:t>
            </a:r>
          </a:p>
          <a:p>
            <a:r>
              <a:rPr lang="en-GB" dirty="0"/>
              <a:t>	</a:t>
            </a:r>
            <a:r>
              <a:rPr lang="en-GB" dirty="0" err="1"/>
              <a:t>flightNumber</a:t>
            </a:r>
            <a:r>
              <a:rPr lang="en-GB" dirty="0"/>
              <a:t> = </a:t>
            </a:r>
            <a:r>
              <a:rPr lang="en-GB" dirty="0" err="1"/>
              <a:t>fltNo</a:t>
            </a:r>
            <a:r>
              <a:rPr lang="en-GB" dirty="0"/>
              <a:t>;</a:t>
            </a:r>
          </a:p>
          <a:p>
            <a:r>
              <a:rPr lang="en-GB" dirty="0"/>
              <a:t>	departure = </a:t>
            </a:r>
            <a:r>
              <a:rPr lang="en-GB" dirty="0" err="1"/>
              <a:t>dep</a:t>
            </a:r>
            <a:r>
              <a:rPr lang="en-GB" dirty="0"/>
              <a:t>;</a:t>
            </a:r>
          </a:p>
          <a:p>
            <a:r>
              <a:rPr lang="en-GB" dirty="0"/>
              <a:t>	arrival = </a:t>
            </a:r>
            <a:r>
              <a:rPr lang="en-GB" dirty="0" err="1"/>
              <a:t>arr</a:t>
            </a:r>
            <a:r>
              <a:rPr lang="en-GB" dirty="0"/>
              <a:t>;</a:t>
            </a:r>
          </a:p>
          <a:p>
            <a:r>
              <a:rPr lang="en-GB" dirty="0"/>
              <a:t>}</a:t>
            </a:r>
          </a:p>
        </p:txBody>
      </p:sp>
      <p:cxnSp>
        <p:nvCxnSpPr>
          <p:cNvPr id="5" name="Straight Arrow Connector 4"/>
          <p:cNvCxnSpPr>
            <a:endCxn id="3" idx="0"/>
          </p:cNvCxnSpPr>
          <p:nvPr/>
        </p:nvCxnSpPr>
        <p:spPr>
          <a:xfrm>
            <a:off x="2915816" y="692696"/>
            <a:ext cx="97210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35896" y="620688"/>
            <a:ext cx="115212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83968" y="692696"/>
            <a:ext cx="151216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84168" y="188640"/>
            <a:ext cx="2817887" cy="369332"/>
          </a:xfrm>
          <a:prstGeom prst="rect">
            <a:avLst/>
          </a:prstGeom>
          <a:solidFill>
            <a:srgbClr val="FFFF99"/>
          </a:solidFill>
        </p:spPr>
        <p:txBody>
          <a:bodyPr wrap="none">
            <a:spAutoFit/>
          </a:bodyPr>
          <a:lstStyle/>
          <a:p>
            <a:r>
              <a:rPr lang="en-GB" dirty="0" err="1"/>
              <a:t>aFlight.displaySeatingPlan</a:t>
            </a:r>
            <a:r>
              <a:rPr lang="en-GB" dirty="0"/>
              <a:t>();</a:t>
            </a:r>
          </a:p>
        </p:txBody>
      </p:sp>
      <p:sp>
        <p:nvSpPr>
          <p:cNvPr id="3" name="Rectangle 2"/>
          <p:cNvSpPr/>
          <p:nvPr/>
        </p:nvSpPr>
        <p:spPr>
          <a:xfrm>
            <a:off x="0" y="117693"/>
            <a:ext cx="6858000" cy="6740307"/>
          </a:xfrm>
          <a:prstGeom prst="rect">
            <a:avLst/>
          </a:prstGeom>
        </p:spPr>
        <p:txBody>
          <a:bodyPr wrap="square">
            <a:spAutoFit/>
          </a:bodyPr>
          <a:lstStyle/>
          <a:p>
            <a:r>
              <a:rPr lang="en-GB" dirty="0"/>
              <a:t>public void </a:t>
            </a:r>
            <a:r>
              <a:rPr lang="en-GB" dirty="0" err="1"/>
              <a:t>displaySeatingPlan</a:t>
            </a:r>
            <a:r>
              <a:rPr lang="en-GB" dirty="0"/>
              <a:t>()</a:t>
            </a:r>
          </a:p>
          <a:p>
            <a:r>
              <a:rPr lang="en-GB" dirty="0"/>
              <a:t>{</a:t>
            </a:r>
          </a:p>
          <a:p>
            <a:r>
              <a:rPr lang="en-GB" dirty="0" err="1"/>
              <a:t>int</a:t>
            </a:r>
            <a:r>
              <a:rPr lang="en-GB" dirty="0"/>
              <a:t> </a:t>
            </a:r>
            <a:r>
              <a:rPr lang="en-GB" dirty="0" err="1"/>
              <a:t>i</a:t>
            </a:r>
            <a:r>
              <a:rPr lang="en-GB" dirty="0"/>
              <a:t> = 0;</a:t>
            </a:r>
          </a:p>
          <a:p>
            <a:r>
              <a:rPr lang="en-GB" dirty="0" err="1"/>
              <a:t>int</a:t>
            </a:r>
            <a:r>
              <a:rPr lang="en-GB" dirty="0"/>
              <a:t> row = 1;</a:t>
            </a:r>
          </a:p>
          <a:p>
            <a:r>
              <a:rPr lang="en-GB" dirty="0" err="1"/>
              <a:t>System.out.println</a:t>
            </a:r>
            <a:r>
              <a:rPr lang="en-GB" dirty="0"/>
              <a:t>("\n\t\t\t AB CD");</a:t>
            </a:r>
          </a:p>
          <a:p>
            <a:r>
              <a:rPr lang="en-GB" dirty="0" err="1"/>
              <a:t>System.out.println</a:t>
            </a:r>
            <a:r>
              <a:rPr lang="en-GB" dirty="0"/>
              <a:t>("\t\t\t -----");</a:t>
            </a:r>
          </a:p>
          <a:p>
            <a:r>
              <a:rPr lang="en-GB" dirty="0"/>
              <a:t>for (</a:t>
            </a:r>
            <a:r>
              <a:rPr lang="en-GB" dirty="0" err="1"/>
              <a:t>int</a:t>
            </a:r>
            <a:r>
              <a:rPr lang="en-GB" dirty="0"/>
              <a:t> j=1; j&lt;=rows; j++) </a:t>
            </a:r>
          </a:p>
          <a:p>
            <a:r>
              <a:rPr lang="en-GB" dirty="0"/>
              <a:t>{</a:t>
            </a:r>
          </a:p>
          <a:p>
            <a:r>
              <a:rPr lang="en-GB" dirty="0"/>
              <a:t>	</a:t>
            </a:r>
            <a:r>
              <a:rPr lang="en-GB" dirty="0" err="1"/>
              <a:t>System.out.print</a:t>
            </a:r>
            <a:r>
              <a:rPr lang="en-GB" dirty="0"/>
              <a:t>("\t\t\</a:t>
            </a:r>
            <a:r>
              <a:rPr lang="en-GB" dirty="0" err="1"/>
              <a:t>t"+row</a:t>
            </a:r>
            <a:r>
              <a:rPr lang="en-GB" dirty="0"/>
              <a:t>+" - ");</a:t>
            </a:r>
          </a:p>
          <a:p>
            <a:r>
              <a:rPr lang="en-GB" dirty="0"/>
              <a:t>	row++;</a:t>
            </a:r>
          </a:p>
          <a:p>
            <a:r>
              <a:rPr lang="en-GB" dirty="0"/>
              <a:t>	for (</a:t>
            </a:r>
            <a:r>
              <a:rPr lang="en-GB" dirty="0" err="1"/>
              <a:t>int</a:t>
            </a:r>
            <a:r>
              <a:rPr lang="en-GB" dirty="0"/>
              <a:t> k=1; k &lt;=cols; k++)</a:t>
            </a:r>
          </a:p>
          <a:p>
            <a:r>
              <a:rPr lang="en-GB" dirty="0"/>
              <a:t>	{</a:t>
            </a:r>
          </a:p>
          <a:p>
            <a:r>
              <a:rPr lang="en-GB" dirty="0"/>
              <a:t>	if (k == 3)</a:t>
            </a:r>
          </a:p>
          <a:p>
            <a:r>
              <a:rPr lang="en-GB" dirty="0"/>
              <a:t>	</a:t>
            </a:r>
            <a:r>
              <a:rPr lang="en-GB" dirty="0" err="1"/>
              <a:t>System.out.print</a:t>
            </a:r>
            <a:r>
              <a:rPr lang="en-GB" dirty="0"/>
              <a:t>(" ");</a:t>
            </a:r>
          </a:p>
          <a:p>
            <a:r>
              <a:rPr lang="en-GB" dirty="0"/>
              <a:t>	// </a:t>
            </a:r>
            <a:r>
              <a:rPr lang="en-GB" dirty="0" err="1"/>
              <a:t>endif</a:t>
            </a:r>
            <a:endParaRPr lang="en-GB" dirty="0"/>
          </a:p>
          <a:p>
            <a:r>
              <a:rPr lang="en-GB" dirty="0"/>
              <a:t>	if (k % 4 == 0)</a:t>
            </a:r>
          </a:p>
          <a:p>
            <a:r>
              <a:rPr lang="en-GB" dirty="0"/>
              <a:t>	</a:t>
            </a:r>
            <a:r>
              <a:rPr lang="en-GB" dirty="0" err="1"/>
              <a:t>System.out.println</a:t>
            </a:r>
            <a:r>
              <a:rPr lang="en-GB" dirty="0"/>
              <a:t>(seats[</a:t>
            </a:r>
            <a:r>
              <a:rPr lang="en-GB" dirty="0" err="1"/>
              <a:t>i</a:t>
            </a:r>
            <a:r>
              <a:rPr lang="en-GB" dirty="0"/>
              <a:t>].</a:t>
            </a:r>
            <a:r>
              <a:rPr lang="en-GB" dirty="0" err="1"/>
              <a:t>getStatus</a:t>
            </a:r>
            <a:r>
              <a:rPr lang="en-GB" dirty="0"/>
              <a:t>());</a:t>
            </a:r>
          </a:p>
          <a:p>
            <a:r>
              <a:rPr lang="en-GB" dirty="0"/>
              <a:t>	else</a:t>
            </a:r>
          </a:p>
          <a:p>
            <a:r>
              <a:rPr lang="en-GB" dirty="0"/>
              <a:t>	</a:t>
            </a:r>
            <a:r>
              <a:rPr lang="en-GB" dirty="0" err="1"/>
              <a:t>System.out.print</a:t>
            </a:r>
            <a:r>
              <a:rPr lang="en-GB" dirty="0"/>
              <a:t>(seats[</a:t>
            </a:r>
            <a:r>
              <a:rPr lang="en-GB" dirty="0" err="1"/>
              <a:t>i</a:t>
            </a:r>
            <a:r>
              <a:rPr lang="en-GB" dirty="0"/>
              <a:t>].</a:t>
            </a:r>
            <a:r>
              <a:rPr lang="en-GB" dirty="0" err="1"/>
              <a:t>getStatus</a:t>
            </a:r>
            <a:r>
              <a:rPr lang="en-GB" dirty="0"/>
              <a:t>());</a:t>
            </a:r>
          </a:p>
          <a:p>
            <a:r>
              <a:rPr lang="en-GB" dirty="0"/>
              <a:t>	// </a:t>
            </a:r>
            <a:r>
              <a:rPr lang="en-GB" dirty="0" err="1"/>
              <a:t>endif</a:t>
            </a:r>
            <a:endParaRPr lang="en-GB" dirty="0"/>
          </a:p>
          <a:p>
            <a:r>
              <a:rPr lang="en-GB" dirty="0"/>
              <a:t>	</a:t>
            </a:r>
            <a:r>
              <a:rPr lang="en-GB" dirty="0" err="1"/>
              <a:t>i</a:t>
            </a:r>
            <a:r>
              <a:rPr lang="en-GB" dirty="0"/>
              <a:t>++;</a:t>
            </a:r>
          </a:p>
          <a:p>
            <a:r>
              <a:rPr lang="en-GB" dirty="0"/>
              <a:t>	} // </a:t>
            </a:r>
            <a:r>
              <a:rPr lang="en-GB" dirty="0" err="1"/>
              <a:t>endfor</a:t>
            </a:r>
            <a:endParaRPr lang="en-GB" dirty="0"/>
          </a:p>
          <a:p>
            <a:r>
              <a:rPr lang="en-GB" dirty="0"/>
              <a:t>}// </a:t>
            </a:r>
            <a:r>
              <a:rPr lang="en-GB" dirty="0" err="1"/>
              <a:t>endfor</a:t>
            </a:r>
            <a:endParaRPr lang="en-GB" dirty="0"/>
          </a:p>
          <a:p>
            <a:r>
              <a:rPr lang="en-GB" dirty="0"/>
              <a:t>}</a:t>
            </a:r>
          </a:p>
        </p:txBody>
      </p:sp>
      <p:cxnSp>
        <p:nvCxnSpPr>
          <p:cNvPr id="5" name="Straight Arrow Connector 4"/>
          <p:cNvCxnSpPr/>
          <p:nvPr/>
        </p:nvCxnSpPr>
        <p:spPr>
          <a:xfrm flipH="1">
            <a:off x="3203848" y="404664"/>
            <a:ext cx="27363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283968" y="1340768"/>
            <a:ext cx="4572000" cy="646331"/>
          </a:xfrm>
          <a:prstGeom prst="rect">
            <a:avLst/>
          </a:prstGeom>
          <a:solidFill>
            <a:srgbClr val="FFFF99"/>
          </a:solidFill>
        </p:spPr>
        <p:txBody>
          <a:bodyPr>
            <a:spAutoFit/>
          </a:bodyPr>
          <a:lstStyle/>
          <a:p>
            <a:r>
              <a:rPr lang="en-GB" dirty="0" err="1">
                <a:solidFill>
                  <a:srgbClr val="FF0000"/>
                </a:solidFill>
              </a:rPr>
              <a:t>this.rows</a:t>
            </a:r>
            <a:r>
              <a:rPr lang="en-GB" dirty="0"/>
              <a:t> = rows; </a:t>
            </a:r>
            <a:r>
              <a:rPr lang="en-GB" dirty="0">
                <a:solidFill>
                  <a:srgbClr val="92D050"/>
                </a:solidFill>
              </a:rPr>
              <a:t>//6</a:t>
            </a:r>
          </a:p>
          <a:p>
            <a:r>
              <a:rPr lang="en-GB" dirty="0" err="1">
                <a:solidFill>
                  <a:srgbClr val="FF0000"/>
                </a:solidFill>
              </a:rPr>
              <a:t>this.cols</a:t>
            </a:r>
            <a:r>
              <a:rPr lang="en-GB" dirty="0"/>
              <a:t> = cols; </a:t>
            </a:r>
            <a:r>
              <a:rPr lang="en-GB" dirty="0">
                <a:solidFill>
                  <a:srgbClr val="92D050"/>
                </a:solidFill>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5760640" cy="5355312"/>
          </a:xfrm>
          <a:prstGeom prst="rect">
            <a:avLst/>
          </a:prstGeom>
        </p:spPr>
        <p:txBody>
          <a:bodyPr wrap="square">
            <a:spAutoFit/>
          </a:bodyPr>
          <a:lstStyle/>
          <a:p>
            <a:r>
              <a:rPr lang="en-GB" dirty="0" err="1"/>
              <a:t>System.out.println</a:t>
            </a:r>
            <a:r>
              <a:rPr lang="en-GB" dirty="0"/>
              <a:t>("\n\t\t\t AB CD");</a:t>
            </a:r>
          </a:p>
          <a:p>
            <a:r>
              <a:rPr lang="en-GB" dirty="0" err="1"/>
              <a:t>System.out.println</a:t>
            </a:r>
            <a:r>
              <a:rPr lang="en-GB" dirty="0"/>
              <a:t>("\t\t\t -----");</a:t>
            </a:r>
          </a:p>
          <a:p>
            <a:r>
              <a:rPr lang="en-GB" dirty="0"/>
              <a:t>for (</a:t>
            </a:r>
            <a:r>
              <a:rPr lang="en-GB" dirty="0" err="1"/>
              <a:t>int</a:t>
            </a:r>
            <a:r>
              <a:rPr lang="en-GB" dirty="0"/>
              <a:t> j=1; j&lt;=rows; j++) </a:t>
            </a:r>
          </a:p>
          <a:p>
            <a:r>
              <a:rPr lang="en-GB" dirty="0"/>
              <a:t>{</a:t>
            </a:r>
          </a:p>
          <a:p>
            <a:r>
              <a:rPr lang="en-GB" dirty="0"/>
              <a:t>	</a:t>
            </a:r>
            <a:r>
              <a:rPr lang="en-GB" dirty="0" err="1"/>
              <a:t>System.out.print</a:t>
            </a:r>
            <a:r>
              <a:rPr lang="en-GB" dirty="0"/>
              <a:t>("\t\t\</a:t>
            </a:r>
            <a:r>
              <a:rPr lang="en-GB" dirty="0" err="1"/>
              <a:t>t"+row</a:t>
            </a:r>
            <a:r>
              <a:rPr lang="en-GB" dirty="0"/>
              <a:t>+" - ");</a:t>
            </a:r>
          </a:p>
          <a:p>
            <a:r>
              <a:rPr lang="en-GB" dirty="0"/>
              <a:t>	row++;</a:t>
            </a:r>
          </a:p>
          <a:p>
            <a:r>
              <a:rPr lang="en-GB" dirty="0"/>
              <a:t>	for (</a:t>
            </a:r>
            <a:r>
              <a:rPr lang="en-GB" dirty="0" err="1"/>
              <a:t>int</a:t>
            </a:r>
            <a:r>
              <a:rPr lang="en-GB" dirty="0"/>
              <a:t> k=1; k &lt;=cols; k++)</a:t>
            </a:r>
          </a:p>
          <a:p>
            <a:r>
              <a:rPr lang="en-GB" dirty="0"/>
              <a:t>	{</a:t>
            </a:r>
          </a:p>
          <a:p>
            <a:r>
              <a:rPr lang="en-GB" dirty="0"/>
              <a:t>	if (k == 3)</a:t>
            </a:r>
          </a:p>
          <a:p>
            <a:r>
              <a:rPr lang="en-GB" dirty="0"/>
              <a:t>	</a:t>
            </a:r>
            <a:r>
              <a:rPr lang="en-GB" dirty="0" err="1"/>
              <a:t>System.out.print</a:t>
            </a:r>
            <a:r>
              <a:rPr lang="en-GB" dirty="0"/>
              <a:t>(" ");</a:t>
            </a:r>
          </a:p>
          <a:p>
            <a:r>
              <a:rPr lang="en-GB" dirty="0"/>
              <a:t>	// </a:t>
            </a:r>
            <a:r>
              <a:rPr lang="en-GB" dirty="0" err="1"/>
              <a:t>endif</a:t>
            </a:r>
            <a:endParaRPr lang="en-GB" dirty="0"/>
          </a:p>
          <a:p>
            <a:r>
              <a:rPr lang="en-GB" dirty="0"/>
              <a:t>	if (k % 4 == 0)</a:t>
            </a:r>
          </a:p>
          <a:p>
            <a:r>
              <a:rPr lang="en-GB" dirty="0"/>
              <a:t>	</a:t>
            </a:r>
            <a:r>
              <a:rPr lang="en-GB" dirty="0" err="1"/>
              <a:t>System.out.println</a:t>
            </a:r>
            <a:r>
              <a:rPr lang="en-GB" dirty="0"/>
              <a:t>(seats[</a:t>
            </a:r>
            <a:r>
              <a:rPr lang="en-GB" dirty="0" err="1"/>
              <a:t>i</a:t>
            </a:r>
            <a:r>
              <a:rPr lang="en-GB" dirty="0"/>
              <a:t>].</a:t>
            </a:r>
            <a:r>
              <a:rPr lang="en-GB" dirty="0" err="1"/>
              <a:t>getStatus</a:t>
            </a:r>
            <a:r>
              <a:rPr lang="en-GB" dirty="0"/>
              <a:t>());</a:t>
            </a:r>
          </a:p>
          <a:p>
            <a:r>
              <a:rPr lang="en-GB" dirty="0"/>
              <a:t>	else</a:t>
            </a:r>
          </a:p>
          <a:p>
            <a:r>
              <a:rPr lang="en-GB" dirty="0"/>
              <a:t>	</a:t>
            </a:r>
            <a:r>
              <a:rPr lang="en-GB" dirty="0" err="1"/>
              <a:t>System.out.print</a:t>
            </a:r>
            <a:r>
              <a:rPr lang="en-GB" dirty="0"/>
              <a:t>(seats[</a:t>
            </a:r>
            <a:r>
              <a:rPr lang="en-GB" dirty="0" err="1"/>
              <a:t>i</a:t>
            </a:r>
            <a:r>
              <a:rPr lang="en-GB" dirty="0"/>
              <a:t>].</a:t>
            </a:r>
            <a:r>
              <a:rPr lang="en-GB" dirty="0" err="1"/>
              <a:t>getStatus</a:t>
            </a:r>
            <a:r>
              <a:rPr lang="en-GB" dirty="0"/>
              <a:t>());</a:t>
            </a:r>
          </a:p>
          <a:p>
            <a:r>
              <a:rPr lang="en-GB" dirty="0"/>
              <a:t>	// </a:t>
            </a:r>
            <a:r>
              <a:rPr lang="en-GB" dirty="0" err="1"/>
              <a:t>endif</a:t>
            </a:r>
            <a:endParaRPr lang="en-GB" dirty="0"/>
          </a:p>
          <a:p>
            <a:r>
              <a:rPr lang="en-GB" dirty="0"/>
              <a:t>	</a:t>
            </a:r>
            <a:r>
              <a:rPr lang="en-GB" dirty="0" err="1"/>
              <a:t>i</a:t>
            </a:r>
            <a:r>
              <a:rPr lang="en-GB" dirty="0"/>
              <a:t>++;</a:t>
            </a:r>
          </a:p>
          <a:p>
            <a:r>
              <a:rPr lang="en-GB" dirty="0"/>
              <a:t>	} // </a:t>
            </a:r>
            <a:r>
              <a:rPr lang="en-GB" dirty="0" err="1"/>
              <a:t>endfor</a:t>
            </a:r>
            <a:endParaRPr lang="en-GB" dirty="0"/>
          </a:p>
          <a:p>
            <a:r>
              <a:rPr lang="en-GB" dirty="0"/>
              <a:t>}// </a:t>
            </a:r>
            <a:r>
              <a:rPr lang="en-GB" dirty="0" err="1"/>
              <a:t>endfor</a:t>
            </a:r>
            <a:endParaRPr lang="en-GB" dirty="0"/>
          </a:p>
        </p:txBody>
      </p:sp>
      <p:pic>
        <p:nvPicPr>
          <p:cNvPr id="2050" name="Picture 2"/>
          <p:cNvPicPr>
            <a:picLocks noChangeAspect="1" noChangeArrowheads="1"/>
          </p:cNvPicPr>
          <p:nvPr/>
        </p:nvPicPr>
        <p:blipFill>
          <a:blip r:embed="rId3" cstate="print"/>
          <a:srcRect l="27366" t="38580" r="55658" b="22593"/>
          <a:stretch>
            <a:fillRect/>
          </a:stretch>
        </p:blipFill>
        <p:spPr bwMode="auto">
          <a:xfrm>
            <a:off x="5940152" y="404664"/>
            <a:ext cx="2736304" cy="3101145"/>
          </a:xfrm>
          <a:prstGeom prst="rect">
            <a:avLst/>
          </a:prstGeom>
          <a:noFill/>
          <a:ln w="9525">
            <a:noFill/>
            <a:miter lim="800000"/>
            <a:headEnd/>
            <a:tailEnd/>
          </a:ln>
        </p:spPr>
      </p:pic>
      <p:cxnSp>
        <p:nvCxnSpPr>
          <p:cNvPr id="7" name="Straight Arrow Connector 6"/>
          <p:cNvCxnSpPr/>
          <p:nvPr/>
        </p:nvCxnSpPr>
        <p:spPr>
          <a:xfrm>
            <a:off x="3851920" y="620688"/>
            <a:ext cx="25202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19872" y="908720"/>
            <a:ext cx="2808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84168" y="2852936"/>
            <a:ext cx="1872208"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p:cNvSpPr/>
          <p:nvPr/>
        </p:nvSpPr>
        <p:spPr>
          <a:xfrm>
            <a:off x="4283968" y="5517232"/>
            <a:ext cx="4392488" cy="646331"/>
          </a:xfrm>
          <a:prstGeom prst="rect">
            <a:avLst/>
          </a:prstGeom>
          <a:solidFill>
            <a:srgbClr val="FFFF99"/>
          </a:solidFill>
        </p:spPr>
        <p:txBody>
          <a:bodyPr wrap="square">
            <a:spAutoFit/>
          </a:bodyPr>
          <a:lstStyle/>
          <a:p>
            <a:r>
              <a:rPr lang="en-GB" dirty="0" err="1">
                <a:solidFill>
                  <a:srgbClr val="FF0000"/>
                </a:solidFill>
              </a:rPr>
              <a:t>this.rows</a:t>
            </a:r>
            <a:r>
              <a:rPr lang="en-GB" dirty="0"/>
              <a:t> = rows; </a:t>
            </a:r>
            <a:r>
              <a:rPr lang="en-GB" dirty="0">
                <a:solidFill>
                  <a:srgbClr val="92D050"/>
                </a:solidFill>
              </a:rPr>
              <a:t>//6</a:t>
            </a:r>
          </a:p>
          <a:p>
            <a:r>
              <a:rPr lang="en-GB" dirty="0" err="1">
                <a:solidFill>
                  <a:srgbClr val="FF0000"/>
                </a:solidFill>
              </a:rPr>
              <a:t>this.cols</a:t>
            </a:r>
            <a:r>
              <a:rPr lang="en-GB" dirty="0"/>
              <a:t> = cols; </a:t>
            </a:r>
            <a:r>
              <a:rPr lang="en-GB" dirty="0">
                <a:solidFill>
                  <a:srgbClr val="92D050"/>
                </a:solidFill>
              </a:rPr>
              <a:t>//4</a:t>
            </a:r>
          </a:p>
        </p:txBody>
      </p:sp>
      <p:cxnSp>
        <p:nvCxnSpPr>
          <p:cNvPr id="13" name="Straight Arrow Connector 12"/>
          <p:cNvCxnSpPr/>
          <p:nvPr/>
        </p:nvCxnSpPr>
        <p:spPr>
          <a:xfrm flipV="1">
            <a:off x="4716016" y="1340768"/>
            <a:ext cx="144016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275856" y="1556792"/>
            <a:ext cx="4248472" cy="144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932040" y="2060848"/>
            <a:ext cx="2952328"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860032" y="2780928"/>
            <a:ext cx="2232248"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788024" y="2780928"/>
            <a:ext cx="2592288" cy="15841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788024" y="2852936"/>
            <a:ext cx="2952328" cy="15121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300192" y="3933056"/>
            <a:ext cx="2376264" cy="1200329"/>
          </a:xfrm>
          <a:prstGeom prst="rect">
            <a:avLst/>
          </a:prstGeom>
          <a:solidFill>
            <a:schemeClr val="accent2">
              <a:lumMod val="20000"/>
              <a:lumOff val="80000"/>
            </a:schemeClr>
          </a:solidFill>
        </p:spPr>
        <p:txBody>
          <a:bodyPr wrap="square">
            <a:spAutoFit/>
          </a:bodyPr>
          <a:lstStyle/>
          <a:p>
            <a:r>
              <a:rPr lang="en-GB" dirty="0"/>
              <a:t>public </a:t>
            </a:r>
            <a:r>
              <a:rPr lang="en-GB" dirty="0" err="1"/>
              <a:t>int</a:t>
            </a:r>
            <a:r>
              <a:rPr lang="en-GB" dirty="0"/>
              <a:t> </a:t>
            </a:r>
            <a:r>
              <a:rPr lang="en-GB" dirty="0" err="1"/>
              <a:t>getStatus</a:t>
            </a:r>
            <a:r>
              <a:rPr lang="en-GB" dirty="0"/>
              <a:t>()</a:t>
            </a:r>
          </a:p>
          <a:p>
            <a:r>
              <a:rPr lang="en-GB" dirty="0"/>
              <a:t>{</a:t>
            </a:r>
          </a:p>
          <a:p>
            <a:r>
              <a:rPr lang="en-GB" dirty="0"/>
              <a:t>return </a:t>
            </a:r>
            <a:r>
              <a:rPr lang="en-GB" dirty="0" err="1"/>
              <a:t>currentStatus</a:t>
            </a:r>
            <a:r>
              <a:rPr lang="en-GB" dirty="0"/>
              <a:t>;</a:t>
            </a:r>
          </a:p>
          <a:p>
            <a:r>
              <a:rPr lang="en-GB"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0688"/>
            <a:ext cx="7772400" cy="1362075"/>
          </a:xfrm>
        </p:spPr>
        <p:txBody>
          <a:bodyPr/>
          <a:lstStyle/>
          <a:p>
            <a:pPr algn="ctr"/>
            <a:r>
              <a:rPr lang="en-GB" dirty="0"/>
              <a:t>Booking A SEAT</a:t>
            </a:r>
          </a:p>
        </p:txBody>
      </p:sp>
      <p:pic>
        <p:nvPicPr>
          <p:cNvPr id="2051" name="Picture 3" descr="C:\Documents and Settings\pe01ds\Local Settings\Temporary Internet Files\Content.IE5\A6ZLLAX1\MC900055624[1].wmf"/>
          <p:cNvPicPr>
            <a:picLocks noChangeAspect="1" noChangeArrowheads="1"/>
          </p:cNvPicPr>
          <p:nvPr/>
        </p:nvPicPr>
        <p:blipFill>
          <a:blip r:embed="rId3" cstate="print"/>
          <a:srcRect/>
          <a:stretch>
            <a:fillRect/>
          </a:stretch>
        </p:blipFill>
        <p:spPr bwMode="auto">
          <a:xfrm>
            <a:off x="2903899" y="1775233"/>
            <a:ext cx="3336202" cy="330753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395536" y="332656"/>
            <a:ext cx="6362700" cy="5781675"/>
          </a:xfrm>
          <a:prstGeom prst="rect">
            <a:avLst/>
          </a:prstGeom>
          <a:noFill/>
          <a:ln w="9525">
            <a:noFill/>
            <a:miter lim="800000"/>
            <a:headEnd/>
            <a:tailEnd/>
          </a:ln>
        </p:spPr>
      </p:pic>
      <p:sp>
        <p:nvSpPr>
          <p:cNvPr id="3" name="TextBox 2"/>
          <p:cNvSpPr txBox="1"/>
          <p:nvPr/>
        </p:nvSpPr>
        <p:spPr>
          <a:xfrm>
            <a:off x="5796136" y="2420888"/>
            <a:ext cx="2899896" cy="646331"/>
          </a:xfrm>
          <a:prstGeom prst="rect">
            <a:avLst/>
          </a:prstGeom>
          <a:solidFill>
            <a:schemeClr val="bg1"/>
          </a:solidFill>
          <a:ln>
            <a:solidFill>
              <a:schemeClr val="tx1"/>
            </a:solidFill>
          </a:ln>
        </p:spPr>
        <p:txBody>
          <a:bodyPr wrap="none" rtlCol="0">
            <a:spAutoFit/>
          </a:bodyPr>
          <a:lstStyle/>
          <a:p>
            <a:r>
              <a:rPr lang="en-GB" dirty="0"/>
              <a:t>Indication that seat has been</a:t>
            </a:r>
          </a:p>
          <a:p>
            <a:r>
              <a:rPr lang="en-GB" dirty="0"/>
              <a:t>booked</a:t>
            </a:r>
          </a:p>
        </p:txBody>
      </p:sp>
      <p:cxnSp>
        <p:nvCxnSpPr>
          <p:cNvPr id="5" name="Straight Arrow Connector 4"/>
          <p:cNvCxnSpPr/>
          <p:nvPr/>
        </p:nvCxnSpPr>
        <p:spPr>
          <a:xfrm flipH="1">
            <a:off x="2627784" y="3068960"/>
            <a:ext cx="3168352" cy="1728192"/>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6" name="TextBox 5"/>
          <p:cNvSpPr txBox="1"/>
          <p:nvPr/>
        </p:nvSpPr>
        <p:spPr>
          <a:xfrm>
            <a:off x="6660232" y="6165304"/>
            <a:ext cx="1949765" cy="369332"/>
          </a:xfrm>
          <a:prstGeom prst="rect">
            <a:avLst/>
          </a:prstGeom>
          <a:solidFill>
            <a:schemeClr val="accent3"/>
          </a:solidFill>
        </p:spPr>
        <p:txBody>
          <a:bodyPr wrap="none" rtlCol="0">
            <a:spAutoFit/>
          </a:bodyPr>
          <a:lstStyle/>
          <a:p>
            <a:r>
              <a:rPr lang="en-GB" dirty="0"/>
              <a:t>How Does it work?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1605</Words>
  <Application>Microsoft Office PowerPoint</Application>
  <PresentationFormat>On-screen Show (4:3)</PresentationFormat>
  <Paragraphs>247</Paragraphs>
  <Slides>16</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SEATS</vt:lpstr>
      <vt:lpstr>PowerPoint Presentation</vt:lpstr>
      <vt:lpstr>PowerPoint Presentation</vt:lpstr>
      <vt:lpstr>PowerPoint Presentation</vt:lpstr>
      <vt:lpstr>PowerPoint Presentation</vt:lpstr>
      <vt:lpstr>PowerPoint Presentation</vt:lpstr>
      <vt:lpstr>PowerPoint Presentation</vt:lpstr>
      <vt:lpstr>Booking A SEAT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Perth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Explanation of FLIGHT from the sample code</dc:title>
  <dc:creator>pe01ds</dc:creator>
  <cp:lastModifiedBy>liam kellock</cp:lastModifiedBy>
  <cp:revision>40</cp:revision>
  <dcterms:created xsi:type="dcterms:W3CDTF">2012-04-24T15:34:49Z</dcterms:created>
  <dcterms:modified xsi:type="dcterms:W3CDTF">2021-05-15T12:17:14Z</dcterms:modified>
</cp:coreProperties>
</file>